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64" r:id="rId7"/>
    <p:sldId id="259" r:id="rId8"/>
    <p:sldId id="260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792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72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01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121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679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485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165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295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1431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733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461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chemeClr val="accent4">
                <a:lumMod val="40000"/>
                <a:lumOff val="60000"/>
              </a:schemeClr>
            </a:gs>
            <a:gs pos="77000">
              <a:schemeClr val="accent3">
                <a:lumMod val="60000"/>
                <a:lumOff val="40000"/>
              </a:schemeClr>
            </a:gs>
            <a:gs pos="45000">
              <a:srgbClr val="F6F5A4"/>
            </a:gs>
            <a:gs pos="59000">
              <a:srgbClr val="FFFF99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3386A-4BED-47D8-A407-B111C8F25E59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01D18-586B-4F87-925E-B6D17DBD36C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96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0036814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VY_12_INOVACE_22_ČLOVĚK A JEHO SVĚT_CYRIL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 METODĚJ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232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562580"/>
              </p:ext>
            </p:extLst>
          </p:nvPr>
        </p:nvGraphicFramePr>
        <p:xfrm>
          <a:off x="1431335" y="1844824"/>
          <a:ext cx="6281329" cy="440169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 h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istorických osobnostech našich dějin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Má povědomí o životě předků, zná známé osobnosti našich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dějin a významné události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Soluň, staroslověnština, hlaholice, Rastislav,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Velká Morava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64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407" y="555895"/>
            <a:ext cx="33623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16016" y="790136"/>
            <a:ext cx="410445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Svatí Konstantin (Cyril) a Metoděj</a:t>
            </a:r>
            <a:r>
              <a:rPr lang="cs-CZ" sz="3200" dirty="0" smtClean="0"/>
              <a:t>, označováni někdy jednoduše jako </a:t>
            </a:r>
            <a:r>
              <a:rPr lang="cs-CZ" sz="3200" b="1" dirty="0" smtClean="0"/>
              <a:t>bratři ze Soluně</a:t>
            </a:r>
            <a:r>
              <a:rPr lang="cs-CZ" sz="3200" dirty="0" smtClean="0"/>
              <a:t>, jsou známí jako </a:t>
            </a:r>
            <a:r>
              <a:rPr lang="cs-CZ" sz="3200" b="1" dirty="0" smtClean="0"/>
              <a:t>Slovanští </a:t>
            </a:r>
            <a:r>
              <a:rPr lang="cs-CZ" sz="3200" b="1" dirty="0" smtClean="0"/>
              <a:t>věrozvěstové</a:t>
            </a:r>
            <a:r>
              <a:rPr lang="cs-CZ" sz="3200" dirty="0" smtClean="0"/>
              <a:t>. V rámci své misie na Velké Moravě vytvořili písmo hlaholici a prosadili staroslověnštinu</a:t>
            </a:r>
            <a:r>
              <a:rPr lang="cs-CZ" sz="3200" dirty="0"/>
              <a:t> </a:t>
            </a:r>
            <a:r>
              <a:rPr lang="cs-CZ" sz="3200" dirty="0" smtClean="0"/>
              <a:t>jako bohoslužebný jazyk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9800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Bratři pocházeli z </a:t>
            </a:r>
            <a:r>
              <a:rPr lang="cs-CZ" dirty="0" smtClean="0"/>
              <a:t>Řecka</a:t>
            </a:r>
            <a:r>
              <a:rPr lang="cs-CZ" dirty="0" smtClean="0"/>
              <a:t>. </a:t>
            </a:r>
            <a:r>
              <a:rPr lang="cs-CZ" dirty="0" smtClean="0"/>
              <a:t>Podle některých pramenů a na základě jejich znalostí slovanského jazyka se soudí, že jejich matka byla slovanského původu.</a:t>
            </a:r>
          </a:p>
          <a:p>
            <a:pPr marL="0" indent="0">
              <a:buNone/>
            </a:pPr>
            <a:r>
              <a:rPr lang="cs-CZ" b="1" dirty="0" smtClean="0"/>
              <a:t>Metoděj</a:t>
            </a:r>
            <a:r>
              <a:rPr lang="cs-CZ" dirty="0" smtClean="0"/>
              <a:t> se původně věnoval, činnosti</a:t>
            </a:r>
            <a:r>
              <a:rPr lang="cs-CZ" dirty="0"/>
              <a:t> </a:t>
            </a:r>
            <a:r>
              <a:rPr lang="cs-CZ" dirty="0" smtClean="0"/>
              <a:t>ve státní správě. Svého povolání se však zřekl, odešel do kláštera</a:t>
            </a:r>
            <a:r>
              <a:rPr lang="cs-CZ" dirty="0"/>
              <a:t> </a:t>
            </a:r>
            <a:r>
              <a:rPr lang="cs-CZ" dirty="0" smtClean="0"/>
              <a:t>a stal se mnichem.</a:t>
            </a:r>
          </a:p>
          <a:p>
            <a:pPr marL="0" indent="0">
              <a:buNone/>
            </a:pPr>
            <a:r>
              <a:rPr lang="cs-CZ" b="1" dirty="0" smtClean="0"/>
              <a:t>Konstantin</a:t>
            </a:r>
            <a:r>
              <a:rPr lang="cs-CZ" dirty="0" smtClean="0"/>
              <a:t> vystudoval teologii, filozofii a literaturu a stal se profesorem filozofie. Po ukončení studií byl vysvěcen na kněze. V roce 855 se připojil k Metodějovi a také vstoupil do kláštera.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41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roce 862 vyslal kníže Velké Moravy Rastislav poselstvo k byzantskému císaři s prosbou o vyslání duchovních, kteří by vedli bohoslužby </a:t>
            </a:r>
            <a:r>
              <a:rPr lang="cs-CZ" dirty="0" smtClean="0"/>
              <a:t>ve </a:t>
            </a:r>
            <a:r>
              <a:rPr lang="cs-CZ" dirty="0" smtClean="0"/>
              <a:t>slovanské řeči a položili tak základy vlastní církve na Velké Moravě. </a:t>
            </a:r>
          </a:p>
          <a:p>
            <a:pPr marL="0" indent="0">
              <a:buNone/>
            </a:pPr>
            <a:r>
              <a:rPr lang="cs-CZ" dirty="0" smtClean="0"/>
              <a:t>Kníže Rastislav se obával politického a náboženského vlivu německých kmenů, a tak ze země nechal latinsky mluvící kněze vyhnat.</a:t>
            </a:r>
          </a:p>
          <a:p>
            <a:pPr marL="0" indent="0">
              <a:buNone/>
            </a:pPr>
            <a:r>
              <a:rPr lang="cs-CZ" dirty="0" smtClean="0"/>
              <a:t>Díky znalosti jazyka byli pro tuto misi vybráni právě Konstantin a Metoděj. Při přípravách Konstantin sestavil nové písmo (hlaholici) pro slovanský jazyk.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56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658277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94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76672"/>
            <a:ext cx="8229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Na Velkou Moravu dorazili bratři na jaře 863. Byzanc nemohla vyslat biskupa, jak žádal Rastislav, neboť neměla o poměrech na Moravě představu a dostala by se tím do konfliktu              s Římem.</a:t>
            </a:r>
          </a:p>
          <a:p>
            <a:pPr marL="0" indent="0">
              <a:buNone/>
            </a:pPr>
            <a:r>
              <a:rPr lang="cs-CZ" dirty="0" smtClean="0"/>
              <a:t>Díky tomu ale misie Konstantina a Metoděje nevzbudila podezření u franských kněží, a oba bratři mohli zprvu nerušeně pracovat. Pracovali zde s velkými úspěchy, protože vedli kázání i vyučování bratří ve staroslověnštině.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07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6858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 roce 864 ale napadl Ludvík II. Němec Velkomoravskou říši a kníže </a:t>
            </a:r>
            <a:r>
              <a:rPr lang="cs-CZ" sz="3200" dirty="0" smtClean="0"/>
              <a:t>Rastislav </a:t>
            </a:r>
            <a:r>
              <a:rPr lang="cs-CZ" sz="3200" dirty="0"/>
              <a:t>byl </a:t>
            </a:r>
            <a:r>
              <a:rPr lang="cs-CZ" sz="3200" dirty="0" smtClean="0"/>
              <a:t>přinucen umožnit </a:t>
            </a:r>
            <a:r>
              <a:rPr lang="cs-CZ" sz="3200" dirty="0"/>
              <a:t>návrat latinským kněžím. </a:t>
            </a:r>
            <a:r>
              <a:rPr lang="cs-CZ" sz="3200" dirty="0" smtClean="0"/>
              <a:t>Brzy </a:t>
            </a:r>
            <a:r>
              <a:rPr lang="cs-CZ" sz="3200" dirty="0"/>
              <a:t>po jejich příchodu zpět do země došlo ke svárům dvou </a:t>
            </a:r>
            <a:r>
              <a:rPr lang="cs-CZ" sz="3200" dirty="0" smtClean="0"/>
              <a:t>koncepcí, </a:t>
            </a:r>
            <a:r>
              <a:rPr lang="cs-CZ" sz="3200" dirty="0"/>
              <a:t>latinské a staroslověnské.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229" y="3356992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46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47594" y="332656"/>
            <a:ext cx="817341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Test</a:t>
            </a:r>
          </a:p>
          <a:p>
            <a:endParaRPr lang="cs-CZ" sz="2000" dirty="0"/>
          </a:p>
          <a:p>
            <a:r>
              <a:rPr lang="cs-CZ" sz="2000" dirty="0" smtClean="0"/>
              <a:t>1</a:t>
            </a:r>
            <a:r>
              <a:rPr lang="cs-CZ" sz="2000" dirty="0"/>
              <a:t>. Odkud pocházeli Cyril a Metoděj?	</a:t>
            </a:r>
            <a:r>
              <a:rPr lang="cs-CZ" sz="2000" dirty="0" smtClean="0"/>
              <a:t>4</a:t>
            </a:r>
            <a:r>
              <a:rPr lang="cs-CZ" sz="2000" dirty="0"/>
              <a:t>. </a:t>
            </a:r>
            <a:r>
              <a:rPr lang="cs-CZ" sz="2000" dirty="0" smtClean="0"/>
              <a:t>Jaké písmo </a:t>
            </a:r>
            <a:r>
              <a:rPr lang="cs-CZ" sz="2000" dirty="0"/>
              <a:t>bratři vytvořili?</a:t>
            </a:r>
          </a:p>
          <a:p>
            <a:r>
              <a:rPr lang="cs-CZ" sz="2000" dirty="0"/>
              <a:t>	a) z Říma				</a:t>
            </a:r>
            <a:r>
              <a:rPr lang="cs-CZ" sz="2000" dirty="0" smtClean="0"/>
              <a:t>a</a:t>
            </a:r>
            <a:r>
              <a:rPr lang="cs-CZ" sz="2000" dirty="0"/>
              <a:t>) latinka</a:t>
            </a:r>
          </a:p>
          <a:p>
            <a:r>
              <a:rPr lang="cs-CZ" sz="2000" dirty="0"/>
              <a:t>	b) ze Soluně				</a:t>
            </a:r>
            <a:r>
              <a:rPr lang="cs-CZ" sz="2000" dirty="0" smtClean="0"/>
              <a:t>b</a:t>
            </a:r>
            <a:r>
              <a:rPr lang="cs-CZ" sz="2000" dirty="0"/>
              <a:t>) metodika</a:t>
            </a:r>
          </a:p>
          <a:p>
            <a:r>
              <a:rPr lang="cs-CZ" sz="2000" dirty="0"/>
              <a:t>	c) z Vídně				</a:t>
            </a:r>
            <a:r>
              <a:rPr lang="cs-CZ" sz="2000" dirty="0" smtClean="0"/>
              <a:t>c</a:t>
            </a:r>
            <a:r>
              <a:rPr lang="cs-CZ" sz="2000" dirty="0"/>
              <a:t>) hlaholice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2. Ve které zemi toto město leží?		</a:t>
            </a:r>
            <a:r>
              <a:rPr lang="cs-CZ" sz="2000" dirty="0" smtClean="0"/>
              <a:t>5</a:t>
            </a:r>
            <a:r>
              <a:rPr lang="cs-CZ" sz="2000" dirty="0"/>
              <a:t>. Kdo je k nám pozval?</a:t>
            </a:r>
          </a:p>
          <a:p>
            <a:r>
              <a:rPr lang="cs-CZ" sz="2000" dirty="0"/>
              <a:t>	a) v Řecku				</a:t>
            </a:r>
            <a:r>
              <a:rPr lang="cs-CZ" sz="2000" dirty="0" smtClean="0"/>
              <a:t>a</a:t>
            </a:r>
            <a:r>
              <a:rPr lang="cs-CZ" sz="2000" dirty="0"/>
              <a:t>) Břetislav</a:t>
            </a:r>
          </a:p>
          <a:p>
            <a:r>
              <a:rPr lang="cs-CZ" sz="2000" dirty="0"/>
              <a:t>	b) v Itálii					</a:t>
            </a:r>
            <a:r>
              <a:rPr lang="cs-CZ" sz="2000" dirty="0" smtClean="0"/>
              <a:t>b</a:t>
            </a:r>
            <a:r>
              <a:rPr lang="cs-CZ" sz="2000" dirty="0"/>
              <a:t>) Rastislav</a:t>
            </a:r>
          </a:p>
          <a:p>
            <a:r>
              <a:rPr lang="cs-CZ" sz="2000" dirty="0"/>
              <a:t>	c) v Maďarsku				</a:t>
            </a:r>
            <a:r>
              <a:rPr lang="cs-CZ" sz="2000" dirty="0" smtClean="0"/>
              <a:t>c</a:t>
            </a:r>
            <a:r>
              <a:rPr lang="cs-CZ" sz="2000" dirty="0"/>
              <a:t>) Boleslav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3. Čemu se bratři věnovali ve své vlasti?   	</a:t>
            </a:r>
            <a:r>
              <a:rPr lang="cs-CZ" sz="2000" dirty="0" smtClean="0"/>
              <a:t>6</a:t>
            </a:r>
            <a:r>
              <a:rPr lang="cs-CZ" sz="2000" dirty="0"/>
              <a:t>.  </a:t>
            </a:r>
            <a:r>
              <a:rPr lang="cs-CZ" sz="2000" dirty="0" smtClean="0"/>
              <a:t>Kde v  </a:t>
            </a:r>
            <a:r>
              <a:rPr lang="cs-CZ" sz="2000" dirty="0"/>
              <a:t>naší vlasti působili?</a:t>
            </a:r>
          </a:p>
          <a:p>
            <a:r>
              <a:rPr lang="cs-CZ" sz="2000" dirty="0"/>
              <a:t>	a) byli vědci				</a:t>
            </a:r>
            <a:r>
              <a:rPr lang="cs-CZ" sz="2000" dirty="0" smtClean="0"/>
              <a:t>a</a:t>
            </a:r>
            <a:r>
              <a:rPr lang="cs-CZ" sz="2000" dirty="0"/>
              <a:t>) na Moravě</a:t>
            </a:r>
          </a:p>
          <a:p>
            <a:r>
              <a:rPr lang="cs-CZ" sz="2000" dirty="0"/>
              <a:t>	b) byli mniši				</a:t>
            </a:r>
            <a:r>
              <a:rPr lang="cs-CZ" sz="2000" dirty="0" smtClean="0"/>
              <a:t>b</a:t>
            </a:r>
            <a:r>
              <a:rPr lang="cs-CZ" sz="2000" dirty="0"/>
              <a:t>) v Praze</a:t>
            </a:r>
          </a:p>
          <a:p>
            <a:r>
              <a:rPr lang="cs-CZ" sz="2000" dirty="0"/>
              <a:t>	c) byli zemědělci				</a:t>
            </a:r>
            <a:r>
              <a:rPr lang="cs-CZ" sz="2000" dirty="0" smtClean="0"/>
              <a:t>c</a:t>
            </a:r>
            <a:r>
              <a:rPr lang="cs-CZ" sz="2000" dirty="0"/>
              <a:t>) v </a:t>
            </a:r>
            <a:r>
              <a:rPr lang="cs-CZ" sz="2000" dirty="0" smtClean="0"/>
              <a:t>Čechách</a:t>
            </a:r>
          </a:p>
          <a:p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83169" y="6165304"/>
            <a:ext cx="32263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Řešení:   1b,  2a,  3b,  4c,  5b,  6a</a:t>
            </a:r>
          </a:p>
        </p:txBody>
      </p:sp>
    </p:spTree>
    <p:extLst>
      <p:ext uri="{BB962C8B-B14F-4D97-AF65-F5344CB8AC3E}">
        <p14:creationId xmlns:p14="http://schemas.microsoft.com/office/powerpoint/2010/main" val="164002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http://cs.wikipedia.org/wiki/Kosmova_kronika_%C4%8Desk%C3%A1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http://cs.wikipedia.org/wiki/Soubor:Cyril_and_Methodius.jpg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://cs.wikipedia.org/wiki/Soubor:Kosmas.jpg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http://cs.wikipedia.org/wiki/Soubor:Cosmas-Chronica_Boemorum.jpg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http://commons.wikimedia.org/wiki/File:Baptism_of_the_bohemian_duke_borivoj.jpg?uselang=cs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http://commons.wikimedia.org/wiki/Category:Reliefs_of_Saints_Cyril_and_Methodius_in_Slovakia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2011-10-18].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40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473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16</cp:revision>
  <dcterms:created xsi:type="dcterms:W3CDTF">2012-05-15T20:11:13Z</dcterms:created>
  <dcterms:modified xsi:type="dcterms:W3CDTF">2012-06-24T18:14:19Z</dcterms:modified>
</cp:coreProperties>
</file>