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7" r:id="rId2"/>
    <p:sldId id="268" r:id="rId3"/>
    <p:sldId id="256" r:id="rId4"/>
    <p:sldId id="259" r:id="rId5"/>
    <p:sldId id="257" r:id="rId6"/>
    <p:sldId id="258" r:id="rId7"/>
    <p:sldId id="266" r:id="rId8"/>
    <p:sldId id="261" r:id="rId9"/>
    <p:sldId id="262" r:id="rId10"/>
    <p:sldId id="264" r:id="rId11"/>
    <p:sldId id="263" r:id="rId12"/>
    <p:sldId id="265" r:id="rId13"/>
    <p:sldId id="270" r:id="rId14"/>
    <p:sldId id="269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482AC8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735" autoAdjust="0"/>
    <p:restoredTop sz="94660"/>
  </p:normalViewPr>
  <p:slideViewPr>
    <p:cSldViewPr>
      <p:cViewPr varScale="1">
        <p:scale>
          <a:sx n="65" d="100"/>
          <a:sy n="65" d="100"/>
        </p:scale>
        <p:origin x="-1446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9D60B3-804A-43B1-BD71-3D4F6FFD5F4D}" type="datetimeFigureOut">
              <a:rPr lang="cs-CZ" smtClean="0"/>
              <a:t>24.6.2012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FADF82-14E2-49F6-BFE8-779BBE867D9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6853240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9D60B3-804A-43B1-BD71-3D4F6FFD5F4D}" type="datetimeFigureOut">
              <a:rPr lang="cs-CZ" smtClean="0"/>
              <a:t>24.6.2012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FADF82-14E2-49F6-BFE8-779BBE867D9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3078496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9D60B3-804A-43B1-BD71-3D4F6FFD5F4D}" type="datetimeFigureOut">
              <a:rPr lang="cs-CZ" smtClean="0"/>
              <a:t>24.6.2012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FADF82-14E2-49F6-BFE8-779BBE867D9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4378277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9D60B3-804A-43B1-BD71-3D4F6FFD5F4D}" type="datetimeFigureOut">
              <a:rPr lang="cs-CZ" smtClean="0"/>
              <a:t>24.6.2012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FADF82-14E2-49F6-BFE8-779BBE867D9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979616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9D60B3-804A-43B1-BD71-3D4F6FFD5F4D}" type="datetimeFigureOut">
              <a:rPr lang="cs-CZ" smtClean="0"/>
              <a:t>24.6.2012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FADF82-14E2-49F6-BFE8-779BBE867D9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0410531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9D60B3-804A-43B1-BD71-3D4F6FFD5F4D}" type="datetimeFigureOut">
              <a:rPr lang="cs-CZ" smtClean="0"/>
              <a:t>24.6.2012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FADF82-14E2-49F6-BFE8-779BBE867D9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2802163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9D60B3-804A-43B1-BD71-3D4F6FFD5F4D}" type="datetimeFigureOut">
              <a:rPr lang="cs-CZ" smtClean="0"/>
              <a:t>24.6.2012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FADF82-14E2-49F6-BFE8-779BBE867D9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6160051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9D60B3-804A-43B1-BD71-3D4F6FFD5F4D}" type="datetimeFigureOut">
              <a:rPr lang="cs-CZ" smtClean="0"/>
              <a:t>24.6.2012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FADF82-14E2-49F6-BFE8-779BBE867D9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1805520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9D60B3-804A-43B1-BD71-3D4F6FFD5F4D}" type="datetimeFigureOut">
              <a:rPr lang="cs-CZ" smtClean="0"/>
              <a:t>24.6.2012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FADF82-14E2-49F6-BFE8-779BBE867D9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3327181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9D60B3-804A-43B1-BD71-3D4F6FFD5F4D}" type="datetimeFigureOut">
              <a:rPr lang="cs-CZ" smtClean="0"/>
              <a:t>24.6.2012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FADF82-14E2-49F6-BFE8-779BBE867D9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4309230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9D60B3-804A-43B1-BD71-3D4F6FFD5F4D}" type="datetimeFigureOut">
              <a:rPr lang="cs-CZ" smtClean="0"/>
              <a:t>24.6.2012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FADF82-14E2-49F6-BFE8-779BBE867D9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928676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482AC8"/>
            </a:gs>
            <a:gs pos="21000">
              <a:schemeClr val="tx2">
                <a:lumMod val="60000"/>
                <a:lumOff val="40000"/>
              </a:schemeClr>
            </a:gs>
            <a:gs pos="6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162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29D60B3-804A-43B1-BD71-3D4F6FFD5F4D}" type="datetimeFigureOut">
              <a:rPr lang="cs-CZ" smtClean="0"/>
              <a:t>24.6.2012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0FADF82-14E2-49F6-BFE8-779BBE867D9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222761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2885" y="866923"/>
            <a:ext cx="4975225" cy="9636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11478129"/>
              </p:ext>
            </p:extLst>
          </p:nvPr>
        </p:nvGraphicFramePr>
        <p:xfrm>
          <a:off x="1259632" y="2636912"/>
          <a:ext cx="6400799" cy="3117576"/>
        </p:xfrm>
        <a:graphic>
          <a:graphicData uri="http://schemas.openxmlformats.org/drawingml/2006/table">
            <a:tbl>
              <a:tblPr/>
              <a:tblGrid>
                <a:gridCol w="1187146"/>
                <a:gridCol w="5213653"/>
              </a:tblGrid>
              <a:tr h="126951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3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NÁZEV ŠKOLY: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8118" marR="88118" marT="44059" marB="44059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3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ZÁKLADNÍ ŠKOLA TIŠICE, okres MĚLNÍK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8118" marR="88118" marT="44059" marB="44059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858539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AUTOR: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8118" marR="88118" marT="44059" marB="44059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Mgr.</a:t>
                      </a:r>
                      <a:r>
                        <a:rPr lang="cs-CZ" sz="1400" baseline="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 Marcela Lazáková</a:t>
                      </a:r>
                      <a:endParaRPr lang="cs-CZ" sz="1400" dirty="0"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88118" marR="88118" marT="44059" marB="44059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856704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3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NÁZEV: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8118" marR="88118" marT="44059" marB="44059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300" kern="1200" dirty="0" smtClean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VY_12_INOVACE_22_ČLOVĚK A JEHO SVĚT_JIŘÍ</a:t>
                      </a:r>
                      <a:r>
                        <a:rPr lang="cs-CZ" sz="1300" kern="1200" baseline="0" dirty="0" smtClean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 Z PODĚBRAD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8118" marR="88118" marT="44059" marB="44059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858539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3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ČÍSLO PROJEKTU: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8118" marR="88118" marT="44059" marB="44059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3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CZ.1.07/1.4.00/21.3130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8118" marR="88118" marT="44059" marB="44059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987987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46074801"/>
              </p:ext>
            </p:extLst>
          </p:nvPr>
        </p:nvGraphicFramePr>
        <p:xfrm>
          <a:off x="1431335" y="1844824"/>
          <a:ext cx="6281329" cy="4413207"/>
        </p:xfrm>
        <a:graphic>
          <a:graphicData uri="http://schemas.openxmlformats.org/drawingml/2006/table">
            <a:tbl>
              <a:tblPr/>
              <a:tblGrid>
                <a:gridCol w="1617631"/>
                <a:gridCol w="4663698"/>
              </a:tblGrid>
              <a:tr h="362620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8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Prezentace je</a:t>
                      </a:r>
                      <a:r>
                        <a:rPr lang="cs-CZ" sz="1200" baseline="0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 určena pro žáky 4. ročníku a slouží k doplnění učiva </a:t>
                      </a:r>
                    </a:p>
                    <a:p>
                      <a:pPr>
                        <a:lnSpc>
                          <a:spcPct val="115000"/>
                        </a:lnSpc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o</a:t>
                      </a:r>
                      <a:r>
                        <a:rPr lang="cs-CZ" sz="1200" baseline="0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 h</a:t>
                      </a: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istorických osobnostech našich dějin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48396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JAZYK:</a:t>
                      </a:r>
                      <a:endParaRPr lang="cs-CZ" sz="8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Arial"/>
                          <a:ea typeface="Calibri"/>
                          <a:cs typeface="Times New Roman"/>
                        </a:rPr>
                        <a:t>Čeština</a:t>
                      </a:r>
                      <a:endParaRPr lang="cs-CZ" sz="8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1299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OČEKÁVANÝ VÝSTUP:</a:t>
                      </a:r>
                      <a:endParaRPr lang="cs-CZ" sz="800" dirty="0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Má povědomí o životě předků, zná známé osobnosti našich dějin a významné</a:t>
                      </a:r>
                      <a:r>
                        <a:rPr lang="cs-CZ" sz="1200" baseline="0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 události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6116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KLÍČOVÁ SLOVA:</a:t>
                      </a:r>
                      <a:endParaRPr lang="cs-CZ" sz="8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Ladislav</a:t>
                      </a:r>
                      <a:r>
                        <a:rPr lang="cs-CZ" sz="1200" baseline="0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 Pohrobek, zemský správce, husitský král, mírová jednání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8585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DRUH UČEBNÍHO MATERIÁLU: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Prezentace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8585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DRUH INTERAKTIVITY: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Arial"/>
                          <a:ea typeface="Calibri"/>
                          <a:cs typeface="Times New Roman"/>
                        </a:rPr>
                        <a:t>Kombinace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4697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CÍLOVÁ SKUPINA: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Žák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8585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STUPEŇ A TYP VZDĚLÁNÍ: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Základní vzdělávání – první stupeň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8585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TYPICKÁ VĚKOVÁ SKUPINA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baseline="0" dirty="0" smtClean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9 - 12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let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5" name="Picture 676" descr="Obrázek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476672"/>
            <a:ext cx="4968875" cy="9636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5221743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323528" y="620688"/>
            <a:ext cx="4536504" cy="600164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sz="3200" b="1" dirty="0" smtClean="0"/>
          </a:p>
          <a:p>
            <a:r>
              <a:rPr lang="cs-CZ" sz="3200" b="1" dirty="0" smtClean="0"/>
              <a:t>Jiří z Kunštátu a Poděbrad </a:t>
            </a:r>
            <a:r>
              <a:rPr lang="cs-CZ" sz="3200" dirty="0" smtClean="0"/>
              <a:t>(1420 – 1471 Praha) byl od roku 1458 až do smrti roku 1471 český král. Stal se jediným českým panovníkem, který nepocházel z panovnické dynastie, ale z panského stavu domácí šlechty. Po něm vládli již pouze králové z cizích dynastií.</a:t>
            </a:r>
            <a:endParaRPr lang="cs-CZ" sz="32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8" y="1447414"/>
            <a:ext cx="3780928" cy="434818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7375352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0" y="620688"/>
            <a:ext cx="4392488" cy="5976664"/>
          </a:xfrm>
        </p:spPr>
        <p:txBody>
          <a:bodyPr>
            <a:normAutofit fontScale="92500" lnSpcReduction="10000"/>
          </a:bodyPr>
          <a:lstStyle/>
          <a:p>
            <a:pPr marL="0" indent="0" algn="just">
              <a:buNone/>
            </a:pPr>
            <a:r>
              <a:rPr lang="cs-CZ" sz="3500" dirty="0"/>
              <a:t>O místě narození Jiříka se vedou spory, zda-li se jednalo o Poděbrady či Bouzov, kde jeho rodiče sídlili či Hořovice, kam se rodiče Jiřího uchýlili  </a:t>
            </a:r>
            <a:r>
              <a:rPr lang="cs-CZ" sz="3500" dirty="0" smtClean="0"/>
              <a:t>   před </a:t>
            </a:r>
            <a:r>
              <a:rPr lang="cs-CZ" sz="3500" dirty="0"/>
              <a:t>bouřemi husitských válek. Jsou to však jenom spekulace nepodložené zdroji, stejně tak se jako možná místa narození tradují </a:t>
            </a:r>
            <a:r>
              <a:rPr lang="cs-CZ" sz="3500" dirty="0" smtClean="0"/>
              <a:t>Litice  </a:t>
            </a:r>
            <a:r>
              <a:rPr lang="cs-CZ" sz="3500" dirty="0"/>
              <a:t>nebo Kunštát a další.</a:t>
            </a:r>
          </a:p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5753" y="692696"/>
            <a:ext cx="4156666" cy="56130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8823096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692696"/>
            <a:ext cx="8229600" cy="5904656"/>
          </a:xfrm>
        </p:spPr>
        <p:txBody>
          <a:bodyPr>
            <a:noAutofit/>
          </a:bodyPr>
          <a:lstStyle/>
          <a:p>
            <a:pPr marL="0" indent="0" algn="just">
              <a:buNone/>
            </a:pPr>
            <a:r>
              <a:rPr lang="cs-CZ" dirty="0" smtClean="0"/>
              <a:t>Jiří pocházel z rodu šlechticů z Kunštátu.</a:t>
            </a:r>
          </a:p>
          <a:p>
            <a:pPr marL="0" indent="0" algn="just">
              <a:buNone/>
            </a:pPr>
            <a:r>
              <a:rPr lang="cs-CZ" dirty="0" smtClean="0"/>
              <a:t>Roku 1434 se pravděpodobně jako čtrnáctiletý zúčastnil bitvy u Lipan. </a:t>
            </a:r>
            <a:r>
              <a:rPr lang="cs-CZ" dirty="0"/>
              <a:t>B</a:t>
            </a:r>
            <a:r>
              <a:rPr lang="cs-CZ" dirty="0" smtClean="0"/>
              <a:t>yl původně hejtmanem mladoboleslavského kraje, později převzal vedení celého panského seskupení. </a:t>
            </a:r>
          </a:p>
          <a:p>
            <a:pPr marL="0" indent="0" algn="just">
              <a:buNone/>
            </a:pPr>
            <a:r>
              <a:rPr lang="cs-CZ" dirty="0" smtClean="0"/>
              <a:t>V roce 1448 přepadl Prahu a zmocnil se jí.</a:t>
            </a:r>
          </a:p>
          <a:p>
            <a:pPr marL="0" indent="0" algn="just">
              <a:buNone/>
            </a:pPr>
            <a:r>
              <a:rPr lang="cs-CZ" dirty="0" smtClean="0"/>
              <a:t>V roce 1452 dobyl Jiří Tábor, čímž zlikvidoval tábority. </a:t>
            </a:r>
          </a:p>
          <a:p>
            <a:pPr marL="0" indent="0" algn="just">
              <a:buNone/>
            </a:pPr>
            <a:r>
              <a:rPr lang="cs-CZ" dirty="0" smtClean="0"/>
              <a:t>Prohlásil se za správce království a pokoušel se o obnovu českého království, rozvráceného husitskou revolucí.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793240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640"/>
            <a:ext cx="8229600" cy="6408712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sz="3500" b="1" dirty="0" smtClean="0"/>
              <a:t>Zemský správce</a:t>
            </a:r>
          </a:p>
          <a:p>
            <a:pPr marL="0" indent="0" algn="just">
              <a:buNone/>
            </a:pPr>
            <a:r>
              <a:rPr lang="cs-CZ" sz="3500" dirty="0" smtClean="0"/>
              <a:t>Za této situace bylo pro Jiřího z Poděbrad nejlepším řešením uznání nezletilého Ladislava Pohrobka</a:t>
            </a:r>
            <a:r>
              <a:rPr lang="cs-CZ" sz="3500" dirty="0"/>
              <a:t> </a:t>
            </a:r>
            <a:r>
              <a:rPr lang="cs-CZ" sz="3500" dirty="0" smtClean="0"/>
              <a:t>českým králem. Od císaře získal uznání svého titulu zemského správce. </a:t>
            </a:r>
          </a:p>
          <a:p>
            <a:pPr marL="0" indent="0" algn="just">
              <a:buNone/>
            </a:pPr>
            <a:r>
              <a:rPr lang="cs-CZ" sz="3500" dirty="0" smtClean="0"/>
              <a:t>Ladislav Pohrobek byl tedy korunován českým králem, byl však nezletilý, proto si Jiří udržel výkonnou moc. Proti svým odpůrcům neváhal použít hrubé síly. </a:t>
            </a:r>
          </a:p>
          <a:p>
            <a:pPr marL="0" indent="0" algn="just">
              <a:buNone/>
            </a:pPr>
            <a:r>
              <a:rPr lang="cs-CZ" sz="3500" dirty="0" smtClean="0"/>
              <a:t>Roku 1457 zemřel Pohrobek,  s jeho úmrtím vyvstal problém volby nového českého krále. </a:t>
            </a:r>
          </a:p>
          <a:p>
            <a:pPr marL="0" indent="0" algn="just">
              <a:buNone/>
            </a:pPr>
            <a:r>
              <a:rPr lang="cs-CZ" sz="3500" dirty="0" smtClean="0"/>
              <a:t>2. března 1458 byl českým sněmem zvolen na Staroměstské radnici Jiří z Poděbrad.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158899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" dur="500" tmFilter="0,0; .5, 1; 1, 1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900" decel="100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3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900" decel="100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6" presetID="3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900" decel="100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2" presetID="3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900" decel="100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818356"/>
            <a:ext cx="7620000" cy="49149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4040193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9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640"/>
            <a:ext cx="8507288" cy="6840760"/>
          </a:xfrm>
        </p:spPr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cs-CZ" b="1" dirty="0" smtClean="0"/>
              <a:t>Husitský král</a:t>
            </a:r>
          </a:p>
          <a:p>
            <a:pPr marL="0" indent="0" algn="just">
              <a:buNone/>
            </a:pPr>
            <a:r>
              <a:rPr lang="cs-CZ" dirty="0" smtClean="0"/>
              <a:t>Jiří se stal úspěšným panovníkem, který vzbuzoval respekt u mnohých doma i za hranicemi království. Musel se </a:t>
            </a:r>
            <a:r>
              <a:rPr lang="cs-CZ" dirty="0"/>
              <a:t>však  </a:t>
            </a:r>
            <a:r>
              <a:rPr lang="cs-CZ" dirty="0" smtClean="0"/>
              <a:t>vyrovnávat  s obtížným mezinárodně politickým postavením. </a:t>
            </a:r>
            <a:r>
              <a:rPr lang="cs-CZ" dirty="0"/>
              <a:t>B</a:t>
            </a:r>
            <a:r>
              <a:rPr lang="cs-CZ" dirty="0" smtClean="0"/>
              <a:t>yl považován za husitského kacíře a povýšence nízkého původu, který se zmocnil trůnu neprávem.</a:t>
            </a:r>
          </a:p>
          <a:p>
            <a:pPr marL="0" indent="0" algn="just">
              <a:buNone/>
            </a:pPr>
            <a:r>
              <a:rPr lang="cs-CZ" dirty="0" smtClean="0"/>
              <a:t>Situace se dále zhoršila poté, co papež Pius II. začal na Jiřího naléhat, aby zakročil proti kacířským husitům. Král ho žádal v březnu roku 1462 o potvrzení basilejských kompaktát (tj. především o zlegalizování </a:t>
            </a:r>
            <a:r>
              <a:rPr lang="cs-CZ" i="1" dirty="0" smtClean="0"/>
              <a:t>kalicha</a:t>
            </a:r>
            <a:r>
              <a:rPr lang="cs-CZ" dirty="0" smtClean="0"/>
              <a:t> (přijímání podobojí) a jmenování Jana Rokycany pražským arcibiskupem. Pius II. obé odmítl.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238416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" dur="500" tmFilter="0,0; .5, 1; 1, 1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332656"/>
            <a:ext cx="8229600" cy="6192688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b="1" dirty="0" smtClean="0"/>
              <a:t>Pokus o sjednocení Evropy</a:t>
            </a:r>
          </a:p>
          <a:p>
            <a:pPr marL="0" indent="0" algn="just">
              <a:buNone/>
            </a:pPr>
            <a:r>
              <a:rPr lang="cs-CZ" dirty="0" smtClean="0"/>
              <a:t>Jiří předvídal, že dojde ke střetu s papežem a rozhodl se zajistit si pro tento případ spojence mezi evropskými katolickými vládci. Jeho vynikající poradce, humanista Antonio Marini  z Grenoblu inspiroval krále k vytvoření projektu </a:t>
            </a:r>
            <a:r>
              <a:rPr lang="cs-CZ" i="1" dirty="0" smtClean="0"/>
              <a:t>Všeobecné mírové organizace</a:t>
            </a:r>
            <a:r>
              <a:rPr lang="cs-CZ" dirty="0" smtClean="0"/>
              <a:t> (</a:t>
            </a:r>
            <a:r>
              <a:rPr lang="cs-CZ" b="1" dirty="0" smtClean="0"/>
              <a:t>„Smlouva o nastolení míru v celém křesťanstvu“</a:t>
            </a:r>
            <a:r>
              <a:rPr lang="cs-CZ" dirty="0" smtClean="0"/>
              <a:t>) křesťanských panovníků, v níž by se všichni snažili o upevnění trvalého míru. Evropa se měla sjednotit v boji proti Turkům, a vyhnat je z bývalých křesťanských zemí.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126217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" dur="500" tmFilter="0,0; .5, 1; 1, 1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900" decel="100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908719"/>
            <a:ext cx="3672408" cy="47351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Obdélník 1"/>
          <p:cNvSpPr/>
          <p:nvPr/>
        </p:nvSpPr>
        <p:spPr>
          <a:xfrm>
            <a:off x="5004826" y="476672"/>
            <a:ext cx="4005522" cy="600164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dirty="0"/>
              <a:t>Převratná a v mnohém svou dobu předbíhající myšlenka vytvoření středověkého „společenství národů“ (obdoby dnešní OSN či EU) nakonec nenašla pochopení. Jiříkovo úsilí mohlo jen stěží uspět v podobě, v níž byla ignorována právě papežská moc.</a:t>
            </a:r>
          </a:p>
        </p:txBody>
      </p:sp>
    </p:spTree>
    <p:extLst>
      <p:ext uri="{BB962C8B-B14F-4D97-AF65-F5344CB8AC3E}">
        <p14:creationId xmlns:p14="http://schemas.microsoft.com/office/powerpoint/2010/main" val="21140334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4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6048672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dirty="0" smtClean="0"/>
              <a:t>Roku 1466 uvrhl papež krále jako kacíře do klatby a vyhlásil proti němu křížovou výpravu. Této příležitosti využil uherský král Matyáš Korvín a postavil se do jejího čela. Jeho zprvu úspěšný útok byl však odražen ve východních Čechách. Zajatý Matyáš ustoupil a slíbil, že od dalšího boje upustí. Po svém propuštění se však nechal katolickou šlechtou zvolit za českého krále.</a:t>
            </a:r>
          </a:p>
          <a:p>
            <a:pPr marL="0" indent="0">
              <a:buNone/>
            </a:pPr>
            <a:r>
              <a:rPr lang="cs-CZ" dirty="0" smtClean="0"/>
              <a:t>Jiří z Poděbrad pochopil, že se mu stěží podaří vytvořit vlastní dynastii a udržet královskou korunu pro rod Poděbradů a nabídl ji proto polským Jagelloncům, kteří o ni měli podmíněný zájem. Krátce nato, 22. března 1471, nečekaně zemřel. Pohřben byl v královské hrobce v chrámu sv. Víta.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870704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896124"/>
            <a:ext cx="7666357" cy="523228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9911775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27389" y="1563700"/>
            <a:ext cx="8712968" cy="4824536"/>
          </a:xfrm>
        </p:spPr>
        <p:txBody>
          <a:bodyPr>
            <a:noAutofit/>
          </a:bodyPr>
          <a:lstStyle/>
          <a:p>
            <a:pPr marL="457200" lvl="0" indent="-457200">
              <a:buFont typeface="+mj-lt"/>
              <a:buAutoNum type="arabicPeriod"/>
            </a:pPr>
            <a:r>
              <a:rPr lang="cs-CZ" sz="2400" dirty="0" smtClean="0"/>
              <a:t>Jiří z Poděbrad se určitě narodil v Poděbradech.		ANO  NE</a:t>
            </a:r>
          </a:p>
          <a:p>
            <a:pPr marL="514350" lvl="0" indent="-514350">
              <a:buFont typeface="+mj-lt"/>
              <a:buAutoNum type="arabicPeriod"/>
            </a:pPr>
            <a:r>
              <a:rPr lang="cs-CZ" sz="2400" dirty="0" smtClean="0"/>
              <a:t>Pocházel z panovnické dynastie.				ANO  NE</a:t>
            </a:r>
          </a:p>
          <a:p>
            <a:pPr marL="514350" lvl="0" indent="-514350">
              <a:buFont typeface="+mj-lt"/>
              <a:buAutoNum type="arabicPeriod"/>
            </a:pPr>
            <a:r>
              <a:rPr lang="cs-CZ" sz="2400" dirty="0" smtClean="0"/>
              <a:t>Pravděpodobně </a:t>
            </a:r>
            <a:r>
              <a:rPr lang="cs-CZ" sz="2400" dirty="0"/>
              <a:t>bojoval v bitvě u Lipan.		</a:t>
            </a:r>
            <a:r>
              <a:rPr lang="cs-CZ" sz="2400" dirty="0" smtClean="0"/>
              <a:t>	ANO  </a:t>
            </a:r>
            <a:r>
              <a:rPr lang="cs-CZ" sz="2400" dirty="0"/>
              <a:t>NE</a:t>
            </a:r>
          </a:p>
          <a:p>
            <a:pPr marL="514350" lvl="0" indent="-514350">
              <a:buFont typeface="+mj-lt"/>
              <a:buAutoNum type="arabicPeriod"/>
            </a:pPr>
            <a:r>
              <a:rPr lang="cs-CZ" sz="2400" dirty="0"/>
              <a:t>Vládl za nezletilého Ladislava Pohrobka.		</a:t>
            </a:r>
            <a:r>
              <a:rPr lang="cs-CZ" sz="2400" dirty="0" smtClean="0"/>
              <a:t>	ANO  </a:t>
            </a:r>
            <a:r>
              <a:rPr lang="cs-CZ" sz="2400" dirty="0"/>
              <a:t>NE</a:t>
            </a:r>
          </a:p>
          <a:p>
            <a:pPr marL="514350" lvl="0" indent="-514350">
              <a:buFont typeface="+mj-lt"/>
              <a:buAutoNum type="arabicPeriod"/>
            </a:pPr>
            <a:r>
              <a:rPr lang="cs-CZ" sz="2400" dirty="0"/>
              <a:t>Na Pražském hradě byl zvolen českým králem.	</a:t>
            </a:r>
            <a:r>
              <a:rPr lang="cs-CZ" sz="2400" dirty="0" smtClean="0"/>
              <a:t>	ANO  </a:t>
            </a:r>
            <a:r>
              <a:rPr lang="cs-CZ" sz="2400" dirty="0"/>
              <a:t>NE</a:t>
            </a:r>
          </a:p>
          <a:p>
            <a:pPr marL="514350" lvl="0" indent="-514350">
              <a:buFont typeface="+mj-lt"/>
              <a:buAutoNum type="arabicPeriod"/>
            </a:pPr>
            <a:r>
              <a:rPr lang="cs-CZ" sz="2400" dirty="0"/>
              <a:t>Byl osočován, že se trůnu zmocnil neprávem.	</a:t>
            </a:r>
            <a:r>
              <a:rPr lang="cs-CZ" sz="2400" dirty="0" smtClean="0"/>
              <a:t>	ANO  </a:t>
            </a:r>
            <a:r>
              <a:rPr lang="cs-CZ" sz="2400" dirty="0"/>
              <a:t>NE</a:t>
            </a:r>
          </a:p>
          <a:p>
            <a:pPr marL="514350" lvl="0" indent="-514350">
              <a:buFont typeface="+mj-lt"/>
              <a:buAutoNum type="arabicPeriod"/>
            </a:pPr>
            <a:r>
              <a:rPr lang="cs-CZ" sz="2400" dirty="0"/>
              <a:t>Snažil se o vytvoření Všeobecné mírové organizace.	ANO  NE</a:t>
            </a:r>
          </a:p>
          <a:p>
            <a:pPr marL="514350" lvl="0" indent="-514350">
              <a:buFont typeface="+mj-lt"/>
              <a:buAutoNum type="arabicPeriod"/>
            </a:pPr>
            <a:r>
              <a:rPr lang="cs-CZ" sz="2400" dirty="0" smtClean="0"/>
              <a:t>Spolupracoval </a:t>
            </a:r>
            <a:r>
              <a:rPr lang="cs-CZ" sz="2400" dirty="0"/>
              <a:t>s uherským králem Matyášem Korvínem.	</a:t>
            </a:r>
            <a:r>
              <a:rPr lang="cs-CZ" sz="2400" dirty="0" smtClean="0"/>
              <a:t>								ANO  </a:t>
            </a:r>
            <a:r>
              <a:rPr lang="cs-CZ" sz="2400" dirty="0"/>
              <a:t>NE</a:t>
            </a:r>
          </a:p>
          <a:p>
            <a:pPr marL="514350" lvl="0" indent="-514350">
              <a:buFont typeface="+mj-lt"/>
              <a:buAutoNum type="arabicPeriod"/>
            </a:pPr>
            <a:r>
              <a:rPr lang="cs-CZ" sz="2400" dirty="0"/>
              <a:t>Byl pohřben v královské hrobce na Pražském hradě.	ANO  NE</a:t>
            </a:r>
          </a:p>
          <a:p>
            <a:pPr marL="0" indent="0">
              <a:buNone/>
            </a:pPr>
            <a:endParaRPr lang="cs-CZ" sz="2400" dirty="0"/>
          </a:p>
        </p:txBody>
      </p:sp>
      <p:sp>
        <p:nvSpPr>
          <p:cNvPr id="4" name="Obdélník 3"/>
          <p:cNvSpPr/>
          <p:nvPr/>
        </p:nvSpPr>
        <p:spPr>
          <a:xfrm>
            <a:off x="683568" y="631954"/>
            <a:ext cx="2705997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/>
              <a:t>CO JE </a:t>
            </a:r>
            <a:r>
              <a:rPr lang="cs-CZ" sz="2800" b="1" dirty="0" smtClean="0"/>
              <a:t>SPRÁVNĚ ?</a:t>
            </a:r>
            <a:endParaRPr lang="cs-CZ" sz="2800" dirty="0"/>
          </a:p>
        </p:txBody>
      </p:sp>
      <p:sp>
        <p:nvSpPr>
          <p:cNvPr id="6" name="Obdélník 5"/>
          <p:cNvSpPr/>
          <p:nvPr/>
        </p:nvSpPr>
        <p:spPr>
          <a:xfrm>
            <a:off x="7459578" y="1560202"/>
            <a:ext cx="698376" cy="373857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468208" y="2083049"/>
            <a:ext cx="698376" cy="373857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8204568" y="2460201"/>
            <a:ext cx="698376" cy="373857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8204568" y="2918400"/>
            <a:ext cx="698376" cy="373857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7488324" y="3415183"/>
            <a:ext cx="698376" cy="373857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8231088" y="3789040"/>
            <a:ext cx="698376" cy="373857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8204568" y="4293095"/>
            <a:ext cx="698376" cy="373857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7468208" y="5088387"/>
            <a:ext cx="698376" cy="373857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8212769" y="5480802"/>
            <a:ext cx="698376" cy="373857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216538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7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8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4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0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800" dirty="0" smtClean="0"/>
              <a:t>Použité zdroje: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628800"/>
            <a:ext cx="8229600" cy="4525963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v"/>
            </a:pPr>
            <a:r>
              <a:rPr lang="cs-CZ" sz="1800" dirty="0"/>
              <a:t>http://cs.wikipedia.org/wiki/Ji%C5%99%C3%AD_z_Pod%C4%9Bbrad</a:t>
            </a:r>
          </a:p>
          <a:p>
            <a:pPr>
              <a:buFont typeface="Wingdings" pitchFamily="2" charset="2"/>
              <a:buChar char="v"/>
            </a:pPr>
            <a:r>
              <a:rPr lang="cs-CZ" sz="1800" dirty="0"/>
              <a:t>http://commons.wikimedia.org/wiki/File:Martin_Kuthen-George_of_Podebrady_.jpg?uselang=cs</a:t>
            </a:r>
          </a:p>
          <a:p>
            <a:pPr>
              <a:buFont typeface="Wingdings" pitchFamily="2" charset="2"/>
              <a:buChar char="v"/>
            </a:pPr>
            <a:r>
              <a:rPr lang="cs-CZ" sz="1800" dirty="0"/>
              <a:t>http://cs.wikipedia.org/wiki/Soubor:Georg_of_Podebrady.jpg</a:t>
            </a:r>
          </a:p>
          <a:p>
            <a:pPr>
              <a:buFont typeface="Wingdings" pitchFamily="2" charset="2"/>
              <a:buChar char="v"/>
            </a:pPr>
            <a:r>
              <a:rPr lang="cs-CZ" sz="1800" dirty="0"/>
              <a:t>http://commons.wikimedia.org/wiki/File:Vaclav_Brozik_-_Volba.jpg?uselang=cs</a:t>
            </a:r>
          </a:p>
          <a:p>
            <a:pPr>
              <a:buFont typeface="Wingdings" pitchFamily="2" charset="2"/>
              <a:buChar char="v"/>
            </a:pPr>
            <a:r>
              <a:rPr lang="cs-CZ" sz="1800" dirty="0"/>
              <a:t>http://commons.wikimedia.org/wiki/File:Jan_Vil%C3%ADmek_-_Ji%C5%99%C3%AD_z_Pod%C4%9Bbrad_a_z_Kun%C5%A1t%C3%A1tu.jpg?uselang=cs</a:t>
            </a:r>
          </a:p>
          <a:p>
            <a:pPr>
              <a:buFont typeface="Wingdings" pitchFamily="2" charset="2"/>
              <a:buChar char="v"/>
            </a:pPr>
            <a:r>
              <a:rPr lang="cs-CZ" sz="1800" dirty="0"/>
              <a:t>http://commons.wikimedia.org/wiki/File:Setk%C3%A1n%C3%AD_Ji%C5%99%C3%ADho_z_Pod%C4%9Bbrad_s_Maty%C3%A1%C5%A1em_Korv%C3%ADnem.jpg?uselang=cs</a:t>
            </a:r>
          </a:p>
          <a:p>
            <a:pPr>
              <a:buFont typeface="Wingdings" pitchFamily="2" charset="2"/>
              <a:buChar char="v"/>
            </a:pPr>
            <a:endParaRPr lang="cs-CZ" sz="1800" dirty="0" smtClean="0"/>
          </a:p>
          <a:p>
            <a:pPr>
              <a:buFont typeface="Wingdings" pitchFamily="2" charset="2"/>
              <a:buChar char="v"/>
            </a:pPr>
            <a:endParaRPr lang="cs-CZ" sz="1800" dirty="0"/>
          </a:p>
          <a:p>
            <a:pPr>
              <a:buFont typeface="Wingdings" pitchFamily="2" charset="2"/>
              <a:buChar char="v"/>
            </a:pPr>
            <a:r>
              <a:rPr lang="cs-CZ" sz="1800" dirty="0"/>
              <a:t>[cit. </a:t>
            </a:r>
            <a:r>
              <a:rPr lang="cs-CZ" sz="1800" dirty="0" smtClean="0"/>
              <a:t>2011-12-12]. </a:t>
            </a:r>
            <a:endParaRPr lang="cs-CZ" sz="1800" dirty="0"/>
          </a:p>
          <a:p>
            <a:pPr>
              <a:buFont typeface="Wingdings" pitchFamily="2" charset="2"/>
              <a:buChar char="v"/>
            </a:pPr>
            <a:endParaRPr lang="cs-CZ" sz="1800" dirty="0"/>
          </a:p>
        </p:txBody>
      </p:sp>
      <p:sp>
        <p:nvSpPr>
          <p:cNvPr id="4" name="Obdélník 3"/>
          <p:cNvSpPr/>
          <p:nvPr/>
        </p:nvSpPr>
        <p:spPr>
          <a:xfrm>
            <a:off x="3646105" y="3253729"/>
            <a:ext cx="18473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203485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148</TotalTime>
  <Words>761</Words>
  <Application>Microsoft Office PowerPoint</Application>
  <PresentationFormat>Předvádění na obrazovce (4:3)</PresentationFormat>
  <Paragraphs>68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Použité 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Marcela</dc:creator>
  <cp:lastModifiedBy>Marcela</cp:lastModifiedBy>
  <cp:revision>24</cp:revision>
  <dcterms:created xsi:type="dcterms:W3CDTF">2012-05-26T23:20:17Z</dcterms:created>
  <dcterms:modified xsi:type="dcterms:W3CDTF">2012-06-24T21:18:49Z</dcterms:modified>
</cp:coreProperties>
</file>