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BE9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VY_32_INOVACE_16_NÁSOBENÍ A DĚLENÍ_NÁSOBENÍ DVOJCIFERNÝCH ČÍSEL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Násobení dvojciferných čísel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8CE593-2334-4245-98F1-066D0C258E9B}">
      <dgm:prSet/>
      <dgm:spPr/>
      <dgm:t>
        <a:bodyPr/>
        <a:lstStyle/>
        <a:p>
          <a:pPr rtl="0"/>
          <a:r>
            <a:rPr lang="cs-CZ" smtClean="0"/>
            <a:t>Vytvořeno: leden 2012</a:t>
          </a:r>
          <a:endParaRPr lang="cs-CZ" dirty="0"/>
        </a:p>
      </dgm:t>
    </dgm:pt>
    <dgm:pt modelId="{7C3296E7-7130-4194-A54F-1AF494EB0E6B}" type="parTrans" cxnId="{CF9A58FC-414F-4128-B397-27191A7C9975}">
      <dgm:prSet/>
      <dgm:spPr/>
      <dgm:t>
        <a:bodyPr/>
        <a:lstStyle/>
        <a:p>
          <a:endParaRPr lang="cs-CZ"/>
        </a:p>
      </dgm:t>
    </dgm:pt>
    <dgm:pt modelId="{5DD89C2B-C54E-4936-BA99-E50E58E03432}" type="sibTrans" cxnId="{CF9A58FC-414F-4128-B397-27191A7C997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4D9DDF15-E341-43E8-A116-EB3522D7A6A3}" type="pres">
      <dgm:prSet presAssocID="{338CE593-2334-4245-98F1-066D0C258E9B}" presName="vertSpace6" presStyleLbl="node1" presStyleIdx="4" presStyleCnt="6"/>
      <dgm:spPr/>
      <dgm:t>
        <a:bodyPr/>
        <a:lstStyle/>
        <a:p>
          <a:endParaRPr lang="cs-CZ"/>
        </a:p>
      </dgm:t>
    </dgm:pt>
    <dgm:pt modelId="{903E07F7-3718-41BE-AA25-1AF8FEA3A8F7}" type="pres">
      <dgm:prSet presAssocID="{338CE593-2334-4245-98F1-066D0C258E9B}" presName="circle6" presStyleLbl="node1" presStyleIdx="5" presStyleCnt="6"/>
      <dgm:spPr/>
      <dgm:t>
        <a:bodyPr/>
        <a:lstStyle/>
        <a:p>
          <a:endParaRPr lang="cs-CZ"/>
        </a:p>
      </dgm:t>
    </dgm:pt>
    <dgm:pt modelId="{70877495-6B25-47C6-99DE-5688F02A7B6E}" type="pres">
      <dgm:prSet presAssocID="{338CE593-2334-4245-98F1-066D0C258E9B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9B4D83-3533-4525-89B9-2BA558BCD544}" type="pres">
      <dgm:prSet presAssocID="{338CE593-2334-4245-98F1-066D0C258E9B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5C94D0-B6EF-41F2-B066-0582DD2C7567}" type="presOf" srcId="{338CE593-2334-4245-98F1-066D0C258E9B}" destId="{70877495-6B25-47C6-99DE-5688F02A7B6E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01B6AE9-2FED-403C-AEB6-926D943C78C3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3E79333-D192-4D0E-8B0C-88BDDA87B51E}" type="presOf" srcId="{D8197B8C-B260-4A16-BDF4-0947B075E274}" destId="{25B08C86-7E15-44DC-BE7F-FFB55DD49D12}" srcOrd="0" destOrd="0" presId="urn:microsoft.com/office/officeart/2005/8/layout/target3"/>
    <dgm:cxn modelId="{FADF9633-032D-480D-ACAB-28BF5655D956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E2F296A-B002-43F7-B0C4-BC93FA39392F}" type="presOf" srcId="{B651F6E3-6281-48DB-9319-2AEAFDAE7572}" destId="{6BB5E863-4638-4E1D-BFDE-399D028AC4ED}" srcOrd="1" destOrd="0" presId="urn:microsoft.com/office/officeart/2005/8/layout/target3"/>
    <dgm:cxn modelId="{CF9A58FC-414F-4128-B397-27191A7C9975}" srcId="{757F3AB3-0718-4624-B441-E567A8F0AB56}" destId="{338CE593-2334-4245-98F1-066D0C258E9B}" srcOrd="5" destOrd="0" parTransId="{7C3296E7-7130-4194-A54F-1AF494EB0E6B}" sibTransId="{5DD89C2B-C54E-4936-BA99-E50E58E03432}"/>
    <dgm:cxn modelId="{4EE57E1D-9B0C-424E-8252-B3BD7D0EC46F}" type="presOf" srcId="{D1B46980-6531-4606-95E6-44980827E919}" destId="{2BE915AB-18AA-4053-B92C-3BFC9ED204BB}" srcOrd="1" destOrd="0" presId="urn:microsoft.com/office/officeart/2005/8/layout/target3"/>
    <dgm:cxn modelId="{BDFFDF95-A593-49AE-AE4F-3BB9950E9B1D}" type="presOf" srcId="{757F3AB3-0718-4624-B441-E567A8F0AB56}" destId="{333A1088-737F-45CB-B68E-254E46348037}" srcOrd="0" destOrd="0" presId="urn:microsoft.com/office/officeart/2005/8/layout/target3"/>
    <dgm:cxn modelId="{A35A1CAE-F053-422B-8C9C-83DCB7B447D8}" type="presOf" srcId="{D8197B8C-B260-4A16-BDF4-0947B075E274}" destId="{5A5FFA88-C948-4069-8E93-59FA12366E83}" srcOrd="1" destOrd="0" presId="urn:microsoft.com/office/officeart/2005/8/layout/target3"/>
    <dgm:cxn modelId="{B09B5762-1BC0-44DA-AABA-D326EB786E5A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90BD766-F755-4A24-B7EB-ED0FED397B4A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E25B91-CC68-45FF-AFC1-7E0B252DE056}" type="presOf" srcId="{4C35D32F-0EAB-4CD7-82EE-45574DC2A586}" destId="{8BEBB6EC-1DAA-4CAC-8A25-BC0FCBD5DBD5}" srcOrd="0" destOrd="0" presId="urn:microsoft.com/office/officeart/2005/8/layout/target3"/>
    <dgm:cxn modelId="{1A2B052D-8A1F-4EA7-B590-53DF7F5F683D}" type="presOf" srcId="{338CE593-2334-4245-98F1-066D0C258E9B}" destId="{3A9B4D83-3533-4525-89B9-2BA558BCD544}" srcOrd="1" destOrd="0" presId="urn:microsoft.com/office/officeart/2005/8/layout/target3"/>
    <dgm:cxn modelId="{680B010F-3098-43D3-A96C-4BB7094C33D2}" type="presOf" srcId="{D1D4F407-5343-4D3F-B5B9-D407B03CAEB4}" destId="{D005CE8C-CC26-4C3E-AC11-E15060ECD759}" srcOrd="0" destOrd="0" presId="urn:microsoft.com/office/officeart/2005/8/layout/target3"/>
    <dgm:cxn modelId="{2EE32603-EC42-4932-86C3-A7D6CEEBECD5}" type="presParOf" srcId="{333A1088-737F-45CB-B68E-254E46348037}" destId="{F5ABB229-8D3B-4694-996A-96F23CF14429}" srcOrd="0" destOrd="0" presId="urn:microsoft.com/office/officeart/2005/8/layout/target3"/>
    <dgm:cxn modelId="{1DB0B462-FECB-4080-87A5-57F83EE9A528}" type="presParOf" srcId="{333A1088-737F-45CB-B68E-254E46348037}" destId="{F41139FD-01EE-4571-8B17-4FB00FC51163}" srcOrd="1" destOrd="0" presId="urn:microsoft.com/office/officeart/2005/8/layout/target3"/>
    <dgm:cxn modelId="{5D0DAD52-A786-4D8D-98A5-E7AB3A91934B}" type="presParOf" srcId="{333A1088-737F-45CB-B68E-254E46348037}" destId="{D005CE8C-CC26-4C3E-AC11-E15060ECD759}" srcOrd="2" destOrd="0" presId="urn:microsoft.com/office/officeart/2005/8/layout/target3"/>
    <dgm:cxn modelId="{5A8E98BC-B7C0-4CCF-A8CF-9A811AC782FE}" type="presParOf" srcId="{333A1088-737F-45CB-B68E-254E46348037}" destId="{2C702D82-9B77-49B7-9568-BB8EB47C3372}" srcOrd="3" destOrd="0" presId="urn:microsoft.com/office/officeart/2005/8/layout/target3"/>
    <dgm:cxn modelId="{094939BA-7FF1-41A5-A402-35511A1375C3}" type="presParOf" srcId="{333A1088-737F-45CB-B68E-254E46348037}" destId="{A52A0455-90FF-4808-ABD0-F02540D31D5A}" srcOrd="4" destOrd="0" presId="urn:microsoft.com/office/officeart/2005/8/layout/target3"/>
    <dgm:cxn modelId="{D683B16A-CAC9-4BFA-B173-A99B0A8848D7}" type="presParOf" srcId="{333A1088-737F-45CB-B68E-254E46348037}" destId="{6140AFEC-043D-4C43-A2F9-D0F5331DF3A3}" srcOrd="5" destOrd="0" presId="urn:microsoft.com/office/officeart/2005/8/layout/target3"/>
    <dgm:cxn modelId="{C0941CEE-1F30-4294-A7AC-3FC3C0F47F89}" type="presParOf" srcId="{333A1088-737F-45CB-B68E-254E46348037}" destId="{9358AC05-5D7D-4327-9F80-1AD486AEA664}" srcOrd="6" destOrd="0" presId="urn:microsoft.com/office/officeart/2005/8/layout/target3"/>
    <dgm:cxn modelId="{CD9D88F5-E5C1-48F0-8D2A-81F69EEDCE77}" type="presParOf" srcId="{333A1088-737F-45CB-B68E-254E46348037}" destId="{313FC574-E1CD-4FB4-B054-0B805CE0447D}" srcOrd="7" destOrd="0" presId="urn:microsoft.com/office/officeart/2005/8/layout/target3"/>
    <dgm:cxn modelId="{F9512488-43EA-4824-B4CB-0FEAAA897966}" type="presParOf" srcId="{333A1088-737F-45CB-B68E-254E46348037}" destId="{619D679B-A015-4ECF-8348-D1034C574F40}" srcOrd="8" destOrd="0" presId="urn:microsoft.com/office/officeart/2005/8/layout/target3"/>
    <dgm:cxn modelId="{A4C8B8B5-8D6E-48C6-9DF9-F67D756CD148}" type="presParOf" srcId="{333A1088-737F-45CB-B68E-254E46348037}" destId="{322283A8-4A27-4CDA-BAE3-F381106A9174}" srcOrd="9" destOrd="0" presId="urn:microsoft.com/office/officeart/2005/8/layout/target3"/>
    <dgm:cxn modelId="{061BF62D-843E-4111-A0A3-E9B9A143B286}" type="presParOf" srcId="{333A1088-737F-45CB-B68E-254E46348037}" destId="{FFC9F71D-1B4F-4AD9-A4A6-86ADEFC8AF5C}" srcOrd="10" destOrd="0" presId="urn:microsoft.com/office/officeart/2005/8/layout/target3"/>
    <dgm:cxn modelId="{4DBEB3B6-594F-4737-8015-B0DFE897405F}" type="presParOf" srcId="{333A1088-737F-45CB-B68E-254E46348037}" destId="{25B08C86-7E15-44DC-BE7F-FFB55DD49D12}" srcOrd="11" destOrd="0" presId="urn:microsoft.com/office/officeart/2005/8/layout/target3"/>
    <dgm:cxn modelId="{2B790FC8-2A47-4700-B886-B63D63E000A5}" type="presParOf" srcId="{333A1088-737F-45CB-B68E-254E46348037}" destId="{76644BE8-9D7C-4C09-B250-3D10AF48CBB7}" srcOrd="12" destOrd="0" presId="urn:microsoft.com/office/officeart/2005/8/layout/target3"/>
    <dgm:cxn modelId="{C6828566-A235-494E-B112-285E8E660C24}" type="presParOf" srcId="{333A1088-737F-45CB-B68E-254E46348037}" destId="{EE85B701-7295-41C0-BA7A-34D3756A2AE6}" srcOrd="13" destOrd="0" presId="urn:microsoft.com/office/officeart/2005/8/layout/target3"/>
    <dgm:cxn modelId="{A54438F4-6C09-459F-82C6-5C70B46661A6}" type="presParOf" srcId="{333A1088-737F-45CB-B68E-254E46348037}" destId="{8BEBB6EC-1DAA-4CAC-8A25-BC0FCBD5DBD5}" srcOrd="14" destOrd="0" presId="urn:microsoft.com/office/officeart/2005/8/layout/target3"/>
    <dgm:cxn modelId="{9C59107A-7910-4199-809E-DBEBB32F9664}" type="presParOf" srcId="{333A1088-737F-45CB-B68E-254E46348037}" destId="{4D9DDF15-E341-43E8-A116-EB3522D7A6A3}" srcOrd="15" destOrd="0" presId="urn:microsoft.com/office/officeart/2005/8/layout/target3"/>
    <dgm:cxn modelId="{EA655F4A-5549-4C39-91F2-9AF2E38CD514}" type="presParOf" srcId="{333A1088-737F-45CB-B68E-254E46348037}" destId="{903E07F7-3718-41BE-AA25-1AF8FEA3A8F7}" srcOrd="16" destOrd="0" presId="urn:microsoft.com/office/officeart/2005/8/layout/target3"/>
    <dgm:cxn modelId="{45B15D2A-60E6-477E-A312-B75367CFDE95}" type="presParOf" srcId="{333A1088-737F-45CB-B68E-254E46348037}" destId="{70877495-6B25-47C6-99DE-5688F02A7B6E}" srcOrd="17" destOrd="0" presId="urn:microsoft.com/office/officeart/2005/8/layout/target3"/>
    <dgm:cxn modelId="{737D403B-8B95-4FA9-AEA3-E6A688E1485F}" type="presParOf" srcId="{333A1088-737F-45CB-B68E-254E46348037}" destId="{AED2198E-93D5-4001-81B4-73124B309672}" srcOrd="18" destOrd="0" presId="urn:microsoft.com/office/officeart/2005/8/layout/target3"/>
    <dgm:cxn modelId="{155B54E3-CB0A-4730-ACBF-2D42155401FD}" type="presParOf" srcId="{333A1088-737F-45CB-B68E-254E46348037}" destId="{2BE915AB-18AA-4053-B92C-3BFC9ED204BB}" srcOrd="19" destOrd="0" presId="urn:microsoft.com/office/officeart/2005/8/layout/target3"/>
    <dgm:cxn modelId="{0C2A5F54-B527-4FA6-8C7D-B20691C45088}" type="presParOf" srcId="{333A1088-737F-45CB-B68E-254E46348037}" destId="{6BB5E863-4638-4E1D-BFDE-399D028AC4ED}" srcOrd="20" destOrd="0" presId="urn:microsoft.com/office/officeart/2005/8/layout/target3"/>
    <dgm:cxn modelId="{D34A9F92-EF51-42D5-AE72-F17579148F44}" type="presParOf" srcId="{333A1088-737F-45CB-B68E-254E46348037}" destId="{5A5FFA88-C948-4069-8E93-59FA12366E83}" srcOrd="21" destOrd="0" presId="urn:microsoft.com/office/officeart/2005/8/layout/target3"/>
    <dgm:cxn modelId="{D99EE797-5135-452F-A5FE-60895A3F5BD2}" type="presParOf" srcId="{333A1088-737F-45CB-B68E-254E46348037}" destId="{890E4F0B-2866-4A3F-A3C7-2A14B1797930}" srcOrd="22" destOrd="0" presId="urn:microsoft.com/office/officeart/2005/8/layout/target3"/>
    <dgm:cxn modelId="{5A712CD4-97FB-484D-99EE-606E4D707FD7}" type="presParOf" srcId="{333A1088-737F-45CB-B68E-254E46348037}" destId="{3A9B4D83-3533-4525-89B9-2BA558BCD54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Bc. Iva Olexová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VY_32_INOVACE_16_NÁSOBENÍ A DĚLENÍ_NÁSOBENÍ DVOJCIFERNÝCH ČÍSEL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Násobení dvojciferných čísel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903E07F7-3718-41BE-AA25-1AF8FEA3A8F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0877495-6B25-47C6-99DE-5688F02A7B6E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leden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01CE2-293E-406F-807A-68B5A74EF44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A1F35-47E1-4B7E-85FC-FAA821BF5B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01CE2-293E-406F-807A-68B5A74EF44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A1F35-47E1-4B7E-85FC-FAA821BF5B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01CE2-293E-406F-807A-68B5A74EF44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A1F35-47E1-4B7E-85FC-FAA821BF5B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01CE2-293E-406F-807A-68B5A74EF44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A1F35-47E1-4B7E-85FC-FAA821BF5B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01CE2-293E-406F-807A-68B5A74EF44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A1F35-47E1-4B7E-85FC-FAA821BF5B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01CE2-293E-406F-807A-68B5A74EF44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A1F35-47E1-4B7E-85FC-FAA821BF5B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01CE2-293E-406F-807A-68B5A74EF44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A1F35-47E1-4B7E-85FC-FAA821BF5B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01CE2-293E-406F-807A-68B5A74EF44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A1F35-47E1-4B7E-85FC-FAA821BF5B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01CE2-293E-406F-807A-68B5A74EF44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A1F35-47E1-4B7E-85FC-FAA821BF5B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01CE2-293E-406F-807A-68B5A74EF44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A1F35-47E1-4B7E-85FC-FAA821BF5B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01CE2-293E-406F-807A-68B5A74EF44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A1F35-47E1-4B7E-85FC-FAA821BF5B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BE98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201CE2-293E-406F-807A-68B5A74EF446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3A1F35-47E1-4B7E-85FC-FAA821BF5B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6359826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Slouží k výkladu nové látky a procvičení. Některou stránku lze využít k samostatné práci.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sz="6000" b="1" dirty="0" smtClean="0"/>
              <a:t>	</a:t>
            </a:r>
            <a:r>
              <a:rPr lang="cs-CZ" sz="8000" b="1" dirty="0" smtClean="0"/>
              <a:t>Násobení</a:t>
            </a:r>
          </a:p>
          <a:p>
            <a:pPr>
              <a:buNone/>
            </a:pPr>
            <a:r>
              <a:rPr lang="cs-CZ" sz="8000" b="1" dirty="0" smtClean="0"/>
              <a:t>	</a:t>
            </a:r>
            <a:r>
              <a:rPr lang="cs-CZ" sz="4000" dirty="0" smtClean="0"/>
              <a:t>Násobení</a:t>
            </a:r>
            <a:r>
              <a:rPr lang="cs-CZ" sz="6000" dirty="0" smtClean="0"/>
              <a:t> </a:t>
            </a:r>
            <a:r>
              <a:rPr lang="cs-CZ" sz="4000" dirty="0" smtClean="0"/>
              <a:t>dvojciferných</a:t>
            </a:r>
          </a:p>
          <a:p>
            <a:pPr>
              <a:buNone/>
            </a:pPr>
            <a:r>
              <a:rPr lang="cs-CZ" sz="4000" dirty="0" smtClean="0"/>
              <a:t>	čísel jednociferným činitelem</a:t>
            </a:r>
            <a:endParaRPr lang="cs-CZ" sz="4000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Pozoruj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715436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12.4 =(10.4)+(2.4) =40+8 =48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/>
              <a:t>Číslem 4 vynásobíme nejdříve desítku a potom jednotku. Součiny sečteme.</a:t>
            </a:r>
          </a:p>
          <a:p>
            <a:pPr>
              <a:buNone/>
            </a:pPr>
            <a:r>
              <a:rPr lang="cs-CZ" sz="2800" dirty="0" smtClean="0"/>
              <a:t>	</a:t>
            </a:r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dirty="0" smtClean="0"/>
              <a:t>3.14 =(3.10)+(3.4) =30+12 =42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/>
              <a:t>Číslem 3 vynásobíme nejdříve desítku a potom jednotku. Součiny sečteme.</a:t>
            </a:r>
            <a:endParaRPr lang="cs-CZ" sz="2800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Vypočítej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928802"/>
            <a:ext cx="8643998" cy="442915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12.5 =			13.5 =		15.7 =</a:t>
            </a:r>
          </a:p>
          <a:p>
            <a:pPr>
              <a:buNone/>
            </a:pPr>
            <a:r>
              <a:rPr lang="cs-CZ" dirty="0" smtClean="0"/>
              <a:t>	14.4 =			15.3 =		13.9 =</a:t>
            </a:r>
          </a:p>
          <a:p>
            <a:pPr>
              <a:buNone/>
            </a:pPr>
            <a:r>
              <a:rPr lang="cs-CZ" dirty="0" smtClean="0"/>
              <a:t>	16.5 =			17.2 =		17.4 =</a:t>
            </a:r>
          </a:p>
          <a:p>
            <a:pPr>
              <a:buNone/>
            </a:pPr>
            <a:r>
              <a:rPr lang="cs-CZ" dirty="0" smtClean="0"/>
              <a:t>	19.3 =			16.8 =		18.2 =</a:t>
            </a:r>
          </a:p>
          <a:p>
            <a:pPr>
              <a:buNone/>
            </a:pPr>
            <a:r>
              <a:rPr lang="cs-CZ" dirty="0" smtClean="0"/>
              <a:t>	18.8 =			19.5 =		11.7 =</a:t>
            </a:r>
          </a:p>
          <a:p>
            <a:pPr>
              <a:buNone/>
            </a:pPr>
            <a:r>
              <a:rPr lang="cs-CZ" dirty="0" smtClean="0"/>
              <a:t>	20.5 =			20.8 =		20.7 =</a:t>
            </a:r>
          </a:p>
          <a:p>
            <a:pPr>
              <a:buNone/>
            </a:pPr>
            <a:r>
              <a:rPr lang="cs-CZ" dirty="0" smtClean="0"/>
              <a:t>	 (2.5 =	)		 (2.8 =	)	 (2.7 =	)</a:t>
            </a:r>
            <a:endParaRPr lang="cs-CZ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Vypočítej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57758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z="3800" dirty="0" smtClean="0"/>
              <a:t>30.4 =		 20.5 =		30.2 = </a:t>
            </a:r>
          </a:p>
          <a:p>
            <a:pPr>
              <a:buNone/>
            </a:pPr>
            <a:r>
              <a:rPr lang="cs-CZ" sz="3800" dirty="0" smtClean="0"/>
              <a:t> 33.4 =		 25.5 =		37.2 =</a:t>
            </a:r>
          </a:p>
          <a:p>
            <a:pPr>
              <a:buNone/>
            </a:pPr>
            <a:r>
              <a:rPr lang="cs-CZ" sz="3800" dirty="0" smtClean="0"/>
              <a:t> 40.2 =		 60.2 =		40.5 =</a:t>
            </a:r>
          </a:p>
          <a:p>
            <a:pPr>
              <a:buNone/>
            </a:pPr>
            <a:r>
              <a:rPr lang="cs-CZ" sz="3800" dirty="0" smtClean="0"/>
              <a:t> 48.2 =		 63.2 =		49.5 =</a:t>
            </a:r>
          </a:p>
          <a:p>
            <a:pPr>
              <a:buNone/>
            </a:pPr>
            <a:r>
              <a:rPr lang="cs-CZ" sz="3800" dirty="0" smtClean="0"/>
              <a:t> 76.3 =		 42.6 =		55.5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	</a:t>
            </a:r>
            <a:r>
              <a:rPr lang="cs-CZ" sz="3300" dirty="0" smtClean="0"/>
              <a:t>Číslem  vynásobíme nejdříve desítky a potom jednotky. Součiny sečteme.</a:t>
            </a:r>
            <a:endParaRPr lang="cs-CZ" sz="3300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Slovní úlohy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7251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Na záhonu je vysázeno 6 řad po 15 kedlubnách a</a:t>
            </a:r>
          </a:p>
          <a:p>
            <a:pPr>
              <a:buNone/>
            </a:pPr>
            <a:r>
              <a:rPr lang="cs-CZ" dirty="0" smtClean="0"/>
              <a:t> 5 řad po 16 celerech. Kolik sazenic je celkem?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Dětský časopis stojí 25 Kč. Kolik bude stát 5, 9, 7,</a:t>
            </a:r>
          </a:p>
          <a:p>
            <a:pPr>
              <a:buNone/>
            </a:pPr>
            <a:r>
              <a:rPr lang="cs-CZ" dirty="0" smtClean="0"/>
              <a:t> stejných časopisů? Výsledky zaokrouhli na</a:t>
            </a:r>
          </a:p>
          <a:p>
            <a:pPr>
              <a:buNone/>
            </a:pPr>
            <a:r>
              <a:rPr lang="cs-CZ" dirty="0" smtClean="0"/>
              <a:t> desítky.</a:t>
            </a:r>
            <a:endParaRPr lang="cs-CZ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Řešení slovních úloh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(6.15)+(5.16) =90+90 =180</a:t>
            </a:r>
          </a:p>
          <a:p>
            <a:pPr>
              <a:buNone/>
            </a:pPr>
            <a:r>
              <a:rPr lang="cs-CZ" dirty="0" smtClean="0"/>
              <a:t>	Celkem je vysázeno 180 sazenic.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</a:t>
            </a:r>
            <a:r>
              <a:rPr lang="cs-CZ" b="1" dirty="0" smtClean="0"/>
              <a:t>zaokrouhleno na 10</a:t>
            </a:r>
          </a:p>
          <a:p>
            <a:pPr>
              <a:buNone/>
            </a:pPr>
            <a:r>
              <a:rPr lang="cs-CZ" dirty="0" smtClean="0"/>
              <a:t>	5.25 =5.20+5.5 =100+25 =125		130	</a:t>
            </a:r>
          </a:p>
          <a:p>
            <a:pPr>
              <a:buNone/>
            </a:pPr>
            <a:r>
              <a:rPr lang="cs-CZ" dirty="0" smtClean="0"/>
              <a:t>	9.25 =9.20+9.5 =180+45 =225		230</a:t>
            </a:r>
          </a:p>
          <a:p>
            <a:pPr>
              <a:buNone/>
            </a:pPr>
            <a:r>
              <a:rPr lang="cs-CZ" dirty="0" smtClean="0"/>
              <a:t>	7.25 =7.20+7.5 =140+35 =175		180</a:t>
            </a:r>
            <a:endParaRPr lang="cs-CZ" dirty="0"/>
          </a:p>
        </p:txBody>
      </p:sp>
      <p:pic>
        <p:nvPicPr>
          <p:cNvPr id="1026" name="Picture 2" descr="C:\Users\iolexova\AppData\Local\Microsoft\Windows\Temporary Internet Files\Content.IE5\973GPVAL\MC9004418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7175" y="1331913"/>
            <a:ext cx="19177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/>
              <a:t>  http:// microsoft.com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28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92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Pozoruj</vt:lpstr>
      <vt:lpstr>Vypočítej</vt:lpstr>
      <vt:lpstr>Vypočítej</vt:lpstr>
      <vt:lpstr>Slovní úlohy</vt:lpstr>
      <vt:lpstr>Řešení slovních úloh</vt:lpstr>
      <vt:lpstr>Použité zdroje</vt:lpstr>
    </vt:vector>
  </TitlesOfParts>
  <Company>Your Organization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Olexová Iva</cp:lastModifiedBy>
  <cp:revision>14</cp:revision>
  <dcterms:created xsi:type="dcterms:W3CDTF">2012-05-07T16:58:26Z</dcterms:created>
  <dcterms:modified xsi:type="dcterms:W3CDTF">2012-05-16T15:37:33Z</dcterms:modified>
</cp:coreProperties>
</file>