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37A4"/>
    <a:srgbClr val="CCFF66"/>
    <a:srgbClr val="CC00FF"/>
    <a:srgbClr val="26F230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34" autoAdjust="0"/>
    <p:restoredTop sz="94660"/>
  </p:normalViewPr>
  <p:slideViewPr>
    <p:cSldViewPr>
      <p:cViewPr>
        <p:scale>
          <a:sx n="69" d="100"/>
          <a:sy n="69" d="100"/>
        </p:scale>
        <p:origin x="-40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Slabiky la </a:t>
          </a:r>
          <a:r>
            <a:rPr lang="cs-CZ" sz="2000" dirty="0" err="1" smtClean="0"/>
            <a:t>le</a:t>
          </a:r>
          <a:r>
            <a:rPr lang="cs-CZ" sz="2000" dirty="0" smtClean="0"/>
            <a:t> </a:t>
          </a:r>
          <a:r>
            <a:rPr lang="cs-CZ" sz="2000" dirty="0" err="1" smtClean="0"/>
            <a:t>li</a:t>
          </a:r>
          <a:r>
            <a:rPr lang="cs-CZ" sz="2000" dirty="0" smtClean="0"/>
            <a:t> </a:t>
          </a:r>
          <a:r>
            <a:rPr lang="cs-CZ" sz="2000" dirty="0" err="1" smtClean="0"/>
            <a:t>lo</a:t>
          </a:r>
          <a:r>
            <a:rPr lang="cs-CZ" sz="2000" dirty="0" smtClean="0"/>
            <a:t> </a:t>
          </a:r>
          <a:r>
            <a:rPr lang="cs-CZ" sz="2000" dirty="0" err="1" smtClean="0"/>
            <a:t>lu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10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Slabiky la </a:t>
          </a:r>
          <a:r>
            <a:rPr lang="cs-CZ" sz="2000" kern="1200" dirty="0" err="1" smtClean="0"/>
            <a:t>le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li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lo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lu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9363507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rozlišují malé a velké písmeno</a:t>
            </a:r>
          </a:p>
          <a:p>
            <a:pPr marL="0" indent="0">
              <a:buNone/>
            </a:pPr>
            <a:r>
              <a:rPr lang="cs-CZ" sz="2000" dirty="0" smtClean="0"/>
              <a:t>         - čtou malá a velká písmena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učí se vnímat slabiku a slovo jako celek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slabiky a slova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píšou písmena na interaktivní tabuli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protože umíte krásně číst slabiky začínající na M, můžeme se pustit do dalších.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517484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La  </a:t>
            </a:r>
            <a:r>
              <a:rPr lang="cs-CZ" sz="2800" dirty="0" err="1" smtClean="0">
                <a:solidFill>
                  <a:srgbClr val="002060"/>
                </a:solidFill>
              </a:rPr>
              <a:t>le</a:t>
            </a:r>
            <a:r>
              <a:rPr lang="cs-CZ" sz="2800" dirty="0" smtClean="0">
                <a:solidFill>
                  <a:srgbClr val="002060"/>
                </a:solidFill>
              </a:rPr>
              <a:t>  </a:t>
            </a:r>
            <a:r>
              <a:rPr lang="cs-CZ" sz="2800" dirty="0" err="1" smtClean="0">
                <a:solidFill>
                  <a:srgbClr val="002060"/>
                </a:solidFill>
              </a:rPr>
              <a:t>li</a:t>
            </a:r>
            <a:r>
              <a:rPr lang="cs-CZ" sz="2800" dirty="0" smtClean="0">
                <a:solidFill>
                  <a:srgbClr val="002060"/>
                </a:solidFill>
              </a:rPr>
              <a:t>  </a:t>
            </a:r>
            <a:r>
              <a:rPr lang="cs-CZ" sz="2800" dirty="0" err="1" smtClean="0">
                <a:solidFill>
                  <a:srgbClr val="002060"/>
                </a:solidFill>
              </a:rPr>
              <a:t>lo</a:t>
            </a:r>
            <a:r>
              <a:rPr lang="cs-CZ" sz="2800" dirty="0" smtClean="0">
                <a:solidFill>
                  <a:srgbClr val="002060"/>
                </a:solidFill>
              </a:rPr>
              <a:t>  </a:t>
            </a:r>
            <a:r>
              <a:rPr lang="cs-CZ" sz="2800" dirty="0" err="1" smtClean="0">
                <a:solidFill>
                  <a:srgbClr val="002060"/>
                </a:solidFill>
              </a:rPr>
              <a:t>lu</a:t>
            </a:r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LA  LE  LI  LO  LU</a:t>
            </a: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Čti písmena a slož slabiku, kterou napiš do hvězdičky 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314600" y="1146448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A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4978896" y="1325635"/>
            <a:ext cx="914400" cy="9144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L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1259632" y="2276872"/>
            <a:ext cx="1800200" cy="1584176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5580112" y="2214705"/>
            <a:ext cx="2016224" cy="1618247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7452320" y="1324535"/>
            <a:ext cx="914400" cy="9144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3144741" y="3870176"/>
            <a:ext cx="914400" cy="914400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L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5122912" y="3893159"/>
            <a:ext cx="914400" cy="914400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U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1" name="7cípá hvězda 20"/>
          <p:cNvSpPr/>
          <p:nvPr/>
        </p:nvSpPr>
        <p:spPr>
          <a:xfrm>
            <a:off x="3347864" y="4807559"/>
            <a:ext cx="2088232" cy="1696081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7cípá hvězda 21"/>
          <p:cNvSpPr/>
          <p:nvPr/>
        </p:nvSpPr>
        <p:spPr>
          <a:xfrm>
            <a:off x="455293" y="1146448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28778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2" name="7cípá hvězda 1"/>
          <p:cNvSpPr/>
          <p:nvPr/>
        </p:nvSpPr>
        <p:spPr>
          <a:xfrm>
            <a:off x="327217" y="404664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L</a:t>
            </a:r>
            <a:endParaRPr lang="cs-CZ" sz="4800" dirty="0"/>
          </a:p>
        </p:txBody>
      </p:sp>
      <p:sp>
        <p:nvSpPr>
          <p:cNvPr id="4" name="7cípá hvězda 3"/>
          <p:cNvSpPr/>
          <p:nvPr/>
        </p:nvSpPr>
        <p:spPr>
          <a:xfrm>
            <a:off x="2915816" y="370919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I</a:t>
            </a:r>
            <a:endParaRPr lang="cs-CZ" sz="4800" dirty="0"/>
          </a:p>
        </p:txBody>
      </p:sp>
      <p:sp>
        <p:nvSpPr>
          <p:cNvPr id="5" name="7cípá hvězda 4"/>
          <p:cNvSpPr/>
          <p:nvPr/>
        </p:nvSpPr>
        <p:spPr>
          <a:xfrm>
            <a:off x="1046877" y="1319064"/>
            <a:ext cx="2063259" cy="1534763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5630416" y="1742310"/>
            <a:ext cx="1821904" cy="1568717"/>
          </a:xfrm>
          <a:prstGeom prst="star7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4716016" y="827910"/>
            <a:ext cx="914400" cy="914400"/>
          </a:xfrm>
          <a:prstGeom prst="star7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L</a:t>
            </a:r>
            <a:endParaRPr lang="cs-CZ" sz="4800" dirty="0"/>
          </a:p>
        </p:txBody>
      </p:sp>
      <p:sp>
        <p:nvSpPr>
          <p:cNvPr id="17" name="7cípá hvězda 16"/>
          <p:cNvSpPr/>
          <p:nvPr/>
        </p:nvSpPr>
        <p:spPr>
          <a:xfrm>
            <a:off x="4797718" y="3573016"/>
            <a:ext cx="914400" cy="914400"/>
          </a:xfrm>
          <a:prstGeom prst="star7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Á</a:t>
            </a:r>
            <a:endParaRPr lang="cs-CZ" sz="4800" dirty="0"/>
          </a:p>
        </p:txBody>
      </p:sp>
      <p:sp>
        <p:nvSpPr>
          <p:cNvPr id="18" name="7cípá hvězda 17"/>
          <p:cNvSpPr/>
          <p:nvPr/>
        </p:nvSpPr>
        <p:spPr>
          <a:xfrm>
            <a:off x="7599784" y="827910"/>
            <a:ext cx="914400" cy="914400"/>
          </a:xfrm>
          <a:prstGeom prst="star7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19" name="7cípá hvězda 18"/>
          <p:cNvSpPr/>
          <p:nvPr/>
        </p:nvSpPr>
        <p:spPr>
          <a:xfrm>
            <a:off x="2915816" y="4581128"/>
            <a:ext cx="2063080" cy="1656184"/>
          </a:xfrm>
          <a:prstGeom prst="star7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2264589" y="3573016"/>
            <a:ext cx="914400" cy="914400"/>
          </a:xfrm>
          <a:prstGeom prst="star7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L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" name="7cípá hvězda 1"/>
          <p:cNvSpPr/>
          <p:nvPr/>
        </p:nvSpPr>
        <p:spPr>
          <a:xfrm>
            <a:off x="738442" y="85841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L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3203848" y="830141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Ó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4953744" y="1287341"/>
            <a:ext cx="914400" cy="914400"/>
          </a:xfrm>
          <a:prstGeom prst="star7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L</a:t>
            </a:r>
            <a:endParaRPr lang="cs-CZ" sz="4800" dirty="0"/>
          </a:p>
        </p:txBody>
      </p:sp>
      <p:sp>
        <p:nvSpPr>
          <p:cNvPr id="6" name="7cípá hvězda 5"/>
          <p:cNvSpPr/>
          <p:nvPr/>
        </p:nvSpPr>
        <p:spPr>
          <a:xfrm>
            <a:off x="5688810" y="1988840"/>
            <a:ext cx="1691502" cy="1478601"/>
          </a:xfrm>
          <a:prstGeom prst="star7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3563889" y="4559424"/>
            <a:ext cx="2016224" cy="1533872"/>
          </a:xfrm>
          <a:prstGeom prst="star7">
            <a:avLst/>
          </a:prstGeom>
          <a:solidFill>
            <a:srgbClr val="E137A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1531599" y="1786105"/>
            <a:ext cx="1672249" cy="153387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4766320" y="3620438"/>
            <a:ext cx="914400" cy="914400"/>
          </a:xfrm>
          <a:prstGeom prst="star7">
            <a:avLst/>
          </a:prstGeom>
          <a:solidFill>
            <a:srgbClr val="E137A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É</a:t>
            </a:r>
            <a:endParaRPr lang="cs-CZ" sz="4800" dirty="0"/>
          </a:p>
        </p:txBody>
      </p:sp>
      <p:sp>
        <p:nvSpPr>
          <p:cNvPr id="19" name="7cípá hvězda 18"/>
          <p:cNvSpPr/>
          <p:nvPr/>
        </p:nvSpPr>
        <p:spPr>
          <a:xfrm>
            <a:off x="7308304" y="1287341"/>
            <a:ext cx="914400" cy="914400"/>
          </a:xfrm>
          <a:prstGeom prst="star7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Í</a:t>
            </a:r>
            <a:endParaRPr lang="cs-CZ" sz="4800" dirty="0"/>
          </a:p>
        </p:txBody>
      </p:sp>
      <p:sp>
        <p:nvSpPr>
          <p:cNvPr id="20" name="7cípá hvězda 19"/>
          <p:cNvSpPr/>
          <p:nvPr/>
        </p:nvSpPr>
        <p:spPr>
          <a:xfrm>
            <a:off x="2897738" y="3645024"/>
            <a:ext cx="914400" cy="914400"/>
          </a:xfrm>
          <a:prstGeom prst="star7">
            <a:avLst/>
          </a:prstGeom>
          <a:solidFill>
            <a:srgbClr val="E137A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L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Čti celé slabiky</a:t>
            </a: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l</a:t>
            </a:r>
            <a:r>
              <a:rPr lang="cs-CZ" sz="4800" dirty="0" smtClean="0">
                <a:solidFill>
                  <a:srgbClr val="FF0000"/>
                </a:solidFill>
              </a:rPr>
              <a:t>a  </a:t>
            </a:r>
            <a:r>
              <a:rPr lang="cs-CZ" sz="4800" dirty="0" err="1">
                <a:solidFill>
                  <a:srgbClr val="FF0000"/>
                </a:solidFill>
              </a:rPr>
              <a:t>l</a:t>
            </a:r>
            <a:r>
              <a:rPr lang="cs-CZ" sz="4800" dirty="0" err="1" smtClean="0">
                <a:solidFill>
                  <a:srgbClr val="FF0000"/>
                </a:solidFill>
              </a:rPr>
              <a:t>e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err="1" smtClean="0">
                <a:solidFill>
                  <a:srgbClr val="FF0000"/>
                </a:solidFill>
              </a:rPr>
              <a:t>lo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err="1" smtClean="0">
                <a:solidFill>
                  <a:srgbClr val="FF0000"/>
                </a:solidFill>
              </a:rPr>
              <a:t>lu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err="1" smtClean="0">
                <a:solidFill>
                  <a:srgbClr val="FF0000"/>
                </a:solidFill>
              </a:rPr>
              <a:t>li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err="1" smtClean="0">
                <a:solidFill>
                  <a:srgbClr val="FF0000"/>
                </a:solidFill>
              </a:rPr>
              <a:t>lo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err="1" smtClean="0">
                <a:solidFill>
                  <a:srgbClr val="FF0000"/>
                </a:solidFill>
              </a:rPr>
              <a:t>le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err="1">
                <a:solidFill>
                  <a:srgbClr val="FF0000"/>
                </a:solidFill>
              </a:rPr>
              <a:t>l</a:t>
            </a:r>
            <a:r>
              <a:rPr lang="cs-CZ" sz="4800" dirty="0" err="1" smtClean="0">
                <a:solidFill>
                  <a:srgbClr val="FF0000"/>
                </a:solidFill>
              </a:rPr>
              <a:t>u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err="1">
                <a:solidFill>
                  <a:srgbClr val="FF0000"/>
                </a:solidFill>
              </a:rPr>
              <a:t>l</a:t>
            </a:r>
            <a:r>
              <a:rPr lang="cs-CZ" sz="4800" dirty="0" err="1" smtClean="0">
                <a:solidFill>
                  <a:srgbClr val="FF0000"/>
                </a:solidFill>
              </a:rPr>
              <a:t>á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 smtClean="0">
                <a:solidFill>
                  <a:srgbClr val="FF0000"/>
                </a:solidFill>
              </a:rPr>
              <a:t>l</a:t>
            </a:r>
            <a:r>
              <a:rPr lang="cs-CZ" sz="4800" dirty="0" err="1">
                <a:solidFill>
                  <a:srgbClr val="FF0000"/>
                </a:solidFill>
              </a:rPr>
              <a:t>í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 smtClean="0">
                <a:solidFill>
                  <a:srgbClr val="FF0000"/>
                </a:solidFill>
              </a:rPr>
              <a:t>l</a:t>
            </a:r>
            <a:r>
              <a:rPr lang="cs-CZ" sz="4800" dirty="0" err="1">
                <a:solidFill>
                  <a:srgbClr val="FF0000"/>
                </a:solidFill>
              </a:rPr>
              <a:t>é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>
                <a:solidFill>
                  <a:srgbClr val="FF0000"/>
                </a:solidFill>
              </a:rPr>
              <a:t>l</a:t>
            </a:r>
            <a:r>
              <a:rPr lang="cs-CZ" sz="4800" dirty="0" err="1" smtClean="0">
                <a:solidFill>
                  <a:srgbClr val="FF0000"/>
                </a:solidFill>
              </a:rPr>
              <a:t>í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 smtClean="0">
                <a:solidFill>
                  <a:srgbClr val="FF0000"/>
                </a:solidFill>
              </a:rPr>
              <a:t>lé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 smtClean="0">
                <a:solidFill>
                  <a:srgbClr val="FF0000"/>
                </a:solidFill>
              </a:rPr>
              <a:t>lá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err="1" smtClean="0">
                <a:solidFill>
                  <a:srgbClr val="FF0000"/>
                </a:solidFill>
              </a:rPr>
              <a:t>lí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err="1" smtClean="0">
                <a:solidFill>
                  <a:srgbClr val="FF0000"/>
                </a:solidFill>
              </a:rPr>
              <a:t>lé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L</a:t>
            </a:r>
            <a:r>
              <a:rPr lang="cs-CZ" sz="4800" dirty="0" smtClean="0">
                <a:solidFill>
                  <a:srgbClr val="FF0000"/>
                </a:solidFill>
              </a:rPr>
              <a:t>O  LA  LE   LI  LU  LO  LI  </a:t>
            </a:r>
            <a:r>
              <a:rPr lang="cs-CZ" sz="4800" dirty="0">
                <a:solidFill>
                  <a:srgbClr val="FF0000"/>
                </a:solidFill>
              </a:rPr>
              <a:t>L</a:t>
            </a:r>
            <a:r>
              <a:rPr lang="cs-CZ" sz="4800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L</a:t>
            </a:r>
            <a:r>
              <a:rPr lang="cs-CZ" sz="4800" dirty="0" smtClean="0">
                <a:solidFill>
                  <a:srgbClr val="FF0000"/>
                </a:solidFill>
              </a:rPr>
              <a:t>Á  LÓ  LÍ  LÁ  </a:t>
            </a:r>
            <a:r>
              <a:rPr lang="cs-CZ" sz="4800" dirty="0">
                <a:solidFill>
                  <a:srgbClr val="FF0000"/>
                </a:solidFill>
              </a:rPr>
              <a:t>L</a:t>
            </a:r>
            <a:r>
              <a:rPr lang="cs-CZ" sz="4800" dirty="0" smtClean="0">
                <a:solidFill>
                  <a:srgbClr val="FF0000"/>
                </a:solidFill>
              </a:rPr>
              <a:t>Ů  LÍ  LÉ  </a:t>
            </a:r>
            <a:r>
              <a:rPr lang="cs-CZ" sz="4800" dirty="0">
                <a:solidFill>
                  <a:srgbClr val="FF0000"/>
                </a:solidFill>
              </a:rPr>
              <a:t>L</a:t>
            </a:r>
            <a:r>
              <a:rPr lang="cs-CZ" sz="4800" dirty="0" smtClean="0">
                <a:solidFill>
                  <a:srgbClr val="FF0000"/>
                </a:solidFill>
              </a:rPr>
              <a:t>Á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08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Pokus se přečíst celá slova.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LÁME  MILÁ  OLA  MELE  ELA</a:t>
            </a: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m</a:t>
            </a:r>
            <a:r>
              <a:rPr lang="cs-CZ" sz="4800" dirty="0" smtClean="0">
                <a:solidFill>
                  <a:srgbClr val="FF0000"/>
                </a:solidFill>
              </a:rPr>
              <a:t>ilá  máma  mela  málo  Olu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Pokus se přečíst celé věty.</a:t>
            </a: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Máma má Olu.   Ema a Ola.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Máma mele.       Ema láme.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Malá Ola láme.   Máma má Emu.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232248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opravdu všichni</a:t>
            </a:r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6" name="Veselý obličej 5"/>
          <p:cNvSpPr/>
          <p:nvPr/>
        </p:nvSpPr>
        <p:spPr>
          <a:xfrm>
            <a:off x="5652120" y="3124200"/>
            <a:ext cx="2448272" cy="2321024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323</TotalTime>
  <Words>232</Words>
  <Application>Microsoft Office PowerPoint</Application>
  <PresentationFormat>Předvádění na obrazovce (4:3)</PresentationFormat>
  <Paragraphs>64</Paragraphs>
  <Slides>10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44</cp:revision>
  <cp:lastPrinted>2011-11-07T13:07:31Z</cp:lastPrinted>
  <dcterms:created xsi:type="dcterms:W3CDTF">2011-11-02T10:29:00Z</dcterms:created>
  <dcterms:modified xsi:type="dcterms:W3CDTF">2011-11-27T18:46:06Z</dcterms:modified>
</cp:coreProperties>
</file>