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VY_32_INOVACE_17_NÁSOBENÍ A DĚLENÍ_DĚLENÍ SE ZBYTKEM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Bc. Iva Olexová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Dělení se zbytkem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A136679-3EF6-4F5A-8E78-4C4FD36F89FB}">
      <dgm:prSet/>
      <dgm:spPr/>
      <dgm:t>
        <a:bodyPr/>
        <a:lstStyle/>
        <a:p>
          <a:pPr rtl="0"/>
          <a:r>
            <a:rPr lang="cs-CZ" dirty="0" smtClean="0"/>
            <a:t>Vytvořeno</a:t>
          </a:r>
          <a:r>
            <a:rPr lang="cs-CZ" smtClean="0"/>
            <a:t>: leden 2012</a:t>
          </a:r>
          <a:endParaRPr lang="cs-CZ" dirty="0"/>
        </a:p>
      </dgm:t>
    </dgm:pt>
    <dgm:pt modelId="{20602838-C5ED-49B3-87B1-1B7F20E91188}" type="parTrans" cxnId="{B5616D43-5419-455A-93C0-D72B5FCC8A6E}">
      <dgm:prSet/>
      <dgm:spPr/>
      <dgm:t>
        <a:bodyPr/>
        <a:lstStyle/>
        <a:p>
          <a:endParaRPr lang="cs-CZ"/>
        </a:p>
      </dgm:t>
    </dgm:pt>
    <dgm:pt modelId="{63501F31-1F24-415B-AF7E-B622C330DAEA}" type="sibTrans" cxnId="{B5616D43-5419-455A-93C0-D72B5FCC8A6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5D0407CD-AFC9-4E25-AA05-57D2FD1A6FEF}" type="pres">
      <dgm:prSet presAssocID="{0A136679-3EF6-4F5A-8E78-4C4FD36F89FB}" presName="vertSpace6" presStyleLbl="node1" presStyleIdx="4" presStyleCnt="6"/>
      <dgm:spPr/>
      <dgm:t>
        <a:bodyPr/>
        <a:lstStyle/>
        <a:p>
          <a:endParaRPr lang="cs-CZ"/>
        </a:p>
      </dgm:t>
    </dgm:pt>
    <dgm:pt modelId="{6115D14D-3934-481C-A21A-F15DC0CBD9B8}" type="pres">
      <dgm:prSet presAssocID="{0A136679-3EF6-4F5A-8E78-4C4FD36F89FB}" presName="circle6" presStyleLbl="node1" presStyleIdx="5" presStyleCnt="6"/>
      <dgm:spPr/>
      <dgm:t>
        <a:bodyPr/>
        <a:lstStyle/>
        <a:p>
          <a:endParaRPr lang="cs-CZ"/>
        </a:p>
      </dgm:t>
    </dgm:pt>
    <dgm:pt modelId="{724CEF57-0244-47D8-AB6B-606AB0D79E15}" type="pres">
      <dgm:prSet presAssocID="{0A136679-3EF6-4F5A-8E78-4C4FD36F89FB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22A89DD-692F-4329-A5AE-A9F2618E2EB7}" type="pres">
      <dgm:prSet presAssocID="{0A136679-3EF6-4F5A-8E78-4C4FD36F89FB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BC8DA22-7C72-4617-A9AD-74D35881D85F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0919C6A-31C3-4C6E-A429-747128F5A2F5}" type="presOf" srcId="{D1B46980-6531-4606-95E6-44980827E919}" destId="{6140AFEC-043D-4C43-A2F9-D0F5331DF3A3}" srcOrd="0" destOrd="0" presId="urn:microsoft.com/office/officeart/2005/8/layout/target3"/>
    <dgm:cxn modelId="{D356D969-3F69-4339-9788-639101433945}" type="presOf" srcId="{D8197B8C-B260-4A16-BDF4-0947B075E274}" destId="{25B08C86-7E15-44DC-BE7F-FFB55DD49D12}" srcOrd="0" destOrd="0" presId="urn:microsoft.com/office/officeart/2005/8/layout/target3"/>
    <dgm:cxn modelId="{E42A93B9-E9A5-4869-8E0E-A1AF5FBAC6EF}" type="presOf" srcId="{B651F6E3-6281-48DB-9319-2AEAFDAE7572}" destId="{619D679B-A015-4ECF-8348-D1034C574F40}" srcOrd="0" destOrd="0" presId="urn:microsoft.com/office/officeart/2005/8/layout/target3"/>
    <dgm:cxn modelId="{A175F1AA-E25A-4CFB-9EF0-7C3B3A6C7994}" type="presOf" srcId="{0A136679-3EF6-4F5A-8E78-4C4FD36F89FB}" destId="{822A89DD-692F-4329-A5AE-A9F2618E2EB7}" srcOrd="1" destOrd="0" presId="urn:microsoft.com/office/officeart/2005/8/layout/target3"/>
    <dgm:cxn modelId="{B5616D43-5419-455A-93C0-D72B5FCC8A6E}" srcId="{757F3AB3-0718-4624-B441-E567A8F0AB56}" destId="{0A136679-3EF6-4F5A-8E78-4C4FD36F89FB}" srcOrd="5" destOrd="0" parTransId="{20602838-C5ED-49B3-87B1-1B7F20E91188}" sibTransId="{63501F31-1F24-415B-AF7E-B622C330DAEA}"/>
    <dgm:cxn modelId="{7D176EE3-E368-486E-A07B-3BFE14950709}" type="presOf" srcId="{D8197B8C-B260-4A16-BDF4-0947B075E274}" destId="{5A5FFA88-C948-4069-8E93-59FA12366E83}" srcOrd="1" destOrd="0" presId="urn:microsoft.com/office/officeart/2005/8/layout/target3"/>
    <dgm:cxn modelId="{C653172D-1264-4AF0-96AF-A38658E49D68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9BF03AE-5E88-496E-A8DB-C7C84FE8EAA8}" type="presOf" srcId="{D1B46980-6531-4606-95E6-44980827E919}" destId="{2BE915AB-18AA-4053-B92C-3BFC9ED204BB}" srcOrd="1" destOrd="0" presId="urn:microsoft.com/office/officeart/2005/8/layout/target3"/>
    <dgm:cxn modelId="{49CFCFE4-3075-48DB-AC71-CB9D977D5FE5}" type="presOf" srcId="{757F3AB3-0718-4624-B441-E567A8F0AB56}" destId="{333A1088-737F-45CB-B68E-254E46348037}" srcOrd="0" destOrd="0" presId="urn:microsoft.com/office/officeart/2005/8/layout/target3"/>
    <dgm:cxn modelId="{FA93343D-8D46-4E9F-A95E-30F7107F9921}" type="presOf" srcId="{0A136679-3EF6-4F5A-8E78-4C4FD36F89FB}" destId="{724CEF57-0244-47D8-AB6B-606AB0D79E15}" srcOrd="0" destOrd="0" presId="urn:microsoft.com/office/officeart/2005/8/layout/target3"/>
    <dgm:cxn modelId="{AB589820-8ADA-4BFB-9247-CDEF6EAB9616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CDAA591-211A-4AF1-B547-BEE9DB85FA67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7AA2C58-FBBF-4234-BD94-51E14076B9B7}" type="presOf" srcId="{4C35D32F-0EAB-4CD7-82EE-45574DC2A586}" destId="{8BEBB6EC-1DAA-4CAC-8A25-BC0FCBD5DBD5}" srcOrd="0" destOrd="0" presId="urn:microsoft.com/office/officeart/2005/8/layout/target3"/>
    <dgm:cxn modelId="{E56786DC-3ED3-46BE-859C-2A1272E82E09}" type="presParOf" srcId="{333A1088-737F-45CB-B68E-254E46348037}" destId="{F5ABB229-8D3B-4694-996A-96F23CF14429}" srcOrd="0" destOrd="0" presId="urn:microsoft.com/office/officeart/2005/8/layout/target3"/>
    <dgm:cxn modelId="{B205E3ED-2B23-42C4-9D7D-A9CAD5741A06}" type="presParOf" srcId="{333A1088-737F-45CB-B68E-254E46348037}" destId="{F41139FD-01EE-4571-8B17-4FB00FC51163}" srcOrd="1" destOrd="0" presId="urn:microsoft.com/office/officeart/2005/8/layout/target3"/>
    <dgm:cxn modelId="{3FF19186-300C-4720-859D-4CA1F29CD42C}" type="presParOf" srcId="{333A1088-737F-45CB-B68E-254E46348037}" destId="{D005CE8C-CC26-4C3E-AC11-E15060ECD759}" srcOrd="2" destOrd="0" presId="urn:microsoft.com/office/officeart/2005/8/layout/target3"/>
    <dgm:cxn modelId="{8D91E539-64BD-4F56-8DF1-4FAF6AC8932E}" type="presParOf" srcId="{333A1088-737F-45CB-B68E-254E46348037}" destId="{2C702D82-9B77-49B7-9568-BB8EB47C3372}" srcOrd="3" destOrd="0" presId="urn:microsoft.com/office/officeart/2005/8/layout/target3"/>
    <dgm:cxn modelId="{AC426D17-01B8-4E6F-BF37-B61335BB6A6E}" type="presParOf" srcId="{333A1088-737F-45CB-B68E-254E46348037}" destId="{A52A0455-90FF-4808-ABD0-F02540D31D5A}" srcOrd="4" destOrd="0" presId="urn:microsoft.com/office/officeart/2005/8/layout/target3"/>
    <dgm:cxn modelId="{864E807B-3285-4544-9AE1-8D20DD0FBE21}" type="presParOf" srcId="{333A1088-737F-45CB-B68E-254E46348037}" destId="{6140AFEC-043D-4C43-A2F9-D0F5331DF3A3}" srcOrd="5" destOrd="0" presId="urn:microsoft.com/office/officeart/2005/8/layout/target3"/>
    <dgm:cxn modelId="{875D6D78-0863-4F10-9E28-C551EEF17942}" type="presParOf" srcId="{333A1088-737F-45CB-B68E-254E46348037}" destId="{9358AC05-5D7D-4327-9F80-1AD486AEA664}" srcOrd="6" destOrd="0" presId="urn:microsoft.com/office/officeart/2005/8/layout/target3"/>
    <dgm:cxn modelId="{42B0C6DC-BE89-4100-A336-74E0E5E46F72}" type="presParOf" srcId="{333A1088-737F-45CB-B68E-254E46348037}" destId="{313FC574-E1CD-4FB4-B054-0B805CE0447D}" srcOrd="7" destOrd="0" presId="urn:microsoft.com/office/officeart/2005/8/layout/target3"/>
    <dgm:cxn modelId="{263EFC07-DFE6-4059-8480-B83325F11004}" type="presParOf" srcId="{333A1088-737F-45CB-B68E-254E46348037}" destId="{619D679B-A015-4ECF-8348-D1034C574F40}" srcOrd="8" destOrd="0" presId="urn:microsoft.com/office/officeart/2005/8/layout/target3"/>
    <dgm:cxn modelId="{81EA36CA-1110-452A-9EAD-1CE65E379F86}" type="presParOf" srcId="{333A1088-737F-45CB-B68E-254E46348037}" destId="{322283A8-4A27-4CDA-BAE3-F381106A9174}" srcOrd="9" destOrd="0" presId="urn:microsoft.com/office/officeart/2005/8/layout/target3"/>
    <dgm:cxn modelId="{66C09CAD-0A8A-4A33-AA77-36F63F16E6EB}" type="presParOf" srcId="{333A1088-737F-45CB-B68E-254E46348037}" destId="{FFC9F71D-1B4F-4AD9-A4A6-86ADEFC8AF5C}" srcOrd="10" destOrd="0" presId="urn:microsoft.com/office/officeart/2005/8/layout/target3"/>
    <dgm:cxn modelId="{6E46DA0E-247D-4C00-9DBD-8899FF1561CD}" type="presParOf" srcId="{333A1088-737F-45CB-B68E-254E46348037}" destId="{25B08C86-7E15-44DC-BE7F-FFB55DD49D12}" srcOrd="11" destOrd="0" presId="urn:microsoft.com/office/officeart/2005/8/layout/target3"/>
    <dgm:cxn modelId="{8F8A02AF-4763-4141-A7F2-A73955755EC3}" type="presParOf" srcId="{333A1088-737F-45CB-B68E-254E46348037}" destId="{76644BE8-9D7C-4C09-B250-3D10AF48CBB7}" srcOrd="12" destOrd="0" presId="urn:microsoft.com/office/officeart/2005/8/layout/target3"/>
    <dgm:cxn modelId="{44875C20-5502-4A8E-83EE-56ECDF87BCC8}" type="presParOf" srcId="{333A1088-737F-45CB-B68E-254E46348037}" destId="{EE85B701-7295-41C0-BA7A-34D3756A2AE6}" srcOrd="13" destOrd="0" presId="urn:microsoft.com/office/officeart/2005/8/layout/target3"/>
    <dgm:cxn modelId="{39ED93E8-BC36-4723-8EBF-C210875459F0}" type="presParOf" srcId="{333A1088-737F-45CB-B68E-254E46348037}" destId="{8BEBB6EC-1DAA-4CAC-8A25-BC0FCBD5DBD5}" srcOrd="14" destOrd="0" presId="urn:microsoft.com/office/officeart/2005/8/layout/target3"/>
    <dgm:cxn modelId="{32D0CB00-8609-4F8F-AD99-3F4EF7BF7656}" type="presParOf" srcId="{333A1088-737F-45CB-B68E-254E46348037}" destId="{5D0407CD-AFC9-4E25-AA05-57D2FD1A6FEF}" srcOrd="15" destOrd="0" presId="urn:microsoft.com/office/officeart/2005/8/layout/target3"/>
    <dgm:cxn modelId="{CA7DFD37-6E69-4A14-88ED-2B4444392CB8}" type="presParOf" srcId="{333A1088-737F-45CB-B68E-254E46348037}" destId="{6115D14D-3934-481C-A21A-F15DC0CBD9B8}" srcOrd="16" destOrd="0" presId="urn:microsoft.com/office/officeart/2005/8/layout/target3"/>
    <dgm:cxn modelId="{8D552C17-C1A3-4C49-AAE1-31458EAB8B8F}" type="presParOf" srcId="{333A1088-737F-45CB-B68E-254E46348037}" destId="{724CEF57-0244-47D8-AB6B-606AB0D79E15}" srcOrd="17" destOrd="0" presId="urn:microsoft.com/office/officeart/2005/8/layout/target3"/>
    <dgm:cxn modelId="{EB471B60-650C-4194-8432-395FAA4FC7E3}" type="presParOf" srcId="{333A1088-737F-45CB-B68E-254E46348037}" destId="{AED2198E-93D5-4001-81B4-73124B309672}" srcOrd="18" destOrd="0" presId="urn:microsoft.com/office/officeart/2005/8/layout/target3"/>
    <dgm:cxn modelId="{4A6A85AB-7986-4722-A319-D76736251058}" type="presParOf" srcId="{333A1088-737F-45CB-B68E-254E46348037}" destId="{2BE915AB-18AA-4053-B92C-3BFC9ED204BB}" srcOrd="19" destOrd="0" presId="urn:microsoft.com/office/officeart/2005/8/layout/target3"/>
    <dgm:cxn modelId="{DC0B2611-F7B6-454A-9F9F-3775233EEC05}" type="presParOf" srcId="{333A1088-737F-45CB-B68E-254E46348037}" destId="{6BB5E863-4638-4E1D-BFDE-399D028AC4ED}" srcOrd="20" destOrd="0" presId="urn:microsoft.com/office/officeart/2005/8/layout/target3"/>
    <dgm:cxn modelId="{80E5939C-84FD-4303-BB97-4350E2499994}" type="presParOf" srcId="{333A1088-737F-45CB-B68E-254E46348037}" destId="{5A5FFA88-C948-4069-8E93-59FA12366E83}" srcOrd="21" destOrd="0" presId="urn:microsoft.com/office/officeart/2005/8/layout/target3"/>
    <dgm:cxn modelId="{F28770C7-CB61-44A7-B618-2C4D84DF8AD7}" type="presParOf" srcId="{333A1088-737F-45CB-B68E-254E46348037}" destId="{890E4F0B-2866-4A3F-A3C7-2A14B1797930}" srcOrd="22" destOrd="0" presId="urn:microsoft.com/office/officeart/2005/8/layout/target3"/>
    <dgm:cxn modelId="{0FF787C4-4E43-411E-BD5E-4E0CF16FEB91}" type="presParOf" srcId="{333A1088-737F-45CB-B68E-254E46348037}" destId="{822A89DD-692F-4329-A5AE-A9F2618E2EB7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Bc. Iva Olexová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VY_32_INOVACE_17_NÁSOBENÍ A DĚLENÍ_DĚLENÍ SE ZBYTKEM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Dělení se zbytkem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6115D14D-3934-481C-A21A-F15DC0CBD9B8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24CEF57-0244-47D8-AB6B-606AB0D79E1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</a:t>
          </a:r>
          <a:r>
            <a:rPr lang="cs-CZ" sz="1300" kern="1200" smtClean="0"/>
            <a:t>: leden 2012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2FE7-681C-4C33-BE61-3EBCE315FED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C714-7C3F-47A0-B2C9-B686631E8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2FE7-681C-4C33-BE61-3EBCE315FED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C714-7C3F-47A0-B2C9-B686631E8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2FE7-681C-4C33-BE61-3EBCE315FED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C714-7C3F-47A0-B2C9-B686631E8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2FE7-681C-4C33-BE61-3EBCE315FED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C714-7C3F-47A0-B2C9-B686631E8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2FE7-681C-4C33-BE61-3EBCE315FED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C714-7C3F-47A0-B2C9-B686631E8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2FE7-681C-4C33-BE61-3EBCE315FED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C714-7C3F-47A0-B2C9-B686631E8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2FE7-681C-4C33-BE61-3EBCE315FED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C714-7C3F-47A0-B2C9-B686631E8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2FE7-681C-4C33-BE61-3EBCE315FED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C714-7C3F-47A0-B2C9-B686631E8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2FE7-681C-4C33-BE61-3EBCE315FED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C714-7C3F-47A0-B2C9-B686631E8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2FE7-681C-4C33-BE61-3EBCE315FED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C714-7C3F-47A0-B2C9-B686631E8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72FE7-681C-4C33-BE61-3EBCE315FED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2C714-7C3F-47A0-B2C9-B686631E8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33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72FE7-681C-4C33-BE61-3EBCE315FEDC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2C714-7C3F-47A0-B2C9-B686631E8C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22793685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Prezentace je určena žákům 3. ročníku ZŠ a je vhodná pro interaktivní tabuli. Slouží k výkladu nové látky </a:t>
            </a:r>
            <a:r>
              <a:rPr lang="cs-CZ" smtClean="0"/>
              <a:t>a procvičení. </a:t>
            </a:r>
            <a:r>
              <a:rPr lang="cs-CZ" dirty="0" smtClean="0"/>
              <a:t>Některou stránku lze využít k samostatné práci.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endParaRPr lang="cs-CZ" sz="6000" b="1" dirty="0" smtClean="0"/>
          </a:p>
          <a:p>
            <a:pPr>
              <a:buNone/>
            </a:pPr>
            <a:r>
              <a:rPr lang="cs-CZ" sz="6000" b="1" dirty="0" smtClean="0"/>
              <a:t>	Dělení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4000" dirty="0" smtClean="0"/>
              <a:t>Dělení se zbytkem</a:t>
            </a:r>
            <a:endParaRPr lang="cs-CZ" sz="40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Zakroužkuj násobky čísla 2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357298"/>
            <a:ext cx="8501122" cy="528641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12800" dirty="0" smtClean="0"/>
              <a:t> 0, 1, 2, 3, 4, 5, 6, 7, 8, 9, 10, 11, 12, 13, 14, 15, 16,</a:t>
            </a:r>
          </a:p>
          <a:p>
            <a:pPr>
              <a:buNone/>
            </a:pPr>
            <a:r>
              <a:rPr lang="cs-CZ" sz="12800" dirty="0" smtClean="0"/>
              <a:t> 19, 20</a:t>
            </a:r>
          </a:p>
          <a:p>
            <a:pPr>
              <a:buNone/>
            </a:pPr>
            <a:r>
              <a:rPr lang="cs-CZ" sz="12800" dirty="0" smtClean="0"/>
              <a:t>Rozděl srdíčka po dvou a zapiš příklady:</a:t>
            </a:r>
          </a:p>
          <a:p>
            <a:pPr>
              <a:buNone/>
            </a:pPr>
            <a:r>
              <a:rPr lang="cs-CZ" sz="12800" dirty="0" smtClean="0"/>
              <a:t>						</a:t>
            </a:r>
          </a:p>
          <a:p>
            <a:pPr>
              <a:buNone/>
            </a:pPr>
            <a:r>
              <a:rPr lang="cs-CZ" sz="12800" dirty="0" smtClean="0"/>
              <a:t>						8:2 =	</a:t>
            </a:r>
          </a:p>
          <a:p>
            <a:pPr>
              <a:buNone/>
            </a:pPr>
            <a:r>
              <a:rPr lang="cs-CZ" sz="12800" dirty="0" smtClean="0"/>
              <a:t>					     </a:t>
            </a:r>
          </a:p>
          <a:p>
            <a:pPr>
              <a:buNone/>
            </a:pPr>
            <a:endParaRPr lang="cs-CZ" sz="8600" dirty="0" smtClean="0"/>
          </a:p>
          <a:p>
            <a:pPr>
              <a:buNone/>
            </a:pPr>
            <a:r>
              <a:rPr lang="cs-CZ" sz="8600" dirty="0" smtClean="0"/>
              <a:t>						</a:t>
            </a:r>
          </a:p>
          <a:p>
            <a:pPr>
              <a:buNone/>
            </a:pPr>
            <a:r>
              <a:rPr lang="cs-CZ" sz="8600" dirty="0" smtClean="0"/>
              <a:t>						</a:t>
            </a:r>
            <a:r>
              <a:rPr lang="cs-CZ" sz="12800" dirty="0" smtClean="0"/>
              <a:t>9:2 =</a:t>
            </a:r>
          </a:p>
          <a:p>
            <a:pPr>
              <a:buNone/>
            </a:pPr>
            <a:r>
              <a:rPr lang="cs-CZ" sz="8600" dirty="0" smtClean="0"/>
              <a:t>						</a:t>
            </a:r>
            <a:r>
              <a:rPr lang="cs-CZ" sz="9600" dirty="0" smtClean="0"/>
              <a:t> </a:t>
            </a:r>
            <a:endParaRPr lang="cs-CZ" sz="86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		</a:t>
            </a:r>
            <a:endParaRPr lang="cs-CZ" sz="128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						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Srdce 3"/>
          <p:cNvSpPr/>
          <p:nvPr/>
        </p:nvSpPr>
        <p:spPr>
          <a:xfrm>
            <a:off x="571472" y="3643314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Srdce 4"/>
          <p:cNvSpPr/>
          <p:nvPr/>
        </p:nvSpPr>
        <p:spPr>
          <a:xfrm>
            <a:off x="4143372" y="3643314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Srdce 5"/>
          <p:cNvSpPr/>
          <p:nvPr/>
        </p:nvSpPr>
        <p:spPr>
          <a:xfrm>
            <a:off x="1071538" y="3643314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Srdce 6"/>
          <p:cNvSpPr/>
          <p:nvPr/>
        </p:nvSpPr>
        <p:spPr>
          <a:xfrm>
            <a:off x="1571604" y="3643314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Srdce 7"/>
          <p:cNvSpPr/>
          <p:nvPr/>
        </p:nvSpPr>
        <p:spPr>
          <a:xfrm>
            <a:off x="3643306" y="3643314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Srdce 8"/>
          <p:cNvSpPr/>
          <p:nvPr/>
        </p:nvSpPr>
        <p:spPr>
          <a:xfrm>
            <a:off x="2071670" y="3643314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Srdce 9"/>
          <p:cNvSpPr/>
          <p:nvPr/>
        </p:nvSpPr>
        <p:spPr>
          <a:xfrm>
            <a:off x="2571736" y="3643314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Srdce 10"/>
          <p:cNvSpPr/>
          <p:nvPr/>
        </p:nvSpPr>
        <p:spPr>
          <a:xfrm>
            <a:off x="3143240" y="3643314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Srdce 12"/>
          <p:cNvSpPr/>
          <p:nvPr/>
        </p:nvSpPr>
        <p:spPr>
          <a:xfrm>
            <a:off x="1071538" y="5214950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Srdce 13"/>
          <p:cNvSpPr/>
          <p:nvPr/>
        </p:nvSpPr>
        <p:spPr>
          <a:xfrm>
            <a:off x="1500166" y="5214950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Srdce 14"/>
          <p:cNvSpPr/>
          <p:nvPr/>
        </p:nvSpPr>
        <p:spPr>
          <a:xfrm>
            <a:off x="4214810" y="5214950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Srdce 15"/>
          <p:cNvSpPr/>
          <p:nvPr/>
        </p:nvSpPr>
        <p:spPr>
          <a:xfrm>
            <a:off x="3786182" y="5214950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Srdce 16"/>
          <p:cNvSpPr/>
          <p:nvPr/>
        </p:nvSpPr>
        <p:spPr>
          <a:xfrm>
            <a:off x="2000232" y="5214950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Srdce 17"/>
          <p:cNvSpPr/>
          <p:nvPr/>
        </p:nvSpPr>
        <p:spPr>
          <a:xfrm>
            <a:off x="2500298" y="5214950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Srdce 18"/>
          <p:cNvSpPr/>
          <p:nvPr/>
        </p:nvSpPr>
        <p:spPr>
          <a:xfrm>
            <a:off x="2928926" y="5214950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Srdce 19"/>
          <p:cNvSpPr/>
          <p:nvPr/>
        </p:nvSpPr>
        <p:spPr>
          <a:xfrm>
            <a:off x="3357554" y="5214950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Srdce 20"/>
          <p:cNvSpPr/>
          <p:nvPr/>
        </p:nvSpPr>
        <p:spPr>
          <a:xfrm>
            <a:off x="642910" y="5214950"/>
            <a:ext cx="285752" cy="285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4600" dirty="0" smtClean="0"/>
              <a:t>	8:2 =4</a:t>
            </a:r>
          </a:p>
          <a:p>
            <a:pPr>
              <a:buNone/>
            </a:pPr>
            <a:endParaRPr lang="cs-CZ" sz="4600" dirty="0" smtClean="0"/>
          </a:p>
          <a:p>
            <a:pPr>
              <a:buNone/>
            </a:pPr>
            <a:r>
              <a:rPr lang="cs-CZ" sz="4600" dirty="0" smtClean="0"/>
              <a:t>		9:2 =4 (zb.1) zbytek</a:t>
            </a:r>
          </a:p>
          <a:p>
            <a:pPr>
              <a:buNone/>
            </a:pPr>
            <a:endParaRPr lang="cs-CZ" sz="3500" dirty="0" smtClean="0"/>
          </a:p>
          <a:p>
            <a:pPr>
              <a:buNone/>
            </a:pPr>
            <a:endParaRPr lang="cs-CZ" sz="3500" dirty="0" smtClean="0"/>
          </a:p>
          <a:p>
            <a:pPr>
              <a:buNone/>
            </a:pPr>
            <a:r>
              <a:rPr lang="cs-CZ" sz="3500" dirty="0" smtClean="0"/>
              <a:t>	</a:t>
            </a:r>
            <a:r>
              <a:rPr lang="cs-CZ" sz="4000" b="1" dirty="0" smtClean="0"/>
              <a:t>Zbytek musí být menší než dělitel!</a:t>
            </a:r>
          </a:p>
          <a:p>
            <a:pPr>
              <a:buNone/>
            </a:pPr>
            <a:endParaRPr lang="cs-CZ" sz="3500" dirty="0" smtClean="0"/>
          </a:p>
          <a:p>
            <a:pPr>
              <a:buNone/>
            </a:pPr>
            <a:r>
              <a:rPr lang="cs-CZ" sz="3500" dirty="0" smtClean="0"/>
              <a:t>		</a:t>
            </a:r>
            <a:r>
              <a:rPr lang="cs-CZ" sz="4600" dirty="0" smtClean="0"/>
              <a:t>Zkouška: 4.2 =8						</a:t>
            </a:r>
          </a:p>
          <a:p>
            <a:pPr>
              <a:buNone/>
            </a:pPr>
            <a:r>
              <a:rPr lang="cs-CZ" sz="4600" dirty="0" smtClean="0"/>
              <a:t>			     4.2+1 =9</a:t>
            </a:r>
          </a:p>
          <a:p>
            <a:pPr>
              <a:buNone/>
            </a:pPr>
            <a:endParaRPr lang="cs-CZ" sz="3500" dirty="0" smtClean="0"/>
          </a:p>
          <a:p>
            <a:pPr>
              <a:buNone/>
            </a:pPr>
            <a:endParaRPr lang="cs-CZ" sz="3500" dirty="0" smtClean="0"/>
          </a:p>
          <a:p>
            <a:pPr>
              <a:buNone/>
            </a:pPr>
            <a:r>
              <a:rPr lang="cs-CZ" sz="3500" dirty="0" smtClean="0"/>
              <a:t>		</a:t>
            </a:r>
            <a:endParaRPr lang="cs-CZ" sz="35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Vypočítej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11:2 =</a:t>
            </a:r>
          </a:p>
          <a:p>
            <a:pPr>
              <a:buNone/>
            </a:pPr>
            <a:r>
              <a:rPr lang="cs-CZ" dirty="0" smtClean="0"/>
              <a:t>	19:2 =</a:t>
            </a:r>
          </a:p>
          <a:p>
            <a:pPr>
              <a:buNone/>
            </a:pPr>
            <a:r>
              <a:rPr lang="cs-CZ" dirty="0" smtClean="0"/>
              <a:t>	13:2 =</a:t>
            </a:r>
          </a:p>
          <a:p>
            <a:pPr>
              <a:buNone/>
            </a:pPr>
            <a:r>
              <a:rPr lang="cs-CZ" dirty="0" smtClean="0"/>
              <a:t>	17:2 =</a:t>
            </a:r>
          </a:p>
          <a:p>
            <a:pPr>
              <a:buNone/>
            </a:pPr>
            <a:r>
              <a:rPr lang="cs-CZ" dirty="0" smtClean="0"/>
              <a:t>	15:2 =</a:t>
            </a:r>
          </a:p>
          <a:p>
            <a:pPr>
              <a:buNone/>
            </a:pPr>
            <a:r>
              <a:rPr lang="cs-CZ" dirty="0" smtClean="0"/>
              <a:t>	  7:2 =</a:t>
            </a:r>
          </a:p>
          <a:p>
            <a:pPr>
              <a:buNone/>
            </a:pPr>
            <a:r>
              <a:rPr lang="cs-CZ" dirty="0" smtClean="0"/>
              <a:t>	  5:2 =</a:t>
            </a:r>
          </a:p>
          <a:p>
            <a:pPr>
              <a:buNone/>
            </a:pPr>
            <a:r>
              <a:rPr lang="cs-CZ" dirty="0" smtClean="0"/>
              <a:t>	</a:t>
            </a:r>
            <a:endParaRPr lang="cs-CZ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Zakroužkuj násobky čísla 3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571612"/>
            <a:ext cx="8758270" cy="500066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0, 1, 2, 3, 4, 5, 6, 7, 8, 9, 10, 11, 12, 13, 14, 15, 16, </a:t>
            </a:r>
          </a:p>
          <a:p>
            <a:pPr>
              <a:buNone/>
            </a:pPr>
            <a:r>
              <a:rPr lang="cs-CZ" dirty="0" smtClean="0"/>
              <a:t> 17, 18, 19, 20, 21, 22, 23, 24, 25, 26, 27, 28, 29, 30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Rozděl mraky po třech a zapiš příklad: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11:3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10:3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5286380" y="4071942"/>
            <a:ext cx="571504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rak 5"/>
          <p:cNvSpPr/>
          <p:nvPr/>
        </p:nvSpPr>
        <p:spPr>
          <a:xfrm>
            <a:off x="285720" y="4071942"/>
            <a:ext cx="571504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rak 6"/>
          <p:cNvSpPr/>
          <p:nvPr/>
        </p:nvSpPr>
        <p:spPr>
          <a:xfrm>
            <a:off x="928662" y="4143380"/>
            <a:ext cx="571504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>
            <a:off x="1643042" y="4071942"/>
            <a:ext cx="571504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>
            <a:off x="7715272" y="4071942"/>
            <a:ext cx="571504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rak 9"/>
          <p:cNvSpPr/>
          <p:nvPr/>
        </p:nvSpPr>
        <p:spPr>
          <a:xfrm>
            <a:off x="6858016" y="4143380"/>
            <a:ext cx="571504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rak 10"/>
          <p:cNvSpPr/>
          <p:nvPr/>
        </p:nvSpPr>
        <p:spPr>
          <a:xfrm>
            <a:off x="2357422" y="4071942"/>
            <a:ext cx="571504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Mrak 11"/>
          <p:cNvSpPr/>
          <p:nvPr/>
        </p:nvSpPr>
        <p:spPr>
          <a:xfrm>
            <a:off x="6072198" y="4071942"/>
            <a:ext cx="571504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Mrak 12"/>
          <p:cNvSpPr/>
          <p:nvPr/>
        </p:nvSpPr>
        <p:spPr>
          <a:xfrm>
            <a:off x="3071802" y="4071942"/>
            <a:ext cx="571504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Mrak 13"/>
          <p:cNvSpPr/>
          <p:nvPr/>
        </p:nvSpPr>
        <p:spPr>
          <a:xfrm>
            <a:off x="4572000" y="4071942"/>
            <a:ext cx="571504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Mrak 14"/>
          <p:cNvSpPr/>
          <p:nvPr/>
        </p:nvSpPr>
        <p:spPr>
          <a:xfrm>
            <a:off x="3786182" y="4000504"/>
            <a:ext cx="571504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Mrak 16"/>
          <p:cNvSpPr/>
          <p:nvPr/>
        </p:nvSpPr>
        <p:spPr>
          <a:xfrm>
            <a:off x="857224" y="5286388"/>
            <a:ext cx="500066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Mrak 17"/>
          <p:cNvSpPr/>
          <p:nvPr/>
        </p:nvSpPr>
        <p:spPr>
          <a:xfrm>
            <a:off x="1643042" y="5286388"/>
            <a:ext cx="500066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Mrak 18"/>
          <p:cNvSpPr/>
          <p:nvPr/>
        </p:nvSpPr>
        <p:spPr>
          <a:xfrm>
            <a:off x="2357422" y="5286388"/>
            <a:ext cx="500066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Mrak 19"/>
          <p:cNvSpPr/>
          <p:nvPr/>
        </p:nvSpPr>
        <p:spPr>
          <a:xfrm>
            <a:off x="3071802" y="5286388"/>
            <a:ext cx="500066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Mrak 20"/>
          <p:cNvSpPr/>
          <p:nvPr/>
        </p:nvSpPr>
        <p:spPr>
          <a:xfrm>
            <a:off x="3857620" y="5286388"/>
            <a:ext cx="500066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Mrak 21"/>
          <p:cNvSpPr/>
          <p:nvPr/>
        </p:nvSpPr>
        <p:spPr>
          <a:xfrm>
            <a:off x="7929586" y="5357826"/>
            <a:ext cx="500066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Mrak 22"/>
          <p:cNvSpPr/>
          <p:nvPr/>
        </p:nvSpPr>
        <p:spPr>
          <a:xfrm>
            <a:off x="4572000" y="5286388"/>
            <a:ext cx="500066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Mrak 23"/>
          <p:cNvSpPr/>
          <p:nvPr/>
        </p:nvSpPr>
        <p:spPr>
          <a:xfrm>
            <a:off x="5357818" y="5357826"/>
            <a:ext cx="500066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Mrak 24"/>
          <p:cNvSpPr/>
          <p:nvPr/>
        </p:nvSpPr>
        <p:spPr>
          <a:xfrm>
            <a:off x="6215074" y="5357826"/>
            <a:ext cx="500066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Mrak 25"/>
          <p:cNvSpPr/>
          <p:nvPr/>
        </p:nvSpPr>
        <p:spPr>
          <a:xfrm>
            <a:off x="7143768" y="5357826"/>
            <a:ext cx="500066" cy="35719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Vypočítej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20:3 = </a:t>
            </a:r>
          </a:p>
          <a:p>
            <a:pPr>
              <a:buNone/>
            </a:pPr>
            <a:r>
              <a:rPr lang="cs-CZ" dirty="0" smtClean="0"/>
              <a:t>	29:3 =</a:t>
            </a:r>
          </a:p>
          <a:p>
            <a:pPr>
              <a:buNone/>
            </a:pPr>
            <a:r>
              <a:rPr lang="cs-CZ" dirty="0" smtClean="0"/>
              <a:t>	22:3 =</a:t>
            </a:r>
          </a:p>
          <a:p>
            <a:pPr>
              <a:buNone/>
            </a:pPr>
            <a:r>
              <a:rPr lang="cs-CZ" dirty="0" smtClean="0"/>
              <a:t>	23:3 =</a:t>
            </a:r>
          </a:p>
          <a:p>
            <a:pPr>
              <a:buNone/>
            </a:pPr>
            <a:r>
              <a:rPr lang="cs-CZ" dirty="0" smtClean="0"/>
              <a:t>	25:3 =</a:t>
            </a:r>
          </a:p>
          <a:p>
            <a:pPr>
              <a:buNone/>
            </a:pPr>
            <a:r>
              <a:rPr lang="cs-CZ" dirty="0" smtClean="0"/>
              <a:t>	28:3 =</a:t>
            </a:r>
          </a:p>
          <a:p>
            <a:pPr>
              <a:buNone/>
            </a:pPr>
            <a:r>
              <a:rPr lang="cs-CZ" dirty="0" smtClean="0"/>
              <a:t>	26:3 =</a:t>
            </a:r>
          </a:p>
          <a:p>
            <a:pPr>
              <a:buNone/>
            </a:pPr>
            <a:r>
              <a:rPr lang="cs-CZ" smtClean="0"/>
              <a:t>	19:3 =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155</Words>
  <Application>Microsoft Office PowerPoint</Application>
  <PresentationFormat>Předvádění na obrazovce (4:3)</PresentationFormat>
  <Paragraphs>71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Prezentace aplikace PowerPoint</vt:lpstr>
      <vt:lpstr>Zakroužkuj násobky čísla 2</vt:lpstr>
      <vt:lpstr>Prezentace aplikace PowerPoint</vt:lpstr>
      <vt:lpstr>Vypočítej</vt:lpstr>
      <vt:lpstr>Zakroužkuj násobky čísla 3</vt:lpstr>
      <vt:lpstr>Vypočítej</vt:lpstr>
    </vt:vector>
  </TitlesOfParts>
  <Company>Your Organization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Your User Name</dc:creator>
  <cp:lastModifiedBy>Olexová Iva</cp:lastModifiedBy>
  <cp:revision>11</cp:revision>
  <dcterms:created xsi:type="dcterms:W3CDTF">2012-05-07T17:00:09Z</dcterms:created>
  <dcterms:modified xsi:type="dcterms:W3CDTF">2012-05-16T15:39:57Z</dcterms:modified>
</cp:coreProperties>
</file>