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  <p:sldId id="263" r:id="rId9"/>
    <p:sldId id="264" r:id="rId10"/>
    <p:sldId id="265" r:id="rId11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82F1A"/>
    <a:srgbClr val="24EEAB"/>
    <a:srgbClr val="F73F3B"/>
    <a:srgbClr val="CCFF66"/>
    <a:srgbClr val="26F230"/>
    <a:srgbClr val="E137A4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30" autoAdjust="0"/>
    <p:restoredTop sz="94660"/>
  </p:normalViewPr>
  <p:slideViewPr>
    <p:cSldViewPr>
      <p:cViewPr>
        <p:scale>
          <a:sx n="69" d="100"/>
          <a:sy n="69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NÁZEV:VY_32_INOVACE_3.2.3.1 L 11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1863" custLinFactNeighborY="-1032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52789" y="80001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NÁZEV:VY_32_INOVACE_3.2.3.1 L 11</a:t>
          </a:r>
          <a:endParaRPr lang="cs-CZ" sz="2000" kern="1200" dirty="0"/>
        </a:p>
      </dsp:txBody>
      <dsp:txXfrm>
        <a:off x="1152789" y="80001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13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07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1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13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71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1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87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92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659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668020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237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Písmeno </a:t>
            </a:r>
            <a:r>
              <a:rPr lang="cs-CZ" dirty="0" err="1" smtClean="0"/>
              <a:t>Ss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</a:t>
            </a:r>
            <a:r>
              <a:rPr lang="cs-CZ" sz="2000" dirty="0" smtClean="0"/>
              <a:t>- </a:t>
            </a:r>
            <a:r>
              <a:rPr lang="cs-CZ" sz="2000" dirty="0" smtClean="0"/>
              <a:t>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</a:t>
            </a:r>
            <a:r>
              <a:rPr lang="cs-CZ" sz="2000" dirty="0" smtClean="0"/>
              <a:t>- </a:t>
            </a:r>
            <a:r>
              <a:rPr lang="cs-CZ" sz="2000" dirty="0" smtClean="0"/>
              <a:t>vyznačují kroužkem nacvičované písmeno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cs-CZ" sz="2000" dirty="0" smtClean="0"/>
              <a:t>- </a:t>
            </a:r>
            <a:r>
              <a:rPr lang="cs-CZ" sz="2000" dirty="0" smtClean="0"/>
              <a:t>mají za úkol pojmenovat obrázky a správně je zařadit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cs-CZ" sz="2000" dirty="0" smtClean="0"/>
              <a:t>- </a:t>
            </a:r>
            <a:r>
              <a:rPr lang="cs-CZ" sz="2000" dirty="0" smtClean="0"/>
              <a:t>rozlišují malé a velké písmeno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cs-CZ" sz="2000" dirty="0" smtClean="0"/>
              <a:t>- </a:t>
            </a:r>
            <a:r>
              <a:rPr lang="cs-CZ" sz="2000" dirty="0" smtClean="0"/>
              <a:t>určují počet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cs-CZ" sz="2000" dirty="0" smtClean="0"/>
              <a:t>- </a:t>
            </a:r>
            <a:r>
              <a:rPr lang="cs-CZ" sz="2000" dirty="0" smtClean="0"/>
              <a:t>čtou malá a velká písmena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 děti, dnes se naučíme třetí souhlásku </a:t>
            </a:r>
            <a:r>
              <a:rPr lang="cs-CZ" sz="2000" dirty="0" smtClean="0"/>
              <a:t>S </a:t>
            </a:r>
            <a:r>
              <a:rPr lang="cs-CZ" sz="2000" dirty="0" err="1" smtClean="0"/>
              <a:t>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20" y="2780927"/>
            <a:ext cx="294664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0" dirty="0" smtClean="0">
                <a:solidFill>
                  <a:srgbClr val="002060"/>
                </a:solidFill>
              </a:rPr>
              <a:t>S </a:t>
            </a:r>
            <a:r>
              <a:rPr lang="cs-CZ" sz="20000" dirty="0" err="1" smtClean="0">
                <a:solidFill>
                  <a:srgbClr val="002060"/>
                </a:solidFill>
              </a:rPr>
              <a:t>s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Ve slovech zakroužkuj </a:t>
            </a:r>
            <a:r>
              <a:rPr lang="cs-CZ" sz="2000" dirty="0" smtClean="0">
                <a:solidFill>
                  <a:srgbClr val="002060"/>
                </a:solidFill>
              </a:rPr>
              <a:t>S </a:t>
            </a:r>
            <a:r>
              <a:rPr lang="cs-CZ" sz="2000" dirty="0" err="1" smtClean="0">
                <a:solidFill>
                  <a:srgbClr val="002060"/>
                </a:solidFill>
              </a:rPr>
              <a:t>s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a za každý řádek do rámečku napiš počet zakroužkovaných písmen.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00B0F0"/>
                </a:solidFill>
              </a:rPr>
              <a:t>pes  slunce</a:t>
            </a:r>
            <a:r>
              <a:rPr lang="cs-CZ" sz="4000" dirty="0">
                <a:solidFill>
                  <a:srgbClr val="00B0F0"/>
                </a:solidFill>
              </a:rPr>
              <a:t> </a:t>
            </a:r>
            <a:r>
              <a:rPr lang="cs-CZ" sz="4000" dirty="0" smtClean="0">
                <a:solidFill>
                  <a:srgbClr val="00B0F0"/>
                </a:solidFill>
              </a:rPr>
              <a:t> sněhulák</a:t>
            </a:r>
          </a:p>
          <a:p>
            <a:pPr marL="0" indent="0">
              <a:buNone/>
            </a:pPr>
            <a:endParaRPr lang="cs-CZ" sz="4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 salát  sova  salám  sýr</a:t>
            </a:r>
          </a:p>
          <a:p>
            <a:pPr marL="0" indent="0">
              <a:buNone/>
            </a:pPr>
            <a:endParaRPr lang="cs-CZ" sz="4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 slavík  Saša  Sára  syn</a:t>
            </a:r>
          </a:p>
        </p:txBody>
      </p:sp>
      <p:sp>
        <p:nvSpPr>
          <p:cNvPr id="4" name="Obdélník 3"/>
          <p:cNvSpPr/>
          <p:nvPr/>
        </p:nvSpPr>
        <p:spPr>
          <a:xfrm>
            <a:off x="6037312" y="1531640"/>
            <a:ext cx="1270992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37312" y="3136922"/>
            <a:ext cx="1297778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37312" y="4725144"/>
            <a:ext cx="1297778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22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28778"/>
            <a:ext cx="869322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Spoj správný obrázek s větou.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B0F0"/>
                </a:solidFill>
              </a:rPr>
              <a:t>Když svítí, máme dobrou náladu.</a:t>
            </a:r>
            <a:endParaRPr lang="cs-CZ" sz="2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                                                                                   Mláďátka od prasete.</a:t>
            </a:r>
            <a:endParaRPr lang="cs-CZ" sz="2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" name="Picture 2" descr="K:\DCIM\100PHOTO\SAM_09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16" y="2276872"/>
            <a:ext cx="3958124" cy="315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K:\DCIM\100PHOTO\SAM_09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852936"/>
            <a:ext cx="4228728" cy="322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13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 Na adventním věnci si zapalujeme.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 Z čeho pijeme?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00B0F0"/>
                </a:solidFill>
              </a:rPr>
              <a:t> Kdo snáší vajíčka?</a:t>
            </a:r>
            <a:endParaRPr lang="cs-CZ" sz="20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K:\DCIM\100PHOTO\SAM_03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3240360" cy="274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K:\DCIM\100PHOTO\SAM_09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3004592" cy="286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K:\DCIM\100PHOTO\SAM_09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3194484" cy="319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69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Písmena </a:t>
            </a:r>
            <a:r>
              <a:rPr lang="cs-CZ" sz="2000" dirty="0" smtClean="0">
                <a:solidFill>
                  <a:srgbClr val="002060"/>
                </a:solidFill>
              </a:rPr>
              <a:t>S </a:t>
            </a:r>
            <a:r>
              <a:rPr lang="cs-CZ" sz="2000" dirty="0" err="1" smtClean="0">
                <a:solidFill>
                  <a:srgbClr val="002060"/>
                </a:solidFill>
              </a:rPr>
              <a:t>s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zakroužkuj zeleně.</a:t>
            </a:r>
            <a:endParaRPr lang="cs-CZ" sz="2000" dirty="0">
              <a:solidFill>
                <a:srgbClr val="002060"/>
              </a:solidFill>
            </a:endParaRPr>
          </a:p>
        </p:txBody>
      </p:sp>
      <p:sp>
        <p:nvSpPr>
          <p:cNvPr id="2" name="Srdce 1"/>
          <p:cNvSpPr/>
          <p:nvPr/>
        </p:nvSpPr>
        <p:spPr>
          <a:xfrm>
            <a:off x="467544" y="1533186"/>
            <a:ext cx="3960440" cy="3672408"/>
          </a:xfrm>
          <a:prstGeom prst="hear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M  a  S  i  s  u  m  s  l  S  e  s  U </a:t>
            </a:r>
            <a:endParaRPr lang="cs-CZ" sz="4800" dirty="0"/>
          </a:p>
        </p:txBody>
      </p:sp>
      <p:sp>
        <p:nvSpPr>
          <p:cNvPr id="5" name="Srdce 4"/>
          <p:cNvSpPr/>
          <p:nvPr/>
        </p:nvSpPr>
        <p:spPr>
          <a:xfrm>
            <a:off x="4782973" y="3068960"/>
            <a:ext cx="3779912" cy="3600400"/>
          </a:xfrm>
          <a:prstGeom prst="hear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  L  s  u  m  S  i  s  a </a:t>
            </a:r>
            <a:r>
              <a:rPr lang="cs-CZ" sz="4800" dirty="0" err="1" smtClean="0"/>
              <a:t>A</a:t>
            </a:r>
            <a:r>
              <a:rPr lang="cs-CZ" sz="4800" dirty="0" smtClean="0"/>
              <a:t> s </a:t>
            </a:r>
            <a:r>
              <a:rPr lang="cs-CZ" sz="4800" dirty="0" err="1" smtClean="0"/>
              <a:t>S</a:t>
            </a:r>
            <a:r>
              <a:rPr lang="cs-CZ" sz="4800" dirty="0" smtClean="0"/>
              <a:t> i u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840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5000" dirty="0" smtClean="0">
                <a:solidFill>
                  <a:srgbClr val="00B0F0"/>
                </a:solidFill>
              </a:rPr>
              <a:t>Dnes jsme se naučili písmeno</a:t>
            </a:r>
            <a:r>
              <a:rPr lang="cs-CZ" sz="5000" dirty="0" smtClean="0">
                <a:solidFill>
                  <a:srgbClr val="FF0000"/>
                </a:solidFill>
              </a:rPr>
              <a:t>      </a:t>
            </a:r>
            <a:endParaRPr lang="cs-CZ" sz="7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7000" dirty="0" smtClean="0"/>
              <a:t>               </a:t>
            </a:r>
          </a:p>
          <a:p>
            <a:pPr marL="0" indent="0">
              <a:buNone/>
            </a:pPr>
            <a:r>
              <a:rPr lang="cs-CZ" sz="7000" dirty="0" smtClean="0"/>
              <a:t>           </a:t>
            </a:r>
            <a:r>
              <a:rPr lang="cs-CZ" sz="20000" dirty="0" smtClean="0">
                <a:solidFill>
                  <a:srgbClr val="002060"/>
                </a:solidFill>
              </a:rPr>
              <a:t>S </a:t>
            </a:r>
            <a:r>
              <a:rPr lang="cs-CZ" sz="20000" dirty="0" err="1" smtClean="0">
                <a:solidFill>
                  <a:srgbClr val="002060"/>
                </a:solidFill>
              </a:rPr>
              <a:t>s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98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232248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</a:t>
            </a:r>
            <a:r>
              <a:rPr lang="cs-CZ" sz="2000" dirty="0" smtClean="0"/>
              <a:t>všichni: </a:t>
            </a:r>
            <a:endParaRPr lang="cs-CZ" sz="2000" dirty="0" smtClean="0"/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6" name="Veselý obličej 5"/>
          <p:cNvSpPr/>
          <p:nvPr/>
        </p:nvSpPr>
        <p:spPr>
          <a:xfrm>
            <a:off x="5508104" y="3733800"/>
            <a:ext cx="2016224" cy="185544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30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Obrázky jsou </a:t>
            </a:r>
            <a:r>
              <a:rPr lang="cs-CZ" dirty="0" smtClean="0"/>
              <a:t>použity z vlastních zdrojů.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298</TotalTime>
  <Words>214</Words>
  <Application>Microsoft Office PowerPoint</Application>
  <PresentationFormat>Předvádění na obrazovce (4:3)</PresentationFormat>
  <Paragraphs>49</Paragraphs>
  <Slides>10</Slides>
  <Notes>1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Martin Králík</cp:lastModifiedBy>
  <cp:revision>44</cp:revision>
  <cp:lastPrinted>2011-11-07T13:07:31Z</cp:lastPrinted>
  <dcterms:created xsi:type="dcterms:W3CDTF">2011-11-02T10:29:00Z</dcterms:created>
  <dcterms:modified xsi:type="dcterms:W3CDTF">2012-03-05T20:00:17Z</dcterms:modified>
</cp:coreProperties>
</file>