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64" r:id="rId3"/>
    <p:sldId id="257" r:id="rId4"/>
    <p:sldId id="260" r:id="rId5"/>
    <p:sldId id="261" r:id="rId6"/>
    <p:sldId id="258" r:id="rId7"/>
    <p:sldId id="262" r:id="rId8"/>
    <p:sldId id="265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EF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61" autoAdjust="0"/>
  </p:normalViewPr>
  <p:slideViewPr>
    <p:cSldViewPr>
      <p:cViewPr>
        <p:scale>
          <a:sx n="76" d="100"/>
          <a:sy n="76" d="100"/>
        </p:scale>
        <p:origin x="-1122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015E2-6C63-4985-AC6B-1EC2ECF0B1E7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49B4-B1C6-4F5D-AF46-22923DBB3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4043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015E2-6C63-4985-AC6B-1EC2ECF0B1E7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49B4-B1C6-4F5D-AF46-22923DBB3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385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015E2-6C63-4985-AC6B-1EC2ECF0B1E7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49B4-B1C6-4F5D-AF46-22923DBB3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5965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015E2-6C63-4985-AC6B-1EC2ECF0B1E7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49B4-B1C6-4F5D-AF46-22923DBB3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4475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015E2-6C63-4985-AC6B-1EC2ECF0B1E7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49B4-B1C6-4F5D-AF46-22923DBB3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0794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015E2-6C63-4985-AC6B-1EC2ECF0B1E7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49B4-B1C6-4F5D-AF46-22923DBB3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2055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015E2-6C63-4985-AC6B-1EC2ECF0B1E7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49B4-B1C6-4F5D-AF46-22923DBB3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7325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015E2-6C63-4985-AC6B-1EC2ECF0B1E7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49B4-B1C6-4F5D-AF46-22923DBB3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322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015E2-6C63-4985-AC6B-1EC2ECF0B1E7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49B4-B1C6-4F5D-AF46-22923DBB3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30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015E2-6C63-4985-AC6B-1EC2ECF0B1E7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49B4-B1C6-4F5D-AF46-22923DBB3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1405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015E2-6C63-4985-AC6B-1EC2ECF0B1E7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249B4-B1C6-4F5D-AF46-22923DBB3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7310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39000">
              <a:srgbClr val="D4DEFF"/>
            </a:gs>
            <a:gs pos="100000">
              <a:srgbClr val="D5EF5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015E2-6C63-4985-AC6B-1EC2ECF0B1E7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9249B4-B1C6-4F5D-AF46-22923DBB3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6090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source.org/wiki/Star%C3%A9_pov%C4%9Bsti_%C4%8Desk%C3%A9/Sibylina_proroctv%C3%AD" TargetMode="External"/><Relationship Id="rId2" Type="http://schemas.openxmlformats.org/officeDocument/2006/relationships/hyperlink" Target="http://cs.wikipedia.org/wiki/M%C4%9Bln%C3%ADk" TargetMode="External"/><Relationship Id="rId1" Type="http://schemas.openxmlformats.org/officeDocument/2006/relationships/slideLayout" Target="../slideLayouts/slideLayout2.xml"/><Relationship Id="rId5" Type="http://schemas.openxmlformats.org/officeDocument/2006/relationships/slide" Target="slide8.xml"/><Relationship Id="rId4" Type="http://schemas.openxmlformats.org/officeDocument/2006/relationships/hyperlink" Target="http://www.youtube.com/watch?v=PjxdZfFQqO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vernicechy.info/galerie/obrazky/image.php?img=129341&amp;x=800&amp;y=361" TargetMode="External"/><Relationship Id="rId2" Type="http://schemas.openxmlformats.org/officeDocument/2006/relationships/hyperlink" Target="http://cs.wikipedia.org/wiki/Soubor:Melnik_CoA_CZ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225217"/>
              </p:ext>
            </p:extLst>
          </p:nvPr>
        </p:nvGraphicFramePr>
        <p:xfrm>
          <a:off x="1259632" y="2636912"/>
          <a:ext cx="6400799" cy="3117576"/>
        </p:xfrm>
        <a:graphic>
          <a:graphicData uri="http://schemas.openxmlformats.org/drawingml/2006/table">
            <a:tbl>
              <a:tblPr/>
              <a:tblGrid>
                <a:gridCol w="1187146"/>
                <a:gridCol w="5213653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7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VY_12_INOVACE_27_ČLOVĚK </a:t>
                      </a: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 JEHO SVĚT_POVĚST O MĚLNÍCE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171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0128681"/>
              </p:ext>
            </p:extLst>
          </p:nvPr>
        </p:nvGraphicFramePr>
        <p:xfrm>
          <a:off x="1431335" y="1844824"/>
          <a:ext cx="6281329" cy="4413207"/>
        </p:xfrm>
        <a:graphic>
          <a:graphicData uri="http://schemas.openxmlformats.org/drawingml/2006/table">
            <a:tbl>
              <a:tblPr/>
              <a:tblGrid>
                <a:gridCol w="1617631"/>
                <a:gridCol w="4663698"/>
              </a:tblGrid>
              <a:tr h="3626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je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určena pro žáky 4. ročníku a slouží k doplnění učiva o významných místech v okolí.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Čeština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OČEKÁVANÝ VÝSTUP:</a:t>
                      </a:r>
                      <a:endParaRPr lang="cs-CZ" sz="80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Rozliší pověst od skutečnosti, vyjádří rozdíl.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střední Čechy, zajímavá místa, proroctví, Mělník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Kombinace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196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946686"/>
            <a:ext cx="5328309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4000" dirty="0" smtClean="0"/>
              <a:t>Proroctví o Mělníce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060848"/>
            <a:ext cx="7873924" cy="396888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600" dirty="0" smtClean="0"/>
          </a:p>
          <a:p>
            <a:pPr marL="0" indent="0">
              <a:buNone/>
            </a:pPr>
            <a:r>
              <a:rPr lang="cs-CZ" sz="2600" dirty="0" smtClean="0"/>
              <a:t>O Mělnickém návrší se vypráví tato pověst. </a:t>
            </a:r>
          </a:p>
          <a:p>
            <a:pPr marL="0" indent="0">
              <a:buNone/>
            </a:pPr>
            <a:r>
              <a:rPr lang="cs-CZ" sz="2600" dirty="0" smtClean="0"/>
              <a:t>Hluboko pod zemí je uložen poklad ve starých dubových sudech. Na těch sudech leží černý pes s ohnivýma očima a bedlivě je střeží. Lidé již dávno o pokladu slýchali z vyprávění, ale nikdo poklad neviděl na vlastní oči. </a:t>
            </a:r>
          </a:p>
        </p:txBody>
      </p:sp>
      <p:pic>
        <p:nvPicPr>
          <p:cNvPr id="2051" name="Picture 3" descr="C:\Users\zak\AppData\Local\Microsoft\Windows\Temporary Internet Files\Content.IE5\VHOTA6E4\MC90044171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928126"/>
            <a:ext cx="172819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Marcela\AppData\Local\Microsoft\Windows\Temporary Internet Files\Content.IE5\3HDC8AWO\MP90018249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364" y="285517"/>
            <a:ext cx="3059832" cy="2039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3993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82004"/>
            <a:ext cx="2880320" cy="1924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070393"/>
            <a:ext cx="1728245" cy="2594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67544" y="2420888"/>
            <a:ext cx="79208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Až jednou, když se četly v kostele pašije, otevřel se podzemní vchod. Kněží vešli dovnitř s hořícími svícemi v rukou. Uviděli poklad, ale ve chvíli, kdy se k němu přiblížili, zavanul vítr a svíce jim zhasl. Kněží se vrátili do kostela bez pokladu. </a:t>
            </a:r>
          </a:p>
          <a:p>
            <a:r>
              <a:rPr lang="cs-CZ" sz="2400" dirty="0"/>
              <a:t>A již se nikdy nikdo neodvážil </a:t>
            </a:r>
          </a:p>
          <a:p>
            <a:r>
              <a:rPr lang="cs-CZ" sz="2400" dirty="0"/>
              <a:t>do podzemí vstoupit. </a:t>
            </a:r>
          </a:p>
        </p:txBody>
      </p:sp>
    </p:spTree>
    <p:extLst>
      <p:ext uri="{BB962C8B-B14F-4D97-AF65-F5344CB8AC3E}">
        <p14:creationId xmlns:p14="http://schemas.microsoft.com/office/powerpoint/2010/main" val="3685252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99992" y="764704"/>
            <a:ext cx="4186808" cy="53614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/>
              <a:t>Bylo by zbytečné se pokoušet získat poklad násilím nebo mocí. Poklad vyjde sám na světlo a bude vydán lidu. Ale to se stane až tehdy, když vyhoří Mělník až do základů. To se má stát na svátek Nejsvětější Trojice.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No </a:t>
            </a:r>
            <a:r>
              <a:rPr lang="cs-CZ" sz="2400" dirty="0"/>
              <a:t>a </a:t>
            </a:r>
            <a:r>
              <a:rPr lang="cs-CZ" sz="2400" dirty="0" smtClean="0"/>
              <a:t>protože </a:t>
            </a:r>
            <a:r>
              <a:rPr lang="cs-CZ" sz="2400" dirty="0"/>
              <a:t>každému je milejší mít střechu nad hlavou, než nějaký poklad, putovali mělničtí každoročně do kostela Nejsvětější Trojice a prosili za odvrácení ohně od svých domovů.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3907998" cy="5207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0140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Pohled na Mělnické návrší.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dirty="0" smtClean="0"/>
              <a:t>Označ místo, kde se nachází poklad.     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	       městský znak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66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4476856"/>
            <a:ext cx="1438275" cy="193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132856"/>
            <a:ext cx="6707770" cy="3026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Šipka doprava 3"/>
          <p:cNvSpPr/>
          <p:nvPr/>
        </p:nvSpPr>
        <p:spPr>
          <a:xfrm>
            <a:off x="-1476672" y="364629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0170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23682E-6 C -0.00278 -0.0037 -0.00451 -0.01087 -0.00833 -0.01087 C -0.01128 -0.01087 -0.00642 -0.0037 -0.00556 4.23682E-6 C -0.00312 0.00971 0.00035 0.01989 0.00677 0.02567 C 0.01007 0.03215 0.01337 0.03353 0.01771 0.03839 C 0.02413 0.04556 0.03021 0.05296 0.03837 0.05666 C 0.04115 0.0592 0.04462 0.06036 0.04653 0.06406 C 0.04861 0.06822 0.05017 0.07169 0.0533 0.07493 C 0.0559 0.07771 0.06163 0.0821 0.06163 0.0821 C 0.06649 0.09158 0.07257 0.09366 0.08073 0.0969 C 0.12118 0.11263 0.09201 0.10569 0.16701 0.10777 C 0.17535 0.11008 0.18125 0.11193 0.18906 0.11494 C 0.19427 0.1198 0.20017 0.1228 0.20538 0.12789 C 0.21319 0.13552 0.21806 0.14616 0.22604 0.15333 C 0.23316 0.16859 0.24479 0.17669 0.25469 0.18802 C 0.25625 0.18941 0.25729 0.19195 0.25885 0.19357 C 0.26198 0.19658 0.2684 0.20259 0.2684 0.20259 C 0.2724 0.21092 0.27882 0.21623 0.28351 0.22456 C 0.28524 0.2315 0.28941 0.23751 0.29306 0.24283 C 0.29913 0.25139 0.3099 0.26619 0.31771 0.27382 C 0.31858 0.27475 0.32674 0.27706 0.32726 0.27752 C 0.33524 0.28423 0.32865 0.28006 0.34375 0.28284 C 0.36111 0.28608 0.3783 0.29001 0.39583 0.29186 C 0.40608 0.30088 0.4283 0.30666 0.44097 0.30851 C 0.45278 0.31383 0.46563 0.31429 0.47795 0.31568 C 0.49618 0.31522 0.51458 0.31475 0.53281 0.31406 C 0.54306 0.31337 0.55191 0.30435 0.56163 0.30088 C 0.59601 0.30227 0.63004 0.30365 0.66441 0.30666 C 0.68663 0.3166 0.71146 0.30643 0.7342 0.30296 C 0.75747 0.29232 0.79132 0.29487 0.81372 0.29394 C 0.82517 0.29232 0.83646 0.29001 0.84792 0.28839 C 0.86545 0.28238 0.88351 0.28284 0.90139 0.27937 C 0.91146 0.27475 0.90052 0.27937 0.92188 0.27567 C 0.93715 0.27313 0.95191 0.26665 0.96701 0.26295 C 0.97604 0.25694 0.98611 0.25555 0.99583 0.25185 C 1.00747 0.24746 1.01858 0.2426 1.03004 0.23705 C 1.0342 0.23173 1.0375 0.2308 1.04236 0.22641 C 1.04583 0.21947 1.04896 0.21739 1.05469 0.21369 C 1.05729 0.20351 1.05851 0.19334 1.06302 0.18432 C 1.06458 0.17623 1.06597 0.16882 1.06701 0.16073 C 1.06632 0.13483 1.06684 0.11078 1.06302 0.0858 C 1.06163 0.06614 1.06076 0.0444 1.05608 0.02567 C 1.05434 0.0185 1.05208 0.0111 1.05069 0.0037 C 1.04879 -0.00601 1.04792 -0.01711 1.04375 -0.02544 C 1.04219 -0.04001 1.03819 -0.05342 1.03559 -0.06753 C 1.0342 -0.08881 1.0309 -0.1043 1.02604 -0.12396 C 1.02344 -0.13483 1.02188 -0.15032 1.01771 -0.1605 C 1.01233 -0.17368 1.00469 -0.18594 0.99722 -0.19704 C 0.99462 -0.20074 0.99115 -0.20375 0.98906 -0.20791 C 0.98368 -0.21855 0.98924 -0.20907 0.98212 -0.21716 C 0.97847 -0.22132 0.97622 -0.22757 0.97257 -0.23173 C 0.96997 -0.23474 0.96354 -0.23751 0.96024 -0.2389 C 0.95434 -0.24954 0.9533 -0.24676 0.94375 -0.25 C 0.92813 -0.25509 0.91319 -0.26064 0.89722 -0.26272 C 0.88646 -0.26758 0.87552 -0.2685 0.86441 -0.26989 C 0.85694 -0.27197 0.8526 -0.2766 0.84514 -0.27914 C 0.82396 -0.28631 0.80399 -0.29325 0.78212 -0.29556 C 0.75816 -0.3062 0.72153 -0.30204 0.7 -0.30273 C 0.68472 -0.30782 0.66736 -0.31036 0.65191 -0.31198 C 0.64045 -0.31314 0.61771 -0.31568 0.61771 -0.31568 C 0.5658 -0.31452 0.54722 -0.31707 0.50816 -0.30828 C 0.49826 -0.30157 0.48889 -0.30042 0.47795 -0.29741 C 0.47153 -0.29556 0.46528 -0.29186 0.45885 -0.29001 C 0.45521 -0.28885 0.44757 -0.2877 0.44375 -0.28631 C 0.43767 -0.284 0.42691 -0.28192 0.42188 -0.27729 C 0.41806 -0.27405 0.40955 -0.26989 0.40955 -0.26989 C 0.40538 -0.26457 0.4026 -0.26133 0.39722 -0.25902 C 0.39444 -0.24792 0.39792 -0.25879 0.39167 -0.24815 C 0.38941 -0.24445 0.38212 -0.23173 0.38073 -0.22618 C 0.37865 -0.21785 0.37396 -0.20537 0.3684 -0.20074 C 0.36649 -0.19334 0.3625 -0.18871 0.35885 -0.18247 C 0.35712 -0.17576 0.35434 -0.17044 0.35191 -0.1642 C 0.34792 -0.12766 0.34757 -0.08141 0.36441 -0.04926 C 0.36597 -0.04024 0.36771 -0.03562 0.37257 -0.02914 C 0.37656 -0.01596 0.38247 -0.00486 0.38767 0.0074 C 0.38976 0.01203 0.3908 0.01758 0.39306 0.02197 C 0.39497 0.02567 0.3967 0.02914 0.39861 0.03284 C 0.4 0.03538 0.4026 0.04024 0.4026 0.04024 C 0.40434 0.04741 0.40642 0.05388 0.40955 0.06036 C 0.41302 0.07863 0.40833 0.05735 0.41372 0.07308 C 0.41701 0.08279 0.41875 0.09505 0.42326 0.10407 C 0.42587 0.11841 0.43194 0.13136 0.43698 0.14431 C 0.44045 0.15333 0.44028 0.1679 0.44097 0.17715 C 0.43941 0.20282 0.44132 0.2426 0.42326 0.25902 C 0.41701 0.27128 0.40087 0.28561 0.39028 0.29024 C 0.3809 0.29857 0.38524 0.29648 0.37795 0.29903 C 0.36858 0.30759 0.37292 0.30527 0.36563 0.30851 C 0.36024 0.31337 0.35556 0.31707 0.34931 0.31938 C 0.33733 0.33002 0.32066 0.32979 0.30677 0.33187 C 0.28837 0.33811 0.26944 0.34228 0.25069 0.34505 C 0.23837 0.34436 0.22604 0.34413 0.21372 0.3432 C 0.21215 0.34297 0.20069 0.33996 0.19861 0.3395 C 0.19583 0.33857 0.19028 0.3358 0.19028 0.3358 C 0.18108 0.32331 0.17153 0.3129 0.16563 0.29764 C 0.16458 0.28816 0.16163 0.26943 0.15747 0.26087 C 0.15434 0.25486 0.14931 0.24098 0.14931 0.24098 C 0.15122 0.16859 0.14774 0.20768 0.15191 0.18085 C 0.15556 0.15703 0.1533 0.14524 0.17257 0.13876 C 0.18194 0.13043 0.19236 0.12835 0.2026 0.12234 C 0.25417 0.09251 0.32622 0.10129 0.37674 0.10037 C 0.39618 0.09898 0.41476 0.09644 0.4342 0.09505 C 0.45417 0.0895 0.47448 0.08672 0.49444 0.08048 C 0.50938 0.07586 0.52309 0.07146 0.53819 0.06938 C 0.54514 0.06637 0.55191 0.06406 0.55885 0.06221 C 0.56597 0.05828 0.57379 0.05759 0.58073 0.05296 C 0.59618 0.04278 0.61215 0.03492 0.62865 0.02752 C 0.63542 0.02428 0.64045 0.02012 0.64774 0.01827 C 0.6651 0.00462 0.68507 -0.00162 0.7026 -0.01457 C 0.71788 -0.0259 0.73038 -0.03908 0.74792 -0.04371 C 0.75677 -0.05204 0.76667 -0.05389 0.77674 -0.05828 C 0.78281 -0.06406 0.78854 -0.06707 0.79583 -0.06915 C 0.80087 -0.07354 0.8066 -0.07771 0.81233 -0.08025 C 0.81701 -0.08464 0.82049 -0.08511 0.82604 -0.08742 C 0.82882 -0.08858 0.83142 -0.08996 0.8342 -0.09112 C 0.83559 -0.09181 0.83837 -0.09297 0.83837 -0.09297 C 0.84358 -0.09783 0.84705 -0.09875 0.8533 -0.10037 C 0.8566 -0.09968 0.86111 -0.10199 0.86302 -0.09852 C 0.86493 -0.09505 0.86215 -0.08996 0.86163 -0.08557 C 0.85938 -0.06799 0.85504 -0.06892 0.84375 -0.06383 C 0.84097 -0.06452 0.83767 -0.06337 0.83559 -0.06568 C 0.83455 -0.06684 0.83576 -0.07007 0.83698 -0.071 C 0.83889 -0.07262 0.84375 -0.07285 0.84375 -0.07285 L 0.83837 -0.06198 " pathEditMode="relative" ptsTypes="fffffffffffffffffffffffffffffffffffffffffffffffffffffffffffffffffffffffffffffffffffffffffffffffffffffffffffffffffffffffffAA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Zajímavé odkazy: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Informace o městě z Wikipedie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Další pověsti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Video z </a:t>
            </a:r>
            <a:r>
              <a:rPr lang="cs-CZ" dirty="0" err="1" smtClean="0">
                <a:hlinkClick r:id="rId4"/>
              </a:rPr>
              <a:t>Youtube</a:t>
            </a:r>
            <a:endParaRPr lang="cs-CZ" dirty="0" smtClean="0"/>
          </a:p>
          <a:p>
            <a:r>
              <a:rPr lang="cs-CZ" dirty="0" smtClean="0">
                <a:hlinkClick r:id="rId5" action="ppaction://hlinksldjump"/>
              </a:rPr>
              <a:t>Test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5319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7467600" cy="5688632"/>
          </a:xfrm>
        </p:spPr>
        <p:txBody>
          <a:bodyPr>
            <a:normAutofit fontScale="77500" lnSpcReduction="20000"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cs-CZ" sz="2300" dirty="0"/>
              <a:t>V čem je poklad uložen?</a:t>
            </a:r>
          </a:p>
          <a:p>
            <a:pPr marL="1074420" lvl="2" indent="-342900">
              <a:buFont typeface="+mj-lt"/>
              <a:buAutoNum type="alphaLcPeriod"/>
            </a:pPr>
            <a:r>
              <a:rPr lang="cs-CZ" sz="2300" dirty="0"/>
              <a:t>V dubových sudech</a:t>
            </a:r>
          </a:p>
          <a:p>
            <a:pPr marL="1074420" lvl="2" indent="-342900">
              <a:buFont typeface="+mj-lt"/>
              <a:buAutoNum type="alphaLcPeriod"/>
            </a:pPr>
            <a:r>
              <a:rPr lang="cs-CZ" sz="2300" dirty="0"/>
              <a:t>V bukových sudech</a:t>
            </a:r>
          </a:p>
          <a:p>
            <a:pPr marL="1074420" lvl="2" indent="-342900">
              <a:buFont typeface="+mj-lt"/>
              <a:buAutoNum type="alphaLcPeriod"/>
            </a:pPr>
            <a:r>
              <a:rPr lang="cs-CZ" sz="2300" dirty="0"/>
              <a:t>V dubových </a:t>
            </a:r>
            <a:r>
              <a:rPr lang="cs-CZ" sz="2300" dirty="0" smtClean="0"/>
              <a:t>truhlách</a:t>
            </a:r>
            <a:endParaRPr lang="cs-CZ" sz="2300" dirty="0"/>
          </a:p>
          <a:p>
            <a:pPr marL="457200" indent="-457200">
              <a:buFont typeface="+mj-lt"/>
              <a:buAutoNum type="arabicPeriod"/>
            </a:pPr>
            <a:r>
              <a:rPr lang="cs-CZ" sz="2300" dirty="0"/>
              <a:t> </a:t>
            </a:r>
            <a:r>
              <a:rPr lang="cs-CZ" sz="2300" dirty="0" smtClean="0"/>
              <a:t>Kdo </a:t>
            </a:r>
            <a:r>
              <a:rPr lang="cs-CZ" sz="2300" dirty="0"/>
              <a:t>sudy hlídá?</a:t>
            </a:r>
          </a:p>
          <a:p>
            <a:pPr marL="1074420" lvl="2" indent="-342900">
              <a:buFont typeface="+mj-lt"/>
              <a:buAutoNum type="alphaLcPeriod"/>
            </a:pPr>
            <a:r>
              <a:rPr lang="cs-CZ" sz="2300" dirty="0"/>
              <a:t>Černý pes se zelenýma očima</a:t>
            </a:r>
          </a:p>
          <a:p>
            <a:pPr marL="1074420" lvl="2" indent="-342900">
              <a:buFont typeface="+mj-lt"/>
              <a:buAutoNum type="alphaLcPeriod"/>
            </a:pPr>
            <a:r>
              <a:rPr lang="cs-CZ" sz="2300" dirty="0"/>
              <a:t>Velký pes  s ohnivýma očima</a:t>
            </a:r>
          </a:p>
          <a:p>
            <a:pPr marL="1074420" lvl="2" indent="-342900">
              <a:buFont typeface="+mj-lt"/>
              <a:buAutoNum type="alphaLcPeriod"/>
            </a:pPr>
            <a:r>
              <a:rPr lang="cs-CZ" sz="2300" dirty="0"/>
              <a:t>Černý pes s ohnivýma </a:t>
            </a:r>
            <a:r>
              <a:rPr lang="cs-CZ" sz="2300" dirty="0" smtClean="0"/>
              <a:t>očima</a:t>
            </a:r>
            <a:r>
              <a:rPr lang="cs-CZ" sz="2300" dirty="0"/>
              <a:t> 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300" dirty="0"/>
              <a:t>Kdo poklad viděl?</a:t>
            </a:r>
          </a:p>
          <a:p>
            <a:pPr marL="1074420" lvl="2" indent="-342900">
              <a:buFont typeface="+mj-lt"/>
              <a:buAutoNum type="alphaLcPeriod"/>
            </a:pPr>
            <a:r>
              <a:rPr lang="cs-CZ" sz="2300" dirty="0" smtClean="0"/>
              <a:t>Kněží</a:t>
            </a:r>
            <a:endParaRPr lang="cs-CZ" sz="2300" dirty="0"/>
          </a:p>
          <a:p>
            <a:pPr marL="1074420" lvl="2" indent="-342900">
              <a:buFont typeface="+mj-lt"/>
              <a:buAutoNum type="alphaLcPeriod"/>
            </a:pPr>
            <a:r>
              <a:rPr lang="cs-CZ" sz="2300" dirty="0" smtClean="0"/>
              <a:t>Prostí lidé</a:t>
            </a:r>
          </a:p>
          <a:p>
            <a:pPr marL="1074420" lvl="2" indent="-342900">
              <a:buFont typeface="+mj-lt"/>
              <a:buAutoNum type="alphaLcPeriod"/>
            </a:pPr>
            <a:r>
              <a:rPr lang="cs-CZ" sz="2300" dirty="0" smtClean="0"/>
              <a:t>Kníže</a:t>
            </a:r>
            <a:r>
              <a:rPr lang="cs-CZ" sz="2300" dirty="0"/>
              <a:t> 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300" dirty="0"/>
              <a:t>Kdy poklad vyjde na světlo boží?</a:t>
            </a:r>
          </a:p>
          <a:p>
            <a:pPr marL="1074420" lvl="2" indent="-342900">
              <a:buFont typeface="+mj-lt"/>
              <a:buAutoNum type="alphaLcPeriod"/>
            </a:pPr>
            <a:r>
              <a:rPr lang="cs-CZ" sz="2300" dirty="0"/>
              <a:t>Až Mělník shoří do základů</a:t>
            </a:r>
          </a:p>
          <a:p>
            <a:pPr marL="1074420" lvl="2" indent="-342900">
              <a:buFont typeface="+mj-lt"/>
              <a:buAutoNum type="alphaLcPeriod"/>
            </a:pPr>
            <a:r>
              <a:rPr lang="cs-CZ" sz="2300" dirty="0"/>
              <a:t>Až naprší a uschne</a:t>
            </a:r>
          </a:p>
          <a:p>
            <a:pPr marL="1074420" lvl="2" indent="-342900">
              <a:buFont typeface="+mj-lt"/>
              <a:buAutoNum type="alphaLcPeriod"/>
            </a:pPr>
            <a:r>
              <a:rPr lang="cs-CZ" sz="2300" dirty="0"/>
              <a:t>Až vyschne </a:t>
            </a:r>
            <a:r>
              <a:rPr lang="cs-CZ" sz="2300" dirty="0" smtClean="0"/>
              <a:t>Vltava</a:t>
            </a:r>
            <a:r>
              <a:rPr lang="cs-CZ" sz="2300" dirty="0"/>
              <a:t> 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300" dirty="0" smtClean="0"/>
              <a:t>Kdy </a:t>
            </a:r>
            <a:r>
              <a:rPr lang="cs-CZ" sz="2300" dirty="0"/>
              <a:t>se vchod otevře?</a:t>
            </a:r>
          </a:p>
          <a:p>
            <a:pPr marL="1074420" lvl="2" indent="-342900">
              <a:buFont typeface="+mj-lt"/>
              <a:buAutoNum type="alphaLcPeriod"/>
            </a:pPr>
            <a:r>
              <a:rPr lang="cs-CZ" sz="2300" dirty="0"/>
              <a:t>O Vánocích</a:t>
            </a:r>
          </a:p>
          <a:p>
            <a:pPr marL="1074420" lvl="2" indent="-342900">
              <a:buFont typeface="+mj-lt"/>
              <a:buAutoNum type="alphaLcPeriod"/>
            </a:pPr>
            <a:r>
              <a:rPr lang="cs-CZ" sz="2300" dirty="0"/>
              <a:t>O Velikonocích</a:t>
            </a:r>
          </a:p>
          <a:p>
            <a:pPr marL="1074420" lvl="2" indent="-342900">
              <a:buFont typeface="+mj-lt"/>
              <a:buAutoNum type="alphaLcPeriod"/>
            </a:pPr>
            <a:r>
              <a:rPr lang="cs-CZ" sz="2300" dirty="0"/>
              <a:t>O </a:t>
            </a:r>
            <a:r>
              <a:rPr lang="cs-CZ" sz="2300" dirty="0" smtClean="0"/>
              <a:t>svátku </a:t>
            </a:r>
            <a:r>
              <a:rPr lang="cs-CZ" sz="2300" dirty="0"/>
              <a:t>N</a:t>
            </a:r>
            <a:r>
              <a:rPr lang="cs-CZ" sz="2300" dirty="0" smtClean="0"/>
              <a:t>ejsvětější Trojice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5652120" y="836712"/>
            <a:ext cx="2232248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2">
                    <a:lumMod val="50000"/>
                  </a:schemeClr>
                </a:solidFill>
              </a:rPr>
              <a:t>TEST</a:t>
            </a:r>
            <a:endParaRPr lang="cs-CZ" sz="36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349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http://cs.wikipedia.org/wiki/Soubor:Melnik_sv_Petr_a_Pavel_int_DSC00646.JPG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 smtClean="0">
                <a:hlinkClick r:id="rId2"/>
              </a:rPr>
              <a:t>http://cs.wikipedia.org/wiki/Soubor:Melnik_CoA_CZ.png</a:t>
            </a:r>
            <a:endParaRPr lang="cs-CZ" sz="1800" dirty="0" smtClean="0"/>
          </a:p>
          <a:p>
            <a:pPr>
              <a:buFont typeface="Wingdings" pitchFamily="2" charset="2"/>
              <a:buChar char="v"/>
            </a:pPr>
            <a:r>
              <a:rPr lang="cs-CZ" sz="1800" dirty="0" smtClean="0">
                <a:hlinkClick r:id="rId3"/>
              </a:rPr>
              <a:t>http</a:t>
            </a:r>
            <a:r>
              <a:rPr lang="cs-CZ" sz="1800" dirty="0">
                <a:hlinkClick r:id="rId3"/>
              </a:rPr>
              <a:t>://</a:t>
            </a:r>
            <a:r>
              <a:rPr lang="cs-CZ" sz="1800" dirty="0" smtClean="0">
                <a:hlinkClick r:id="rId3"/>
              </a:rPr>
              <a:t>www.severnicechy.info/galerie/obrazky/image.php?img=129341&amp;x=800&amp;y=361</a:t>
            </a:r>
            <a:endParaRPr lang="cs-CZ" sz="1800" dirty="0" smtClean="0"/>
          </a:p>
          <a:p>
            <a:pPr>
              <a:buFont typeface="Wingdings" pitchFamily="2" charset="2"/>
              <a:buChar char="v"/>
            </a:pPr>
            <a:r>
              <a:rPr lang="cs-CZ" sz="1800" dirty="0"/>
              <a:t>o</a:t>
            </a:r>
            <a:r>
              <a:rPr lang="cs-CZ" sz="1800" dirty="0" smtClean="0"/>
              <a:t>statní obrázky jsou z galerie Office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>
              <a:buFont typeface="Wingdings" pitchFamily="2" charset="2"/>
              <a:buChar char="v"/>
            </a:pPr>
            <a:r>
              <a:rPr lang="cs-CZ" sz="1800" dirty="0"/>
              <a:t>[cit. </a:t>
            </a:r>
            <a:r>
              <a:rPr lang="cs-CZ" sz="1800" dirty="0" smtClean="0"/>
              <a:t>2012-02-09</a:t>
            </a:r>
            <a:r>
              <a:rPr lang="cs-CZ" sz="1800" dirty="0"/>
              <a:t>]. 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3646105" y="325372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732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264</TotalTime>
  <Words>343</Words>
  <Application>Microsoft Office PowerPoint</Application>
  <PresentationFormat>Předvádění na obrazovce (4:3)</PresentationFormat>
  <Paragraphs>78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 Proroctví o Mělníce </vt:lpstr>
      <vt:lpstr>Prezentace aplikace PowerPoint</vt:lpstr>
      <vt:lpstr>Prezentace aplikace PowerPoint</vt:lpstr>
      <vt:lpstr>Pohled na Mělnické návrší. </vt:lpstr>
      <vt:lpstr>Zajímavé odkazy:</vt:lpstr>
      <vt:lpstr>Prezentace aplikace PowerPoint</vt:lpstr>
      <vt:lpstr>Použité zdroje:</vt:lpstr>
    </vt:vector>
  </TitlesOfParts>
  <Company>zs tisice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žák</dc:creator>
  <cp:lastModifiedBy>Marcela</cp:lastModifiedBy>
  <cp:revision>42</cp:revision>
  <dcterms:created xsi:type="dcterms:W3CDTF">2012-04-03T11:44:17Z</dcterms:created>
  <dcterms:modified xsi:type="dcterms:W3CDTF">2012-05-15T20:07:12Z</dcterms:modified>
</cp:coreProperties>
</file>