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CF67"/>
    <a:srgbClr val="DCF640"/>
    <a:srgbClr val="F9E0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73" autoAdjust="0"/>
    <p:restoredTop sz="94660"/>
  </p:normalViewPr>
  <p:slideViewPr>
    <p:cSldViewPr>
      <p:cViewPr varScale="1">
        <p:scale>
          <a:sx n="65" d="100"/>
          <a:sy n="65" d="100"/>
        </p:scale>
        <p:origin x="-14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239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275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759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764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9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978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454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869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365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859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277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9000">
              <a:srgbClr val="CFCF67"/>
            </a:gs>
            <a:gs pos="40005">
              <a:srgbClr val="F9D589"/>
            </a:gs>
            <a:gs pos="60000">
              <a:schemeClr val="accent6">
                <a:lumMod val="60000"/>
                <a:lumOff val="40000"/>
              </a:schemeClr>
            </a:gs>
            <a:gs pos="62000">
              <a:srgbClr val="EDBC88"/>
            </a:gs>
            <a:gs pos="82000">
              <a:schemeClr val="accent3">
                <a:lumMod val="7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3F5DE2-421B-4D59-94A0-19FE7B3FC85A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C52642-A83F-4296-8D8B-85C319BD3B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884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7792909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VY_12_INOVACE_26_ČLOVĚK A JEHO SVĚT_RUDOLF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II.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400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4135108"/>
              </p:ext>
            </p:extLst>
          </p:nvPr>
        </p:nvGraphicFramePr>
        <p:xfrm>
          <a:off x="1431335" y="1844824"/>
          <a:ext cx="6309978" cy="4413207"/>
        </p:xfrm>
        <a:graphic>
          <a:graphicData uri="http://schemas.openxmlformats.org/drawingml/2006/table">
            <a:tbl>
              <a:tblPr/>
              <a:tblGrid>
                <a:gridCol w="1617631"/>
                <a:gridCol w="4692347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4. ročníku a slouží k doplnění učiva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 významných osobnostech dějin a místech v okolí.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Má povědomí o životě předků, zná známé osobnosti našich dějin a významná místa v blízkém okolí.</a:t>
                      </a: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Maxmilián II., Rudolf II.,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Praha, kulturní rozmach, alchymie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840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20" y="967894"/>
            <a:ext cx="375285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72000" y="967894"/>
            <a:ext cx="410445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 smtClean="0"/>
              <a:t>Rudolf II. Habsburský (1552, Vídeň - 1612, Praha) byl římský císař, král český, uherský a chorvatský. Byl synem císaře Maxmiliána II. a Marie Španělské. Jeho rodiče byli bratranec a sestřenice, Rudolfovi dědové byli bratři.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7527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1700808"/>
            <a:ext cx="381642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Rudolf </a:t>
            </a:r>
            <a:r>
              <a:rPr lang="cs-CZ" dirty="0"/>
              <a:t>a jeho mladší bratr Arnošt byli roku 1564 posláni na výchovu do Španělska ke královskému dvoru jejich strýce Filipu </a:t>
            </a:r>
            <a:r>
              <a:rPr lang="cs-CZ" dirty="0" smtClean="0"/>
              <a:t>II.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88" y="836712"/>
            <a:ext cx="4286250" cy="526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79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5544616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Na dvoře španělského krále se </a:t>
            </a:r>
            <a:r>
              <a:rPr lang="cs-CZ" dirty="0" smtClean="0"/>
              <a:t>                               s </a:t>
            </a:r>
            <a:r>
              <a:rPr lang="cs-CZ" dirty="0"/>
              <a:t>Maxmiliánovými syny </a:t>
            </a:r>
            <a:r>
              <a:rPr lang="cs-CZ" dirty="0" smtClean="0"/>
              <a:t>zacházelo jako s </a:t>
            </a:r>
            <a:r>
              <a:rPr lang="cs-CZ" dirty="0"/>
              <a:t>následníky Filipa II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Ze </a:t>
            </a:r>
            <a:r>
              <a:rPr lang="cs-CZ" dirty="0"/>
              <a:t>Španělska si Rudolf </a:t>
            </a:r>
            <a:r>
              <a:rPr lang="cs-CZ" dirty="0" smtClean="0"/>
              <a:t>přinesl</a:t>
            </a:r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rakouské poměry nadprůměrné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vzdělání</a:t>
            </a:r>
            <a:r>
              <a:rPr lang="cs-CZ" dirty="0"/>
              <a:t>, </a:t>
            </a:r>
            <a:r>
              <a:rPr lang="cs-CZ" dirty="0" smtClean="0"/>
              <a:t>zajímalo jej </a:t>
            </a:r>
            <a:r>
              <a:rPr lang="cs-CZ" dirty="0"/>
              <a:t>umění </a:t>
            </a:r>
            <a:r>
              <a:rPr lang="cs-CZ" dirty="0" smtClean="0"/>
              <a:t>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„přírodověda“ (tehdy spíše alchymie).</a:t>
            </a:r>
          </a:p>
        </p:txBody>
      </p:sp>
      <p:pic>
        <p:nvPicPr>
          <p:cNvPr id="4" name="Picture 2" descr="C:\Users\Marcela\AppData\Local\Microsoft\Windows\Temporary Internet Files\Content.IE5\9BH9LQ9O\MP9003372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022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5976664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dirty="0"/>
              <a:t>V roce Rudolfova </a:t>
            </a:r>
            <a:r>
              <a:rPr lang="cs-CZ" dirty="0" smtClean="0"/>
              <a:t>návratu</a:t>
            </a:r>
            <a:r>
              <a:rPr lang="cs-CZ" dirty="0"/>
              <a:t> se </a:t>
            </a:r>
            <a:r>
              <a:rPr lang="cs-CZ" dirty="0" smtClean="0"/>
              <a:t> Maxmiliánovi podařilo </a:t>
            </a:r>
            <a:r>
              <a:rPr lang="cs-CZ" dirty="0"/>
              <a:t>roku 1572 prosadit u uherských stavů, aby prohlásili Rudolfa svým králem. Téhož roku byl Rudolf </a:t>
            </a:r>
            <a:r>
              <a:rPr lang="cs-CZ" dirty="0" smtClean="0"/>
              <a:t>korunován. </a:t>
            </a:r>
          </a:p>
          <a:p>
            <a:pPr marL="0" indent="0" algn="just">
              <a:buNone/>
            </a:pPr>
            <a:r>
              <a:rPr lang="cs-CZ" dirty="0" smtClean="0"/>
              <a:t>Následujícího </a:t>
            </a:r>
            <a:r>
              <a:rPr lang="cs-CZ" dirty="0"/>
              <a:t>roku vyslal nemocný Maxmilián místo sebe na jednání českého sněmu Rudolfa, při kterém stavy vyřkly požadavek, aby se Rudolf usídlil v Praze, což však Maxmilián nechtěl </a:t>
            </a:r>
            <a:r>
              <a:rPr lang="cs-CZ" dirty="0" smtClean="0"/>
              <a:t>dovolit.</a:t>
            </a:r>
          </a:p>
          <a:p>
            <a:pPr marL="0" indent="0" algn="just">
              <a:buNone/>
            </a:pPr>
            <a:r>
              <a:rPr lang="cs-CZ" dirty="0" smtClean="0"/>
              <a:t>Rudolf </a:t>
            </a:r>
            <a:r>
              <a:rPr lang="cs-CZ" dirty="0"/>
              <a:t>byl </a:t>
            </a:r>
            <a:r>
              <a:rPr lang="cs-CZ" dirty="0" smtClean="0"/>
              <a:t>nakonec 22</a:t>
            </a:r>
            <a:r>
              <a:rPr lang="cs-CZ" dirty="0"/>
              <a:t>. září 1575 korunován českým králem.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2443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2616" y="2060848"/>
            <a:ext cx="3623320" cy="2413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12. října 1576 </a:t>
            </a:r>
            <a:r>
              <a:rPr lang="cs-CZ" dirty="0" smtClean="0"/>
              <a:t>Maxmilián </a:t>
            </a:r>
            <a:r>
              <a:rPr lang="cs-CZ" dirty="0"/>
              <a:t>II. z</a:t>
            </a:r>
            <a:r>
              <a:rPr lang="cs-CZ" dirty="0" smtClean="0"/>
              <a:t>emřel</a:t>
            </a:r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Rudolf se ujal vlády.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654" y="513197"/>
            <a:ext cx="46482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3355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576064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dirty="0"/>
              <a:t>Hlavním důvodem přesídlení císařské rezidence do Prahy bylo trvalé ohrožení Vídně ze strany Osmanské </a:t>
            </a:r>
            <a:r>
              <a:rPr lang="cs-CZ" dirty="0" smtClean="0"/>
              <a:t>říše. </a:t>
            </a:r>
            <a:r>
              <a:rPr lang="cs-CZ" dirty="0"/>
              <a:t>Vídeň se nacházela v blízkosti neklidné hranice a </a:t>
            </a:r>
            <a:r>
              <a:rPr lang="cs-CZ" dirty="0" smtClean="0"/>
              <a:t>poloha </a:t>
            </a:r>
            <a:r>
              <a:rPr lang="cs-CZ" dirty="0"/>
              <a:t>Prahy se jevila jako bezpečnější. </a:t>
            </a:r>
            <a:r>
              <a:rPr lang="cs-CZ" dirty="0" smtClean="0"/>
              <a:t>Příchod </a:t>
            </a:r>
            <a:r>
              <a:rPr lang="cs-CZ" dirty="0"/>
              <a:t>císařského dvora znamenal pro Prahu zásadní změnu. Především bylo potřeba vybudovat </a:t>
            </a:r>
            <a:r>
              <a:rPr lang="cs-CZ" dirty="0" smtClean="0"/>
              <a:t>císařskou </a:t>
            </a:r>
            <a:r>
              <a:rPr lang="cs-CZ" dirty="0"/>
              <a:t>rezidenci na Pražském </a:t>
            </a:r>
            <a:r>
              <a:rPr lang="cs-CZ" dirty="0" smtClean="0"/>
              <a:t>hradě, </a:t>
            </a:r>
            <a:r>
              <a:rPr lang="cs-CZ" dirty="0"/>
              <a:t>do </a:t>
            </a:r>
            <a:r>
              <a:rPr lang="cs-CZ" dirty="0" smtClean="0"/>
              <a:t>města </a:t>
            </a:r>
            <a:r>
              <a:rPr lang="cs-CZ" dirty="0"/>
              <a:t>se ovšem také náhle přistěhoval značný počet příslušníků dvora a do nového sídelního města začali proudit i učenci a umělci i cizí vyslanci. </a:t>
            </a:r>
          </a:p>
        </p:txBody>
      </p:sp>
    </p:spTree>
    <p:extLst>
      <p:ext uri="{BB962C8B-B14F-4D97-AF65-F5344CB8AC3E}">
        <p14:creationId xmlns:p14="http://schemas.microsoft.com/office/powerpoint/2010/main" val="1648541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4248472" cy="583264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/>
              <a:t>Rudolf II, nebyl příliš schopným panovníkem, ale </a:t>
            </a:r>
            <a:r>
              <a:rPr lang="cs-CZ" dirty="0" smtClean="0"/>
              <a:t>bohatě </a:t>
            </a:r>
            <a:r>
              <a:rPr lang="cs-CZ" dirty="0"/>
              <a:t>podporoval umění a kulturu. Za jeho vlády vznikaly velké umělecké sbírky, umění zažívalo "zlaté období", Rudolf II. věřil na šarlatánství a měl na svém hradě alchymisty </a:t>
            </a:r>
            <a:r>
              <a:rPr lang="cs-CZ" dirty="0" smtClean="0"/>
              <a:t>        z </a:t>
            </a:r>
            <a:r>
              <a:rPr lang="cs-CZ" dirty="0"/>
              <a:t>celé Evropy. </a:t>
            </a:r>
            <a:endParaRPr lang="cs-CZ" dirty="0" smtClean="0"/>
          </a:p>
        </p:txBody>
      </p:sp>
      <p:pic>
        <p:nvPicPr>
          <p:cNvPr id="1027" name="Picture 3" descr="C:\Users\Marcela\AppData\Local\Microsoft\Windows\Temporary Internet Files\Content.IE5\REUWNWR2\MP9004329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893" y="980728"/>
            <a:ext cx="3212428" cy="42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7975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976664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dirty="0"/>
              <a:t>Z jeho vlády těžili hlavně obyvatelé Čech, protože hlavním městem celé monarchie byla právě Praha, která v tomto období zažívala kulturní rozkvět. Rudolf II. byl posledním panovníkem sídlícím v Praze, po jeho vládě všichni další Rakouští panovníci sídlili ve Vídni. Rudolf II. podporoval umění a rozvoj v kulturní oblasti.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Závěr </a:t>
            </a:r>
            <a:r>
              <a:rPr lang="cs-CZ" dirty="0"/>
              <a:t>jeho vlády je poznamenán paranoiou, nakonec zešílel a byl zbaven moci svým mladším bratrem Matyášem a celým Habsburským rodem.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237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6768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Test</a:t>
            </a:r>
          </a:p>
          <a:p>
            <a:pPr marL="0" indent="0">
              <a:buNone/>
            </a:pPr>
            <a:endParaRPr lang="cs-CZ" u="sng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Rudolf II. se narodil  v Praze. 			ano	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Rudolfovi dědové byli bratři.			ano	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Rudolf byl vychováván ve Francii.			</a:t>
            </a:r>
            <a:r>
              <a:rPr lang="cs-CZ" sz="2400" dirty="0"/>
              <a:t>a</a:t>
            </a:r>
            <a:r>
              <a:rPr lang="cs-CZ" sz="2400" dirty="0" smtClean="0"/>
              <a:t>no	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Dvůr přesídlil  do Prahy z důvodu bezpečnosti.	ano	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Rudolf podporoval kulturu  a umění.		</a:t>
            </a:r>
            <a:r>
              <a:rPr lang="cs-CZ" sz="2400" dirty="0"/>
              <a:t>a</a:t>
            </a:r>
            <a:r>
              <a:rPr lang="cs-CZ" sz="2400" dirty="0" smtClean="0"/>
              <a:t>no	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Rudolf byl velmi schopný panovník.		</a:t>
            </a:r>
            <a:r>
              <a:rPr lang="cs-CZ" sz="2400" dirty="0"/>
              <a:t>a</a:t>
            </a:r>
            <a:r>
              <a:rPr lang="cs-CZ" sz="2400" dirty="0" smtClean="0"/>
              <a:t>no	ne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Za jeho vlády Praha zažívala kulturní rozkvět. 	</a:t>
            </a:r>
            <a:r>
              <a:rPr lang="cs-CZ" sz="2400" dirty="0"/>
              <a:t>a</a:t>
            </a:r>
            <a:r>
              <a:rPr lang="cs-CZ" sz="2400" dirty="0" smtClean="0"/>
              <a:t>no	ne </a:t>
            </a:r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830416" y="1952806"/>
            <a:ext cx="914400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809" y="2814945"/>
            <a:ext cx="938213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00" y="2413873"/>
            <a:ext cx="938213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747" y="4544040"/>
            <a:ext cx="938213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243" y="4098925"/>
            <a:ext cx="938213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198" y="3733800"/>
            <a:ext cx="938213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199" y="3239730"/>
            <a:ext cx="938213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602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http://cs.wikipedia.org/wiki/Rudolf_II.#Zaj.C3.ADmavosti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http://cs.wikipedia.org/wiki/Soubor:Hans_von_Aachen_003.jpg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http://cs.wikipedia.org/wiki/Soubor:Archdukerudolf.jpg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http://cs.wikipedia.org/wiki/Soubor:Arcimboldovertemnus.jpeg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ostatní </a:t>
            </a:r>
            <a:r>
              <a:rPr lang="cs-CZ" sz="1800" dirty="0"/>
              <a:t>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2011-12-28].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971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547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22</cp:revision>
  <dcterms:created xsi:type="dcterms:W3CDTF">2012-05-14T21:50:56Z</dcterms:created>
  <dcterms:modified xsi:type="dcterms:W3CDTF">2012-06-23T09:37:58Z</dcterms:modified>
</cp:coreProperties>
</file>