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0" r:id="rId2"/>
    <p:sldId id="271" r:id="rId3"/>
    <p:sldId id="256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59" r:id="rId14"/>
    <p:sldId id="272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8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11705A-D2C8-495B-B7AF-877D6E724730}" type="datetimeFigureOut">
              <a:rPr lang="cs-CZ" smtClean="0"/>
              <a:t>22.1.2012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3CB31-6489-4E21-843E-A935309DC080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11705A-D2C8-495B-B7AF-877D6E724730}" type="datetimeFigureOut">
              <a:rPr lang="cs-CZ" smtClean="0"/>
              <a:t>22.1.2012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3CB31-6489-4E21-843E-A935309DC08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11705A-D2C8-495B-B7AF-877D6E724730}" type="datetimeFigureOut">
              <a:rPr lang="cs-CZ" smtClean="0"/>
              <a:t>22.1.2012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3CB31-6489-4E21-843E-A935309DC08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11705A-D2C8-495B-B7AF-877D6E724730}" type="datetimeFigureOut">
              <a:rPr lang="cs-CZ" smtClean="0"/>
              <a:t>22.1.2012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3CB31-6489-4E21-843E-A935309DC08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11705A-D2C8-495B-B7AF-877D6E724730}" type="datetimeFigureOut">
              <a:rPr lang="cs-CZ" smtClean="0"/>
              <a:t>22.1.2012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3CB31-6489-4E21-843E-A935309DC080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11705A-D2C8-495B-B7AF-877D6E724730}" type="datetimeFigureOut">
              <a:rPr lang="cs-CZ" smtClean="0"/>
              <a:t>22.1.2012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3CB31-6489-4E21-843E-A935309DC08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11705A-D2C8-495B-B7AF-877D6E724730}" type="datetimeFigureOut">
              <a:rPr lang="cs-CZ" smtClean="0"/>
              <a:t>22.1.2012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3CB31-6489-4E21-843E-A935309DC08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11705A-D2C8-495B-B7AF-877D6E724730}" type="datetimeFigureOut">
              <a:rPr lang="cs-CZ" smtClean="0"/>
              <a:t>22.1.2012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3CB31-6489-4E21-843E-A935309DC08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11705A-D2C8-495B-B7AF-877D6E724730}" type="datetimeFigureOut">
              <a:rPr lang="cs-CZ" smtClean="0"/>
              <a:t>22.1.2012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3CB31-6489-4E21-843E-A935309DC080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11705A-D2C8-495B-B7AF-877D6E724730}" type="datetimeFigureOut">
              <a:rPr lang="cs-CZ" smtClean="0"/>
              <a:t>22.1.2012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3CB31-6489-4E21-843E-A935309DC08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11705A-D2C8-495B-B7AF-877D6E724730}" type="datetimeFigureOut">
              <a:rPr lang="cs-CZ" smtClean="0"/>
              <a:t>22.1.2012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3CB31-6489-4E21-843E-A935309DC08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6711705A-D2C8-495B-B7AF-877D6E724730}" type="datetimeFigureOut">
              <a:rPr lang="cs-CZ" smtClean="0"/>
              <a:t>22.1.2012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7F23CB31-6489-4E21-843E-A935309DC08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Grp="1" noChangeArrowheads="1"/>
          </p:cNvSpPr>
          <p:nvPr>
            <p:ph type="ctrTitle"/>
          </p:nvPr>
        </p:nvSpPr>
        <p:spPr>
          <a:xfrm>
            <a:off x="0" y="1196752"/>
            <a:ext cx="9144000" cy="864096"/>
          </a:xfrm>
        </p:spPr>
        <p:txBody>
          <a:bodyPr/>
          <a:lstStyle/>
          <a:p>
            <a:pPr algn="ctr"/>
            <a:r>
              <a:rPr lang="cs-CZ" sz="2800" dirty="0" err="1"/>
              <a:t>Crossword</a:t>
            </a:r>
            <a:r>
              <a:rPr lang="cs-CZ" sz="2800" dirty="0"/>
              <a:t/>
            </a:r>
            <a:br>
              <a:rPr lang="cs-CZ" sz="2800" dirty="0"/>
            </a:br>
            <a:r>
              <a:rPr lang="cs-CZ" sz="2800" dirty="0" err="1"/>
              <a:t>weather</a:t>
            </a:r>
            <a:r>
              <a:rPr lang="cs-CZ" sz="2800" dirty="0"/>
              <a:t> – 7.</a:t>
            </a:r>
            <a:br>
              <a:rPr lang="cs-CZ" sz="2800" dirty="0"/>
            </a:br>
            <a:endParaRPr lang="cs-CZ" sz="2800" b="1" dirty="0">
              <a:latin typeface="+mn-lt"/>
            </a:endParaRPr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1447800" y="2209800"/>
            <a:ext cx="6477000" cy="1579240"/>
          </a:xfrm>
        </p:spPr>
        <p:txBody>
          <a:bodyPr/>
          <a:lstStyle/>
          <a:p>
            <a:endParaRPr lang="cs-CZ" sz="1500" dirty="0" smtClean="0"/>
          </a:p>
          <a:p>
            <a:endParaRPr lang="cs-CZ" sz="1500" dirty="0"/>
          </a:p>
          <a:p>
            <a:endParaRPr lang="cs-CZ" sz="1500" dirty="0" smtClean="0"/>
          </a:p>
          <a:p>
            <a:r>
              <a:rPr lang="cs-CZ" sz="1500" dirty="0" smtClean="0"/>
              <a:t>Základní škola Čelákovice</a:t>
            </a:r>
            <a:endParaRPr lang="cs-CZ" sz="1500" dirty="0"/>
          </a:p>
        </p:txBody>
      </p:sp>
      <p:sp>
        <p:nvSpPr>
          <p:cNvPr id="6" name="TextovéPole 5"/>
          <p:cNvSpPr txBox="1"/>
          <p:nvPr/>
        </p:nvSpPr>
        <p:spPr>
          <a:xfrm flipH="1">
            <a:off x="611188" y="373306"/>
            <a:ext cx="82089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b="1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VY_32_INOVACE_098_Crossword</a:t>
            </a:r>
            <a:endParaRPr lang="cs-CZ" dirty="0">
              <a:solidFill>
                <a:schemeClr val="tx2"/>
              </a:solidFill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6556" y="4149080"/>
            <a:ext cx="5718175" cy="1384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Zástupný symbol pro zápatí 3"/>
          <p:cNvSpPr txBox="1">
            <a:spLocks noGrp="1"/>
          </p:cNvSpPr>
          <p:nvPr/>
        </p:nvSpPr>
        <p:spPr>
          <a:xfrm>
            <a:off x="630552" y="5805264"/>
            <a:ext cx="7777236" cy="725711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cs-CZ" sz="1400" i="1" dirty="0">
                <a:solidFill>
                  <a:schemeClr val="tx2"/>
                </a:solidFill>
                <a:latin typeface="Calibri" pitchFamily="34" charset="0"/>
                <a:cs typeface="Arial" charset="0"/>
              </a:rPr>
              <a:t>Dostupné z Metodického portálu www.rvp.cz, ISSN: 1802-4785, financovaného z ESF a státního rozpočtu ČR. Provozováno Výzkumným ústavem pedagogickým v Praze.</a:t>
            </a:r>
          </a:p>
        </p:txBody>
      </p:sp>
      <p:sp>
        <p:nvSpPr>
          <p:cNvPr id="2" name="Obdélník 1"/>
          <p:cNvSpPr/>
          <p:nvPr/>
        </p:nvSpPr>
        <p:spPr>
          <a:xfrm>
            <a:off x="2286000" y="3105835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79788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0" grpId="0" autoUpdateAnimBg="0"/>
      <p:bldP spid="4101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386563" y="2060848"/>
            <a:ext cx="849694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b="1" dirty="0">
                <a:solidFill>
                  <a:schemeClr val="tx2"/>
                </a:solidFill>
                <a:latin typeface="+mn-lt"/>
              </a:rPr>
              <a:t>Autor</a:t>
            </a:r>
            <a:r>
              <a:rPr lang="cs-CZ" sz="1600" dirty="0">
                <a:solidFill>
                  <a:schemeClr val="tx2"/>
                </a:solidFill>
                <a:latin typeface="+mn-lt"/>
              </a:rPr>
              <a:t>: </a:t>
            </a:r>
            <a:r>
              <a:rPr lang="cs-CZ" sz="1600" dirty="0" err="1" smtClean="0">
                <a:solidFill>
                  <a:schemeClr val="tx2"/>
                </a:solidFill>
                <a:latin typeface="+mn-lt"/>
              </a:rPr>
              <a:t>Mgr.Eva</a:t>
            </a:r>
            <a:r>
              <a:rPr lang="cs-CZ" sz="1600" dirty="0" smtClean="0">
                <a:solidFill>
                  <a:schemeClr val="tx2"/>
                </a:solidFill>
                <a:latin typeface="+mn-lt"/>
              </a:rPr>
              <a:t>  Hronová</a:t>
            </a:r>
          </a:p>
          <a:p>
            <a:r>
              <a:rPr lang="cs-CZ" sz="1600" b="1" dirty="0" smtClean="0">
                <a:solidFill>
                  <a:schemeClr val="tx2"/>
                </a:solidFill>
                <a:latin typeface="+mn-lt"/>
              </a:rPr>
              <a:t>Vytvořeno</a:t>
            </a:r>
            <a:r>
              <a:rPr lang="cs-CZ" sz="1600" dirty="0">
                <a:solidFill>
                  <a:schemeClr val="tx2"/>
                </a:solidFill>
                <a:latin typeface="+mn-lt"/>
              </a:rPr>
              <a:t>: </a:t>
            </a:r>
            <a:r>
              <a:rPr lang="cs-CZ" sz="1600" dirty="0" smtClean="0">
                <a:solidFill>
                  <a:schemeClr val="tx2"/>
                </a:solidFill>
              </a:rPr>
              <a:t>23</a:t>
            </a:r>
            <a:r>
              <a:rPr lang="cs-CZ" sz="1600" dirty="0" smtClean="0">
                <a:solidFill>
                  <a:schemeClr val="tx2"/>
                </a:solidFill>
                <a:latin typeface="+mn-lt"/>
              </a:rPr>
              <a:t>.10.2011</a:t>
            </a:r>
          </a:p>
          <a:p>
            <a:r>
              <a:rPr lang="cs-CZ" sz="1600" b="1" dirty="0" smtClean="0">
                <a:solidFill>
                  <a:schemeClr val="tx2"/>
                </a:solidFill>
                <a:latin typeface="+mn-lt"/>
              </a:rPr>
              <a:t>Stupeň </a:t>
            </a:r>
            <a:r>
              <a:rPr lang="cs-CZ" sz="1600" b="1" dirty="0">
                <a:solidFill>
                  <a:schemeClr val="tx2"/>
                </a:solidFill>
                <a:latin typeface="+mn-lt"/>
              </a:rPr>
              <a:t>a typ vzdělávání</a:t>
            </a:r>
            <a:r>
              <a:rPr lang="cs-CZ" sz="1600" dirty="0">
                <a:solidFill>
                  <a:schemeClr val="tx2"/>
                </a:solidFill>
                <a:latin typeface="+mn-lt"/>
              </a:rPr>
              <a:t>: </a:t>
            </a:r>
            <a:r>
              <a:rPr lang="cs-CZ" sz="1600" dirty="0" smtClean="0">
                <a:solidFill>
                  <a:schemeClr val="tx2"/>
                </a:solidFill>
                <a:latin typeface="+mn-lt"/>
              </a:rPr>
              <a:t>II</a:t>
            </a:r>
            <a:r>
              <a:rPr lang="cs-CZ" sz="1600" dirty="0">
                <a:solidFill>
                  <a:schemeClr val="tx2"/>
                </a:solidFill>
                <a:latin typeface="+mn-lt"/>
              </a:rPr>
              <a:t>. </a:t>
            </a:r>
            <a:r>
              <a:rPr lang="cs-CZ" sz="1600" smtClean="0">
                <a:solidFill>
                  <a:schemeClr val="tx2"/>
                </a:solidFill>
                <a:latin typeface="+mn-lt"/>
              </a:rPr>
              <a:t>Stupeň – základní – 7.r.</a:t>
            </a:r>
            <a:endParaRPr lang="cs-CZ" sz="1600" dirty="0">
              <a:solidFill>
                <a:schemeClr val="tx2"/>
              </a:solidFill>
              <a:latin typeface="+mn-lt"/>
            </a:endParaRPr>
          </a:p>
          <a:p>
            <a:endParaRPr lang="cs-CZ" sz="1600" dirty="0">
              <a:solidFill>
                <a:schemeClr val="tx2"/>
              </a:solidFill>
              <a:latin typeface="+mn-lt"/>
            </a:endParaRPr>
          </a:p>
          <a:p>
            <a:r>
              <a:rPr lang="cs-CZ" sz="1600" b="1" dirty="0" smtClean="0">
                <a:solidFill>
                  <a:schemeClr val="tx2"/>
                </a:solidFill>
                <a:latin typeface="+mn-lt"/>
              </a:rPr>
              <a:t>Vzdělávací oblast: </a:t>
            </a:r>
            <a:r>
              <a:rPr lang="cs-CZ" sz="1600" dirty="0" smtClean="0">
                <a:solidFill>
                  <a:schemeClr val="tx2"/>
                </a:solidFill>
                <a:latin typeface="+mn-lt"/>
              </a:rPr>
              <a:t>Inovace</a:t>
            </a:r>
          </a:p>
          <a:p>
            <a:r>
              <a:rPr lang="cs-CZ" sz="1600" b="1" dirty="0" smtClean="0">
                <a:solidFill>
                  <a:schemeClr val="tx2"/>
                </a:solidFill>
                <a:latin typeface="+mn-lt"/>
              </a:rPr>
              <a:t>Vzdělávací obor:  </a:t>
            </a:r>
            <a:r>
              <a:rPr lang="cs-CZ" sz="1600" dirty="0" smtClean="0">
                <a:solidFill>
                  <a:schemeClr val="tx2"/>
                </a:solidFill>
                <a:latin typeface="+mn-lt"/>
              </a:rPr>
              <a:t>Anglický jazyk</a:t>
            </a:r>
          </a:p>
          <a:p>
            <a:r>
              <a:rPr lang="cs-CZ" sz="1600" b="1" dirty="0" smtClean="0">
                <a:solidFill>
                  <a:schemeClr val="tx2"/>
                </a:solidFill>
                <a:latin typeface="+mn-lt"/>
              </a:rPr>
              <a:t>Téma: </a:t>
            </a:r>
            <a:r>
              <a:rPr lang="cs-CZ" sz="1600" dirty="0" smtClean="0">
                <a:solidFill>
                  <a:schemeClr val="tx2"/>
                </a:solidFill>
                <a:latin typeface="+mn-lt"/>
              </a:rPr>
              <a:t>Unit 1/C,D</a:t>
            </a:r>
          </a:p>
          <a:p>
            <a:r>
              <a:rPr lang="cs-CZ" sz="1600" b="1" dirty="0" smtClean="0">
                <a:solidFill>
                  <a:schemeClr val="tx2"/>
                </a:solidFill>
                <a:latin typeface="+mn-lt"/>
              </a:rPr>
              <a:t>Anotace: </a:t>
            </a:r>
            <a:r>
              <a:rPr lang="cs-CZ" sz="1600" dirty="0" smtClean="0">
                <a:solidFill>
                  <a:schemeClr val="tx2"/>
                </a:solidFill>
                <a:latin typeface="+mn-lt"/>
              </a:rPr>
              <a:t>procvičení slovní zásoby</a:t>
            </a:r>
          </a:p>
          <a:p>
            <a:r>
              <a:rPr lang="cs-CZ" sz="1600" b="1" dirty="0" smtClean="0">
                <a:solidFill>
                  <a:schemeClr val="tx2"/>
                </a:solidFill>
                <a:latin typeface="+mn-lt"/>
              </a:rPr>
              <a:t>Druh učebního materiálu</a:t>
            </a:r>
            <a:r>
              <a:rPr lang="cs-CZ" sz="1600" dirty="0" smtClean="0">
                <a:solidFill>
                  <a:schemeClr val="tx2"/>
                </a:solidFill>
                <a:latin typeface="+mn-lt"/>
              </a:rPr>
              <a:t>: prezentace</a:t>
            </a:r>
            <a:endParaRPr lang="cs-CZ" sz="1600" dirty="0">
              <a:solidFill>
                <a:schemeClr val="tx2"/>
              </a:solidFill>
              <a:latin typeface="+mn-lt"/>
            </a:endParaRPr>
          </a:p>
          <a:p>
            <a:r>
              <a:rPr lang="cs-CZ" sz="1600" b="1" dirty="0" smtClean="0">
                <a:solidFill>
                  <a:schemeClr val="tx2"/>
                </a:solidFill>
                <a:latin typeface="+mn-lt"/>
              </a:rPr>
              <a:t>Očekávaný výstup</a:t>
            </a:r>
            <a:r>
              <a:rPr lang="cs-CZ" sz="1600" dirty="0" smtClean="0">
                <a:solidFill>
                  <a:schemeClr val="tx2"/>
                </a:solidFill>
                <a:latin typeface="+mn-lt"/>
              </a:rPr>
              <a:t>:  upevnění slovní zásoby</a:t>
            </a:r>
          </a:p>
        </p:txBody>
      </p:sp>
      <p:sp>
        <p:nvSpPr>
          <p:cNvPr id="7" name="Rectangle 4"/>
          <p:cNvSpPr txBox="1">
            <a:spLocks noChangeArrowheads="1"/>
          </p:cNvSpPr>
          <p:nvPr/>
        </p:nvSpPr>
        <p:spPr bwMode="auto">
          <a:xfrm>
            <a:off x="-35476" y="548680"/>
            <a:ext cx="9144000" cy="12241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9pPr>
          </a:lstStyle>
          <a:p>
            <a:r>
              <a:rPr lang="cs-CZ" sz="2800" dirty="0" err="1"/>
              <a:t>Crossword</a:t>
            </a:r>
            <a:r>
              <a:rPr lang="cs-CZ" sz="2800" dirty="0"/>
              <a:t/>
            </a:r>
            <a:br>
              <a:rPr lang="cs-CZ" sz="2800" dirty="0"/>
            </a:br>
            <a:r>
              <a:rPr lang="cs-CZ" sz="2800" dirty="0" err="1"/>
              <a:t>weather</a:t>
            </a:r>
            <a:r>
              <a:rPr lang="cs-CZ" sz="2800" dirty="0"/>
              <a:t> – 7.</a:t>
            </a:r>
            <a:br>
              <a:rPr lang="cs-CZ" sz="2800" dirty="0"/>
            </a:br>
            <a:endParaRPr lang="cs-CZ" sz="2800" b="1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616890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err="1" smtClean="0"/>
              <a:t>Weather</a:t>
            </a:r>
            <a:r>
              <a:rPr lang="cs-CZ" dirty="0" smtClean="0"/>
              <a:t> – 7.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err="1"/>
              <a:t>C</a:t>
            </a:r>
            <a:r>
              <a:rPr lang="cs-CZ" dirty="0" err="1" smtClean="0"/>
              <a:t>rossword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8161051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21894277"/>
              </p:ext>
            </p:extLst>
          </p:nvPr>
        </p:nvGraphicFramePr>
        <p:xfrm>
          <a:off x="899592" y="980728"/>
          <a:ext cx="7315200" cy="3888431"/>
        </p:xfrm>
        <a:graphic>
          <a:graphicData uri="http://schemas.openxmlformats.org/drawingml/2006/table">
            <a:tbl>
              <a:tblPr/>
              <a:tblGrid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</a:tblGrid>
              <a:tr h="548955">
                <a:tc>
                  <a:txBody>
                    <a:bodyPr/>
                    <a:lstStyle/>
                    <a:p>
                      <a:pPr algn="r" fontAlgn="b"/>
                      <a:r>
                        <a:rPr lang="cs-CZ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8955">
                <a:tc>
                  <a:txBody>
                    <a:bodyPr/>
                    <a:lstStyle/>
                    <a:p>
                      <a:pPr algn="r" fontAlgn="b"/>
                      <a:r>
                        <a:rPr lang="cs-CZ" sz="2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94701">
                <a:tc>
                  <a:txBody>
                    <a:bodyPr/>
                    <a:lstStyle/>
                    <a:p>
                      <a:pPr algn="r" fontAlgn="b"/>
                      <a:r>
                        <a:rPr lang="cs-CZ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8955">
                <a:tc>
                  <a:txBody>
                    <a:bodyPr/>
                    <a:lstStyle/>
                    <a:p>
                      <a:pPr algn="r" fontAlgn="b"/>
                      <a:r>
                        <a:rPr lang="cs-CZ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8955">
                <a:tc>
                  <a:txBody>
                    <a:bodyPr/>
                    <a:lstStyle/>
                    <a:p>
                      <a:pPr algn="r" fontAlgn="b"/>
                      <a:r>
                        <a:rPr lang="cs-CZ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548955">
                <a:tc>
                  <a:txBody>
                    <a:bodyPr/>
                    <a:lstStyle/>
                    <a:p>
                      <a:pPr algn="r" fontAlgn="b"/>
                      <a:r>
                        <a:rPr lang="cs-CZ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48955">
                <a:tc>
                  <a:txBody>
                    <a:bodyPr/>
                    <a:lstStyle/>
                    <a:p>
                      <a:pPr algn="r" fontAlgn="b"/>
                      <a:r>
                        <a:rPr lang="cs-CZ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425363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58924423"/>
              </p:ext>
            </p:extLst>
          </p:nvPr>
        </p:nvGraphicFramePr>
        <p:xfrm>
          <a:off x="457200" y="1600200"/>
          <a:ext cx="7315200" cy="548955"/>
        </p:xfrm>
        <a:graphic>
          <a:graphicData uri="http://schemas.openxmlformats.org/drawingml/2006/table">
            <a:tbl>
              <a:tblPr/>
              <a:tblGrid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</a:tblGrid>
              <a:tr h="548955">
                <a:tc>
                  <a:txBody>
                    <a:bodyPr/>
                    <a:lstStyle/>
                    <a:p>
                      <a:pPr algn="r" fontAlgn="b"/>
                      <a:r>
                        <a:rPr lang="cs-CZ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827584" y="3501008"/>
            <a:ext cx="69127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počasí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36665547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87477805"/>
              </p:ext>
            </p:extLst>
          </p:nvPr>
        </p:nvGraphicFramePr>
        <p:xfrm>
          <a:off x="755576" y="1772816"/>
          <a:ext cx="7315200" cy="436246"/>
        </p:xfrm>
        <a:graphic>
          <a:graphicData uri="http://schemas.openxmlformats.org/drawingml/2006/table">
            <a:tbl>
              <a:tblPr/>
              <a:tblGrid>
                <a:gridCol w="609600"/>
                <a:gridCol w="609600"/>
                <a:gridCol w="609600"/>
                <a:gridCol w="609600"/>
                <a:gridCol w="1172344"/>
                <a:gridCol w="46856"/>
                <a:gridCol w="518864"/>
                <a:gridCol w="700336"/>
                <a:gridCol w="609600"/>
                <a:gridCol w="609600"/>
                <a:gridCol w="609600"/>
                <a:gridCol w="609600"/>
              </a:tblGrid>
              <a:tr h="436246">
                <a:tc>
                  <a:txBody>
                    <a:bodyPr/>
                    <a:lstStyle/>
                    <a:p>
                      <a:pPr algn="r" fontAlgn="b"/>
                      <a:r>
                        <a:rPr lang="cs-CZ" sz="2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971600" y="3501008"/>
            <a:ext cx="66247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slunečno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7550870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32890266"/>
              </p:ext>
            </p:extLst>
          </p:nvPr>
        </p:nvGraphicFramePr>
        <p:xfrm>
          <a:off x="457200" y="1600200"/>
          <a:ext cx="5486400" cy="594701"/>
        </p:xfrm>
        <a:graphic>
          <a:graphicData uri="http://schemas.openxmlformats.org/drawingml/2006/table">
            <a:tbl>
              <a:tblPr/>
              <a:tblGrid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</a:tblGrid>
              <a:tr h="594701">
                <a:tc>
                  <a:txBody>
                    <a:bodyPr/>
                    <a:lstStyle/>
                    <a:p>
                      <a:pPr algn="r" fontAlgn="b"/>
                      <a:r>
                        <a:rPr lang="cs-CZ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1331640" y="3356992"/>
            <a:ext cx="54726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 </a:t>
            </a:r>
            <a:r>
              <a:rPr lang="cs-CZ" sz="3200" dirty="0" err="1" smtClean="0"/>
              <a:t>complete</a:t>
            </a:r>
            <a:r>
              <a:rPr lang="cs-CZ" sz="3200" dirty="0" smtClean="0"/>
              <a:t>:       _ _  July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19432562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41466446"/>
              </p:ext>
            </p:extLst>
          </p:nvPr>
        </p:nvGraphicFramePr>
        <p:xfrm>
          <a:off x="457200" y="1600200"/>
          <a:ext cx="7315200" cy="548955"/>
        </p:xfrm>
        <a:graphic>
          <a:graphicData uri="http://schemas.openxmlformats.org/drawingml/2006/table">
            <a:tbl>
              <a:tblPr/>
              <a:tblGrid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</a:tblGrid>
              <a:tr h="548955">
                <a:tc>
                  <a:txBody>
                    <a:bodyPr/>
                    <a:lstStyle/>
                    <a:p>
                      <a:pPr algn="r" fontAlgn="b"/>
                      <a:r>
                        <a:rPr lang="cs-CZ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1043608" y="3501008"/>
            <a:ext cx="61926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/>
              <a:t>k</a:t>
            </a:r>
            <a:r>
              <a:rPr lang="cs-CZ" sz="3200" dirty="0" smtClean="0"/>
              <a:t>alendářní měsíc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25780222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88098075"/>
              </p:ext>
            </p:extLst>
          </p:nvPr>
        </p:nvGraphicFramePr>
        <p:xfrm>
          <a:off x="457200" y="1600200"/>
          <a:ext cx="6705600" cy="548955"/>
        </p:xfrm>
        <a:graphic>
          <a:graphicData uri="http://schemas.openxmlformats.org/drawingml/2006/table">
            <a:tbl>
              <a:tblPr/>
              <a:tblGrid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</a:tblGrid>
              <a:tr h="548955">
                <a:tc>
                  <a:txBody>
                    <a:bodyPr/>
                    <a:lstStyle/>
                    <a:p>
                      <a:pPr algn="r" fontAlgn="b"/>
                      <a:r>
                        <a:rPr lang="cs-CZ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1115616" y="3573016"/>
            <a:ext cx="66247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/>
              <a:t>p</a:t>
            </a:r>
            <a:r>
              <a:rPr lang="cs-CZ" sz="3200" dirty="0" smtClean="0"/>
              <a:t>ršet , déšť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38309527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31471290"/>
              </p:ext>
            </p:extLst>
          </p:nvPr>
        </p:nvGraphicFramePr>
        <p:xfrm>
          <a:off x="457200" y="1600200"/>
          <a:ext cx="4876800" cy="548955"/>
        </p:xfrm>
        <a:graphic>
          <a:graphicData uri="http://schemas.openxmlformats.org/drawingml/2006/table">
            <a:tbl>
              <a:tblPr/>
              <a:tblGrid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</a:tblGrid>
              <a:tr h="548955">
                <a:tc>
                  <a:txBody>
                    <a:bodyPr/>
                    <a:lstStyle/>
                    <a:p>
                      <a:pPr algn="r" fontAlgn="b"/>
                      <a:r>
                        <a:rPr lang="cs-CZ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</a:tbl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1187624" y="3645024"/>
            <a:ext cx="64807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err="1"/>
              <a:t>c</a:t>
            </a:r>
            <a:r>
              <a:rPr lang="cs-CZ" sz="3200" dirty="0" err="1" smtClean="0"/>
              <a:t>omplete</a:t>
            </a:r>
            <a:r>
              <a:rPr lang="cs-CZ" sz="3200" dirty="0" smtClean="0"/>
              <a:t>:  _ _  </a:t>
            </a:r>
            <a:r>
              <a:rPr lang="cs-CZ" sz="3200" dirty="0" err="1" smtClean="0"/>
              <a:t>the</a:t>
            </a:r>
            <a:r>
              <a:rPr lang="cs-CZ" sz="3200" dirty="0" smtClean="0"/>
              <a:t> post </a:t>
            </a:r>
            <a:r>
              <a:rPr lang="cs-CZ" sz="3200" dirty="0" err="1" smtClean="0"/>
              <a:t>office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769899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9061718"/>
              </p:ext>
            </p:extLst>
          </p:nvPr>
        </p:nvGraphicFramePr>
        <p:xfrm>
          <a:off x="457200" y="1600200"/>
          <a:ext cx="4876800" cy="548955"/>
        </p:xfrm>
        <a:graphic>
          <a:graphicData uri="http://schemas.openxmlformats.org/drawingml/2006/table">
            <a:tbl>
              <a:tblPr/>
              <a:tblGrid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</a:tblGrid>
              <a:tr h="548955">
                <a:tc>
                  <a:txBody>
                    <a:bodyPr/>
                    <a:lstStyle/>
                    <a:p>
                      <a:pPr algn="r" fontAlgn="b"/>
                      <a:r>
                        <a:rPr lang="cs-CZ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</a:tbl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1259632" y="3212976"/>
            <a:ext cx="59766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/>
              <a:t>s</a:t>
            </a:r>
            <a:r>
              <a:rPr lang="cs-CZ" sz="3200" dirty="0" smtClean="0"/>
              <a:t>něžit , sníh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10617244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99592" y="1484784"/>
            <a:ext cx="770485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Make sentence and </a:t>
            </a:r>
            <a:r>
              <a:rPr lang="cs-CZ" sz="3200" dirty="0" err="1" smtClean="0"/>
              <a:t>write</a:t>
            </a:r>
            <a:r>
              <a:rPr lang="cs-CZ" sz="3200" dirty="0" smtClean="0"/>
              <a:t> </a:t>
            </a:r>
            <a:r>
              <a:rPr lang="cs-CZ" sz="3200" dirty="0" err="1" smtClean="0"/>
              <a:t>it</a:t>
            </a:r>
            <a:r>
              <a:rPr lang="cs-CZ" sz="3200" dirty="0" smtClean="0"/>
              <a:t>. </a:t>
            </a:r>
          </a:p>
          <a:p>
            <a:endParaRPr lang="cs-CZ" sz="3200" dirty="0"/>
          </a:p>
          <a:p>
            <a:r>
              <a:rPr lang="cs-CZ" sz="3200" dirty="0" err="1" smtClean="0"/>
              <a:t>Then</a:t>
            </a:r>
            <a:r>
              <a:rPr lang="cs-CZ" sz="3200" dirty="0" smtClean="0"/>
              <a:t> </a:t>
            </a:r>
            <a:r>
              <a:rPr lang="cs-CZ" sz="3200" dirty="0" err="1" smtClean="0"/>
              <a:t>come</a:t>
            </a:r>
            <a:r>
              <a:rPr lang="cs-CZ" sz="3200" dirty="0" smtClean="0"/>
              <a:t> to </a:t>
            </a:r>
            <a:r>
              <a:rPr lang="cs-CZ" sz="3200" dirty="0" err="1" smtClean="0"/>
              <a:t>me</a:t>
            </a:r>
            <a:r>
              <a:rPr lang="cs-CZ" sz="3200" dirty="0" smtClean="0"/>
              <a:t> </a:t>
            </a:r>
            <a:r>
              <a:rPr lang="cs-CZ" sz="3200" dirty="0" err="1" smtClean="0"/>
              <a:t>with</a:t>
            </a:r>
            <a:r>
              <a:rPr lang="cs-CZ" sz="3200" dirty="0" smtClean="0"/>
              <a:t> full </a:t>
            </a:r>
            <a:r>
              <a:rPr lang="cs-CZ" sz="3200" dirty="0" err="1" smtClean="0"/>
              <a:t>crossword</a:t>
            </a:r>
            <a:r>
              <a:rPr lang="cs-CZ" sz="3200" dirty="0" smtClean="0"/>
              <a:t> and sentence in </a:t>
            </a:r>
            <a:r>
              <a:rPr lang="cs-CZ" sz="3200" dirty="0" err="1" smtClean="0"/>
              <a:t>your</a:t>
            </a:r>
            <a:r>
              <a:rPr lang="cs-CZ" sz="3200" dirty="0" smtClean="0"/>
              <a:t> </a:t>
            </a:r>
            <a:r>
              <a:rPr lang="cs-CZ" sz="3200" dirty="0" err="1" smtClean="0"/>
              <a:t>exercise</a:t>
            </a:r>
            <a:r>
              <a:rPr lang="cs-CZ" sz="3200" dirty="0" smtClean="0"/>
              <a:t> </a:t>
            </a:r>
            <a:r>
              <a:rPr lang="cs-CZ" sz="3200" dirty="0" err="1" smtClean="0"/>
              <a:t>book</a:t>
            </a:r>
            <a:r>
              <a:rPr lang="cs-CZ" sz="3200" dirty="0" smtClean="0"/>
              <a:t>.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8018928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49788616"/>
              </p:ext>
            </p:extLst>
          </p:nvPr>
        </p:nvGraphicFramePr>
        <p:xfrm>
          <a:off x="395536" y="260648"/>
          <a:ext cx="7315200" cy="4205063"/>
        </p:xfrm>
        <a:graphic>
          <a:graphicData uri="http://schemas.openxmlformats.org/drawingml/2006/table">
            <a:tbl>
              <a:tblPr/>
              <a:tblGrid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</a:tblGrid>
              <a:tr h="593656">
                <a:tc>
                  <a:txBody>
                    <a:bodyPr/>
                    <a:lstStyle/>
                    <a:p>
                      <a:pPr algn="r" fontAlgn="b"/>
                      <a:r>
                        <a:rPr lang="cs-CZ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  <a:r>
                        <a:rPr lang="cs-CZ" sz="2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W</a:t>
                      </a:r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E</a:t>
                      </a:r>
                      <a:r>
                        <a:rPr lang="cs-CZ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A</a:t>
                      </a:r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</a:t>
                      </a:r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  <a:r>
                        <a:rPr lang="cs-CZ" sz="2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H</a:t>
                      </a:r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  <a:r>
                        <a:rPr lang="cs-CZ" sz="2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E</a:t>
                      </a:r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  <a:r>
                        <a:rPr lang="cs-CZ" sz="2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</a:t>
                      </a:r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93656">
                <a:tc>
                  <a:txBody>
                    <a:bodyPr/>
                    <a:lstStyle/>
                    <a:p>
                      <a:pPr algn="r" fontAlgn="b"/>
                      <a:r>
                        <a:rPr lang="cs-CZ" sz="2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  <a:r>
                        <a:rPr lang="cs-CZ" sz="2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</a:t>
                      </a:r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  <a:r>
                        <a:rPr lang="cs-CZ" sz="2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U</a:t>
                      </a:r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  <a:r>
                        <a:rPr lang="cs-CZ" sz="2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</a:t>
                      </a:r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  <a:r>
                        <a:rPr lang="cs-CZ" sz="2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</a:t>
                      </a:r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  <a:r>
                        <a:rPr lang="cs-CZ" sz="2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Y</a:t>
                      </a:r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43127">
                <a:tc>
                  <a:txBody>
                    <a:bodyPr/>
                    <a:lstStyle/>
                    <a:p>
                      <a:pPr algn="r" fontAlgn="b"/>
                      <a:r>
                        <a:rPr lang="cs-CZ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  <a:r>
                        <a:rPr lang="cs-CZ" sz="2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I</a:t>
                      </a:r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</a:t>
                      </a:r>
                      <a:r>
                        <a:rPr lang="cs-CZ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93656">
                <a:tc>
                  <a:txBody>
                    <a:bodyPr/>
                    <a:lstStyle/>
                    <a:p>
                      <a:pPr algn="r" fontAlgn="b"/>
                      <a:r>
                        <a:rPr lang="cs-CZ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  <a:r>
                        <a:rPr lang="cs-CZ" sz="2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</a:t>
                      </a:r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O</a:t>
                      </a:r>
                      <a:r>
                        <a:rPr lang="cs-CZ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</a:t>
                      </a:r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</a:t>
                      </a:r>
                      <a:r>
                        <a:rPr lang="cs-CZ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H</a:t>
                      </a:r>
                      <a:r>
                        <a:rPr lang="cs-CZ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93656">
                <a:tc>
                  <a:txBody>
                    <a:bodyPr/>
                    <a:lstStyle/>
                    <a:p>
                      <a:pPr algn="r" fontAlgn="b"/>
                      <a:r>
                        <a:rPr lang="cs-CZ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R</a:t>
                      </a:r>
                      <a:r>
                        <a:rPr lang="cs-CZ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  <a:r>
                        <a:rPr lang="cs-CZ" sz="2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</a:t>
                      </a:r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I</a:t>
                      </a:r>
                      <a:r>
                        <a:rPr lang="cs-CZ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</a:t>
                      </a:r>
                      <a:r>
                        <a:rPr lang="cs-CZ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593656">
                <a:tc>
                  <a:txBody>
                    <a:bodyPr/>
                    <a:lstStyle/>
                    <a:p>
                      <a:pPr algn="r" fontAlgn="b"/>
                      <a:r>
                        <a:rPr lang="cs-CZ" sz="2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  <a:r>
                        <a:rPr lang="cs-CZ" sz="2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</a:t>
                      </a:r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  <a:r>
                        <a:rPr lang="cs-CZ" sz="2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</a:t>
                      </a:r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93656">
                <a:tc>
                  <a:txBody>
                    <a:bodyPr/>
                    <a:lstStyle/>
                    <a:p>
                      <a:pPr algn="r" fontAlgn="b"/>
                      <a:r>
                        <a:rPr lang="cs-CZ" sz="2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  <a:r>
                        <a:rPr lang="cs-CZ" sz="2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</a:t>
                      </a:r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</a:t>
                      </a:r>
                      <a:r>
                        <a:rPr lang="cs-CZ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O</a:t>
                      </a:r>
                      <a:r>
                        <a:rPr lang="cs-CZ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  <a:r>
                        <a:rPr lang="cs-CZ" sz="2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W</a:t>
                      </a:r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971600" y="5301208"/>
            <a:ext cx="7200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err="1" smtClean="0"/>
              <a:t>Itś</a:t>
            </a:r>
            <a:r>
              <a:rPr lang="cs-CZ" sz="3200" dirty="0" smtClean="0"/>
              <a:t> </a:t>
            </a:r>
            <a:r>
              <a:rPr lang="cs-CZ" sz="3200" dirty="0" err="1" smtClean="0"/>
              <a:t>warm</a:t>
            </a:r>
            <a:r>
              <a:rPr lang="cs-CZ" sz="3200" dirty="0" smtClean="0"/>
              <a:t>.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23518342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4" name="Rectangle 6"/>
          <p:cNvSpPr>
            <a:spLocks noGrp="1" noChangeArrowheads="1"/>
          </p:cNvSpPr>
          <p:nvPr>
            <p:ph type="title"/>
          </p:nvPr>
        </p:nvSpPr>
        <p:spPr>
          <a:xfrm>
            <a:off x="-840838" y="620688"/>
            <a:ext cx="9252520" cy="914400"/>
          </a:xfrm>
        </p:spPr>
        <p:txBody>
          <a:bodyPr/>
          <a:lstStyle/>
          <a:p>
            <a:r>
              <a:rPr lang="cs-CZ" dirty="0">
                <a:latin typeface="+mn-lt"/>
              </a:rPr>
              <a:t>Použité zdroje</a:t>
            </a:r>
          </a:p>
        </p:txBody>
      </p:sp>
      <p:sp>
        <p:nvSpPr>
          <p:cNvPr id="6" name="Zástupný symbol pro zápatí 3"/>
          <p:cNvSpPr txBox="1">
            <a:spLocks noGrp="1"/>
          </p:cNvSpPr>
          <p:nvPr/>
        </p:nvSpPr>
        <p:spPr>
          <a:xfrm>
            <a:off x="630552" y="5805264"/>
            <a:ext cx="7777236" cy="725711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cs-CZ" sz="1400" i="1" dirty="0">
                <a:solidFill>
                  <a:schemeClr val="tx2"/>
                </a:solidFill>
                <a:latin typeface="Calibri" pitchFamily="34" charset="0"/>
                <a:cs typeface="Arial" charset="0"/>
              </a:rPr>
              <a:t>Dostupné z Metodického portálu www.rvp.cz, ISSN: 1802-4785, financovaného z ESF a státního rozpočtu ČR. Provozováno Výzkumným ústavem pedagogickým v Praze.</a:t>
            </a: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6555" y="4293096"/>
            <a:ext cx="5718175" cy="1384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653685" y="3362508"/>
            <a:ext cx="77541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smtClean="0">
                <a:solidFill>
                  <a:schemeClr val="tx2"/>
                </a:solidFill>
                <a:latin typeface="+mn-lt"/>
                <a:cs typeface="Calibri" pitchFamily="34" charset="0"/>
              </a:rPr>
              <a:t>Veškeré texty </a:t>
            </a:r>
            <a:r>
              <a:rPr lang="cs-CZ" sz="2000" b="1" dirty="0" smtClean="0">
                <a:solidFill>
                  <a:schemeClr val="tx2"/>
                </a:solidFill>
                <a:latin typeface="+mn-lt"/>
                <a:cs typeface="Calibri" pitchFamily="34" charset="0"/>
              </a:rPr>
              <a:t>jsou dílem autora prezentace.</a:t>
            </a:r>
            <a:endParaRPr lang="cs-CZ" sz="2000" dirty="0">
              <a:solidFill>
                <a:schemeClr val="tx2"/>
              </a:solidFill>
              <a:latin typeface="+mn-lt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8533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56</TotalTime>
  <Words>201</Words>
  <Application>Microsoft Office PowerPoint</Application>
  <PresentationFormat>Předvádění na obrazovce (4:3)</PresentationFormat>
  <Paragraphs>142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Aerodynamika</vt:lpstr>
      <vt:lpstr>Crossword weather – 7. </vt:lpstr>
      <vt:lpstr>Prezentace aplikace PowerPoint</vt:lpstr>
      <vt:lpstr>Crossword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Použité zdroje</vt:lpstr>
    </vt:vector>
  </TitlesOfParts>
  <Company>Hron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Hron</dc:creator>
  <cp:lastModifiedBy>Kyli</cp:lastModifiedBy>
  <cp:revision>10</cp:revision>
  <dcterms:created xsi:type="dcterms:W3CDTF">2011-10-19T13:27:57Z</dcterms:created>
  <dcterms:modified xsi:type="dcterms:W3CDTF">2012-01-22T11:39:39Z</dcterms:modified>
</cp:coreProperties>
</file>