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6" r:id="rId4"/>
    <p:sldId id="259" r:id="rId5"/>
    <p:sldId id="261" r:id="rId6"/>
    <p:sldId id="258" r:id="rId7"/>
    <p:sldId id="260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VY_32_INOVACE_19_SLOVNÍ DRUHY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Slovní druhy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0B0161-05E8-4B2A-B559-235F9CD6A23B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CC712F10-97F0-4C9B-B418-CEE47FE812CA}" type="parTrans" cxnId="{311AEFF8-FAE2-48F2-86FE-64B84D2AC0B6}">
      <dgm:prSet/>
      <dgm:spPr/>
      <dgm:t>
        <a:bodyPr/>
        <a:lstStyle/>
        <a:p>
          <a:endParaRPr lang="cs-CZ"/>
        </a:p>
      </dgm:t>
    </dgm:pt>
    <dgm:pt modelId="{145A7FAD-43FC-4CF8-B7C1-C60160A55254}" type="sibTrans" cxnId="{311AEFF8-FAE2-48F2-86FE-64B84D2AC0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0B865B7-A0F7-43B6-B0F9-5D6490A2CC16}" type="pres">
      <dgm:prSet presAssocID="{B20B0161-05E8-4B2A-B559-235F9CD6A23B}" presName="vertSpace6" presStyleLbl="node1" presStyleIdx="4" presStyleCnt="6"/>
      <dgm:spPr/>
      <dgm:t>
        <a:bodyPr/>
        <a:lstStyle/>
        <a:p>
          <a:endParaRPr lang="cs-CZ"/>
        </a:p>
      </dgm:t>
    </dgm:pt>
    <dgm:pt modelId="{E9F2A50B-1D09-40E1-8FC3-4B6A1568962A}" type="pres">
      <dgm:prSet presAssocID="{B20B0161-05E8-4B2A-B559-235F9CD6A23B}" presName="circle6" presStyleLbl="node1" presStyleIdx="5" presStyleCnt="6"/>
      <dgm:spPr/>
      <dgm:t>
        <a:bodyPr/>
        <a:lstStyle/>
        <a:p>
          <a:endParaRPr lang="cs-CZ"/>
        </a:p>
      </dgm:t>
    </dgm:pt>
    <dgm:pt modelId="{B3D63795-3A2B-4ADB-9A4B-7F335417C4DC}" type="pres">
      <dgm:prSet presAssocID="{B20B0161-05E8-4B2A-B559-235F9CD6A23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A2BEAB-50E7-4C27-BEC2-7E6B500B0D9B}" type="pres">
      <dgm:prSet presAssocID="{B20B0161-05E8-4B2A-B559-235F9CD6A23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AB6260-1586-4AFC-BF28-EC6A6BACC66B}" type="presOf" srcId="{D1B46980-6531-4606-95E6-44980827E919}" destId="{2BE915AB-18AA-4053-B92C-3BFC9ED204BB}" srcOrd="1" destOrd="0" presId="urn:microsoft.com/office/officeart/2005/8/layout/target3"/>
    <dgm:cxn modelId="{7B1E5065-CA0C-46BC-9A48-1DC65A0BCF91}" type="presOf" srcId="{757F3AB3-0718-4624-B441-E567A8F0AB56}" destId="{333A1088-737F-45CB-B68E-254E46348037}" srcOrd="0" destOrd="0" presId="urn:microsoft.com/office/officeart/2005/8/layout/target3"/>
    <dgm:cxn modelId="{1C45EC8E-96DB-46C1-9338-7653F2A1C954}" type="presOf" srcId="{B20B0161-05E8-4B2A-B559-235F9CD6A23B}" destId="{B3D63795-3A2B-4ADB-9A4B-7F335417C4DC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A926EB8-0633-4522-96F0-51FB6BADCD93}" type="presOf" srcId="{D1D4F407-5343-4D3F-B5B9-D407B03CAEB4}" destId="{D005CE8C-CC26-4C3E-AC11-E15060ECD759}" srcOrd="0" destOrd="0" presId="urn:microsoft.com/office/officeart/2005/8/layout/target3"/>
    <dgm:cxn modelId="{1E3EE9BA-772F-4416-9EAE-047740B49CEC}" type="presOf" srcId="{B651F6E3-6281-48DB-9319-2AEAFDAE7572}" destId="{6BB5E863-4638-4E1D-BFDE-399D028AC4ED}" srcOrd="1" destOrd="0" presId="urn:microsoft.com/office/officeart/2005/8/layout/target3"/>
    <dgm:cxn modelId="{3631C663-2CCD-4196-A65E-E39938231559}" type="presOf" srcId="{4C35D32F-0EAB-4CD7-82EE-45574DC2A586}" destId="{8BEBB6EC-1DAA-4CAC-8A25-BC0FCBD5DBD5}" srcOrd="0" destOrd="0" presId="urn:microsoft.com/office/officeart/2005/8/layout/target3"/>
    <dgm:cxn modelId="{8D9E3B93-CDC2-4BEE-8CF8-49321FC5685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16328C-2EB5-4D41-86E7-38A30A894059}" type="presOf" srcId="{D8197B8C-B260-4A16-BDF4-0947B075E274}" destId="{5A5FFA88-C948-4069-8E93-59FA12366E83}" srcOrd="1" destOrd="0" presId="urn:microsoft.com/office/officeart/2005/8/layout/target3"/>
    <dgm:cxn modelId="{F9A586AC-BFE0-41C3-ABC2-03E9442C2249}" type="presOf" srcId="{B20B0161-05E8-4B2A-B559-235F9CD6A23B}" destId="{4FA2BEAB-50E7-4C27-BEC2-7E6B500B0D9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8D6B8C-F4F2-407B-8D8C-AA2B6F448E5B}" type="presOf" srcId="{4C35D32F-0EAB-4CD7-82EE-45574DC2A586}" destId="{890E4F0B-2866-4A3F-A3C7-2A14B1797930}" srcOrd="1" destOrd="0" presId="urn:microsoft.com/office/officeart/2005/8/layout/target3"/>
    <dgm:cxn modelId="{D41639D7-236D-4F6B-AEB0-181C970E1E9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12AD84-4350-4494-A2CD-04CBB3127913}" type="presOf" srcId="{D8197B8C-B260-4A16-BDF4-0947B075E274}" destId="{25B08C86-7E15-44DC-BE7F-FFB55DD49D12}" srcOrd="0" destOrd="0" presId="urn:microsoft.com/office/officeart/2005/8/layout/target3"/>
    <dgm:cxn modelId="{311AEFF8-FAE2-48F2-86FE-64B84D2AC0B6}" srcId="{757F3AB3-0718-4624-B441-E567A8F0AB56}" destId="{B20B0161-05E8-4B2A-B559-235F9CD6A23B}" srcOrd="5" destOrd="0" parTransId="{CC712F10-97F0-4C9B-B418-CEE47FE812CA}" sibTransId="{145A7FAD-43FC-4CF8-B7C1-C60160A55254}"/>
    <dgm:cxn modelId="{97A5A910-D26A-4161-90CE-E1569ECA345D}" type="presOf" srcId="{D1B46980-6531-4606-95E6-44980827E919}" destId="{6140AFEC-043D-4C43-A2F9-D0F5331DF3A3}" srcOrd="0" destOrd="0" presId="urn:microsoft.com/office/officeart/2005/8/layout/target3"/>
    <dgm:cxn modelId="{337653A3-F4B6-40AC-95E7-14A995D025AE}" type="presParOf" srcId="{333A1088-737F-45CB-B68E-254E46348037}" destId="{F5ABB229-8D3B-4694-996A-96F23CF14429}" srcOrd="0" destOrd="0" presId="urn:microsoft.com/office/officeart/2005/8/layout/target3"/>
    <dgm:cxn modelId="{81B59C11-5F25-4BD3-80C6-07B948C925A8}" type="presParOf" srcId="{333A1088-737F-45CB-B68E-254E46348037}" destId="{F41139FD-01EE-4571-8B17-4FB00FC51163}" srcOrd="1" destOrd="0" presId="urn:microsoft.com/office/officeart/2005/8/layout/target3"/>
    <dgm:cxn modelId="{2E4F2845-DD76-4D92-A645-CD8D74DA2FB3}" type="presParOf" srcId="{333A1088-737F-45CB-B68E-254E46348037}" destId="{D005CE8C-CC26-4C3E-AC11-E15060ECD759}" srcOrd="2" destOrd="0" presId="urn:microsoft.com/office/officeart/2005/8/layout/target3"/>
    <dgm:cxn modelId="{E9C5CEC4-DD95-4A20-82AB-7012F4C9D4CE}" type="presParOf" srcId="{333A1088-737F-45CB-B68E-254E46348037}" destId="{2C702D82-9B77-49B7-9568-BB8EB47C3372}" srcOrd="3" destOrd="0" presId="urn:microsoft.com/office/officeart/2005/8/layout/target3"/>
    <dgm:cxn modelId="{C1648BF3-7E04-41D4-AAA3-5AFF9260696B}" type="presParOf" srcId="{333A1088-737F-45CB-B68E-254E46348037}" destId="{A52A0455-90FF-4808-ABD0-F02540D31D5A}" srcOrd="4" destOrd="0" presId="urn:microsoft.com/office/officeart/2005/8/layout/target3"/>
    <dgm:cxn modelId="{B33DC3E1-C705-4D6D-8BA3-95A4E2B59CE7}" type="presParOf" srcId="{333A1088-737F-45CB-B68E-254E46348037}" destId="{6140AFEC-043D-4C43-A2F9-D0F5331DF3A3}" srcOrd="5" destOrd="0" presId="urn:microsoft.com/office/officeart/2005/8/layout/target3"/>
    <dgm:cxn modelId="{19991FF0-1027-4F79-952A-67DEEBE52ADD}" type="presParOf" srcId="{333A1088-737F-45CB-B68E-254E46348037}" destId="{9358AC05-5D7D-4327-9F80-1AD486AEA664}" srcOrd="6" destOrd="0" presId="urn:microsoft.com/office/officeart/2005/8/layout/target3"/>
    <dgm:cxn modelId="{BBEC1A78-9595-4754-BEA1-62E771633A5B}" type="presParOf" srcId="{333A1088-737F-45CB-B68E-254E46348037}" destId="{313FC574-E1CD-4FB4-B054-0B805CE0447D}" srcOrd="7" destOrd="0" presId="urn:microsoft.com/office/officeart/2005/8/layout/target3"/>
    <dgm:cxn modelId="{686F91BB-686B-4D2E-999B-732EDCA6EB41}" type="presParOf" srcId="{333A1088-737F-45CB-B68E-254E46348037}" destId="{619D679B-A015-4ECF-8348-D1034C574F40}" srcOrd="8" destOrd="0" presId="urn:microsoft.com/office/officeart/2005/8/layout/target3"/>
    <dgm:cxn modelId="{F067263B-4C8C-49F5-95EA-6BF476A278B5}" type="presParOf" srcId="{333A1088-737F-45CB-B68E-254E46348037}" destId="{322283A8-4A27-4CDA-BAE3-F381106A9174}" srcOrd="9" destOrd="0" presId="urn:microsoft.com/office/officeart/2005/8/layout/target3"/>
    <dgm:cxn modelId="{09C95523-413B-4DC2-932F-58EFEE7E7F13}" type="presParOf" srcId="{333A1088-737F-45CB-B68E-254E46348037}" destId="{FFC9F71D-1B4F-4AD9-A4A6-86ADEFC8AF5C}" srcOrd="10" destOrd="0" presId="urn:microsoft.com/office/officeart/2005/8/layout/target3"/>
    <dgm:cxn modelId="{292D70E7-F949-475E-8414-2D1941E2B32C}" type="presParOf" srcId="{333A1088-737F-45CB-B68E-254E46348037}" destId="{25B08C86-7E15-44DC-BE7F-FFB55DD49D12}" srcOrd="11" destOrd="0" presId="urn:microsoft.com/office/officeart/2005/8/layout/target3"/>
    <dgm:cxn modelId="{CBF414E1-F584-4947-8D22-844F6A69C4C8}" type="presParOf" srcId="{333A1088-737F-45CB-B68E-254E46348037}" destId="{76644BE8-9D7C-4C09-B250-3D10AF48CBB7}" srcOrd="12" destOrd="0" presId="urn:microsoft.com/office/officeart/2005/8/layout/target3"/>
    <dgm:cxn modelId="{D48DC42D-22C9-475A-BA51-27BA9E3AEF07}" type="presParOf" srcId="{333A1088-737F-45CB-B68E-254E46348037}" destId="{EE85B701-7295-41C0-BA7A-34D3756A2AE6}" srcOrd="13" destOrd="0" presId="urn:microsoft.com/office/officeart/2005/8/layout/target3"/>
    <dgm:cxn modelId="{B73D01BA-D2E4-4EE7-AFB4-40CEA594B6BC}" type="presParOf" srcId="{333A1088-737F-45CB-B68E-254E46348037}" destId="{8BEBB6EC-1DAA-4CAC-8A25-BC0FCBD5DBD5}" srcOrd="14" destOrd="0" presId="urn:microsoft.com/office/officeart/2005/8/layout/target3"/>
    <dgm:cxn modelId="{CDE04F90-8574-49DE-9D84-1A804F1CC56F}" type="presParOf" srcId="{333A1088-737F-45CB-B68E-254E46348037}" destId="{D0B865B7-A0F7-43B6-B0F9-5D6490A2CC16}" srcOrd="15" destOrd="0" presId="urn:microsoft.com/office/officeart/2005/8/layout/target3"/>
    <dgm:cxn modelId="{979A0D32-DBA5-4C04-8844-45D16CE2B43E}" type="presParOf" srcId="{333A1088-737F-45CB-B68E-254E46348037}" destId="{E9F2A50B-1D09-40E1-8FC3-4B6A1568962A}" srcOrd="16" destOrd="0" presId="urn:microsoft.com/office/officeart/2005/8/layout/target3"/>
    <dgm:cxn modelId="{77AFC631-5F26-4A3A-ACF1-AEB7E88DD1F9}" type="presParOf" srcId="{333A1088-737F-45CB-B68E-254E46348037}" destId="{B3D63795-3A2B-4ADB-9A4B-7F335417C4DC}" srcOrd="17" destOrd="0" presId="urn:microsoft.com/office/officeart/2005/8/layout/target3"/>
    <dgm:cxn modelId="{7A6CBB51-FD3F-4F1A-B75A-8855361D4842}" type="presParOf" srcId="{333A1088-737F-45CB-B68E-254E46348037}" destId="{AED2198E-93D5-4001-81B4-73124B309672}" srcOrd="18" destOrd="0" presId="urn:microsoft.com/office/officeart/2005/8/layout/target3"/>
    <dgm:cxn modelId="{4476CA8B-8819-4004-9049-79714FB6A779}" type="presParOf" srcId="{333A1088-737F-45CB-B68E-254E46348037}" destId="{2BE915AB-18AA-4053-B92C-3BFC9ED204BB}" srcOrd="19" destOrd="0" presId="urn:microsoft.com/office/officeart/2005/8/layout/target3"/>
    <dgm:cxn modelId="{76B657F2-E5AA-498D-B959-84610E75794A}" type="presParOf" srcId="{333A1088-737F-45CB-B68E-254E46348037}" destId="{6BB5E863-4638-4E1D-BFDE-399D028AC4ED}" srcOrd="20" destOrd="0" presId="urn:microsoft.com/office/officeart/2005/8/layout/target3"/>
    <dgm:cxn modelId="{BFF9B84B-255A-48D0-AF02-398CE3C14CA8}" type="presParOf" srcId="{333A1088-737F-45CB-B68E-254E46348037}" destId="{5A5FFA88-C948-4069-8E93-59FA12366E83}" srcOrd="21" destOrd="0" presId="urn:microsoft.com/office/officeart/2005/8/layout/target3"/>
    <dgm:cxn modelId="{45FD23F0-7B61-4FB4-9053-849F5A872490}" type="presParOf" srcId="{333A1088-737F-45CB-B68E-254E46348037}" destId="{890E4F0B-2866-4A3F-A3C7-2A14B1797930}" srcOrd="22" destOrd="0" presId="urn:microsoft.com/office/officeart/2005/8/layout/target3"/>
    <dgm:cxn modelId="{6516AE39-A7E9-4C58-AB3D-17D2735EB1C6}" type="presParOf" srcId="{333A1088-737F-45CB-B68E-254E46348037}" destId="{4FA2BEAB-50E7-4C27-BEC2-7E6B500B0D9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VY_32_INOVACE_19_SLOVNÍ DRUHY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Slovní druhy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E9F2A50B-1D09-40E1-8FC3-4B6A1568962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3D63795-3A2B-4ADB-9A4B-7F335417C4D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E795F9-2338-43D3-A60F-D455E895CF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E545F-9E02-474C-8C67-78003DE7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4754964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	Prezentace je určena žákům 3. ročníku ZŠ a je vhodná pro interaktivní tabuli. Slouží </a:t>
            </a:r>
            <a:r>
              <a:rPr lang="cs-CZ" dirty="0" smtClean="0"/>
              <a:t>                          k </a:t>
            </a:r>
            <a:r>
              <a:rPr lang="cs-CZ" dirty="0" smtClean="0"/>
              <a:t>upevnění probírané látky.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U podstatných jmen kromě čísla </a:t>
            </a:r>
            <a:r>
              <a:rPr lang="cs-CZ" sz="4000" b="1" dirty="0" smtClean="0"/>
              <a:t>                   a </a:t>
            </a:r>
            <a:r>
              <a:rPr lang="cs-CZ" sz="4000" b="1" dirty="0" smtClean="0"/>
              <a:t>rodu určujeme ještě pád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229600" cy="45720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			Rozlišujeme  7 pádů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1. pád	Kdo? Co?				kočka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2. pád	Koho? Čeho?			kočky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3. pád	Komu? Čemu?			kočce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4. pád	Koho? Co?				kočku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5. pád	Oslovujeme, voláme.		kočko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6. pád	O kom? O čem?			kočce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7. pád	S kým? Čím?			kočkou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pádové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43050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pád</a:t>
            </a:r>
          </a:p>
          <a:p>
            <a:pPr marL="514350" indent="-514350">
              <a:buAutoNum type="arabicPeriod"/>
            </a:pPr>
            <a:r>
              <a:rPr lang="cs-CZ" dirty="0" smtClean="0"/>
              <a:t>pád</a:t>
            </a:r>
          </a:p>
          <a:p>
            <a:pPr marL="514350" indent="-514350">
              <a:buAutoNum type="arabicPeriod"/>
            </a:pPr>
            <a:r>
              <a:rPr lang="cs-CZ" dirty="0" smtClean="0"/>
              <a:t>pád</a:t>
            </a:r>
          </a:p>
          <a:p>
            <a:pPr marL="514350" indent="-514350">
              <a:buAutoNum type="arabicPeriod"/>
            </a:pPr>
            <a:r>
              <a:rPr lang="cs-CZ" dirty="0" smtClean="0"/>
              <a:t>pád</a:t>
            </a:r>
          </a:p>
          <a:p>
            <a:pPr marL="514350" indent="-514350">
              <a:buAutoNum type="arabicPeriod"/>
            </a:pPr>
            <a:r>
              <a:rPr lang="cs-CZ" dirty="0" smtClean="0"/>
              <a:t>pád </a:t>
            </a:r>
          </a:p>
          <a:p>
            <a:pPr marL="514350" indent="-514350">
              <a:buAutoNum type="arabicPeriod"/>
            </a:pPr>
            <a:r>
              <a:rPr lang="cs-CZ" dirty="0" smtClean="0"/>
              <a:t>pád</a:t>
            </a:r>
          </a:p>
          <a:p>
            <a:pPr marL="514350" indent="-514350">
              <a:buAutoNum type="arabicPeriod"/>
            </a:pPr>
            <a:r>
              <a:rPr lang="cs-CZ" dirty="0" smtClean="0"/>
              <a:t>pád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72264" y="4000504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64" y="3415729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Kdo? Co?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64" y="5172030"/>
            <a:ext cx="3500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Koho? Čeho?</a:t>
            </a:r>
            <a:endParaRPr lang="cs-CZ" sz="20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357290" y="2071678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57290" y="2714620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57290" y="3286124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357290" y="3857628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357290" y="4429132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357290" y="5000636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357290" y="5572140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572264" y="4000504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Komu? Čemu?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72264" y="1681451"/>
            <a:ext cx="4286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Oslovujeme, voláme.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72264" y="2214554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Koho? Co?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72264" y="2814576"/>
            <a:ext cx="25002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 kom? O čem?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>
            <a:off x="6572264" y="4572008"/>
            <a:ext cx="14943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S kým? Čím?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8797E-6 C 0.00052 -0.03053 0.00208 -0.05296 0.00711 -0.08072 C 0.00868 -0.10315 0.01024 -0.12581 0.01232 -0.14801 C 0.01284 -0.15125 0.01302 -0.15472 0.01319 -0.15796 C 0.01354 -0.16397 0.01354 -0.16998 0.01406 -0.176 C 0.01441 -0.17947 0.01579 -0.18594 0.01579 -0.18571 C 0.01666 -0.20005 0.01875 -0.21138 0.02222 -0.22387 C 0.021 -0.23289 0.02031 -0.23728 0.01666 -0.24353 C 0.01406 -0.25532 0.01076 -0.26665 0.00781 -0.27799 C 0.00572 -0.28654 0.00382 -0.29579 0.00156 -0.30435 C -0.00018 -0.31152 -0.0033 -0.3136 -0.00643 -0.31915 C -0.00712 -0.32054 -0.00712 -0.32285 -0.00799 -0.32401 C -0.01303 -0.33048 -0.01737 -0.3321 -0.02309 -0.33395 C -0.04809 -0.33187 -0.07344 -0.32771 -0.09844 -0.33233 C -0.10591 -0.33627 -0.11355 -0.3395 -0.12136 -0.34228 C -0.12344 -0.34182 -0.12987 -0.34158 -0.13282 -0.33881 C -0.1382 -0.33418 -0.13282 -0.33673 -0.1382 -0.33395 C -0.14115 -0.33233 -0.14688 -0.3291 -0.14688 -0.32887 C -0.14948 -0.32447 -0.15105 -0.31938 -0.1533 -0.3143 C -0.15643 -0.30689 -0.16112 -0.30111 -0.16476 -0.29441 C -0.16615 -0.29209 -0.16841 -0.29232 -0.16997 -0.29117 C -0.17414 -0.28862 -0.17657 -0.28724 -0.17969 -0.28122 C -0.18143 -0.2729 -0.18334 -0.26619 -0.18664 -0.25995 " pathEditMode="relative" rAng="0" ptsTypes="ffffffffffffffffffffffA">
                                      <p:cBhvr>
                                        <p:cTn id="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00" y="-1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6 1.30435E-6 C 0.00382 -0.04302 0.00312 -0.10268 0.00816 -0.14963 C 0.01198 -0.18548 0.01823 -0.21716 0.01962 -0.25324 C 0.02309 -0.34644 0.01163 -0.31638 0.02986 -0.35523 C 0.03108 -0.36147 0.03299 -0.36563 0.03455 -0.37165 C 0.0342 -0.37327 0.0342 -0.37535 0.03333 -0.37674 C 0.03246 -0.37789 0.03108 -0.37766 0.02986 -0.37835 C 0.02587 -0.3809 0.02274 -0.38437 0.0184 -0.38645 C 0.00816 -0.39709 0.01215 -0.39084 0.00573 -0.40472 C 0.00417 -0.40819 0.00121 -0.40796 -0.00104 -0.40958 C -0.01129 -0.41675 -0.02309 -0.42253 -0.03438 -0.42438 C -0.0375 -0.42553 -0.04028 -0.42808 -0.04358 -0.42923 C -0.06806 -0.43733 -0.09549 -0.43733 -0.12066 -0.4408 C -0.12517 -0.44403 -0.12969 -0.44635 -0.13438 -0.44912 C -0.14236 -0.44843 -0.15052 -0.44866 -0.15833 -0.44727 C -0.1625 -0.44658 -0.16354 -0.43941 -0.16754 -0.43756 C -0.17639 -0.42576 -0.18576 -0.42438 -0.1974 -0.42438 " pathEditMode="relative" rAng="0" ptsTypes="ffffffffffffffffA"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395E-6 C -0.00156 -0.00994 -0.00226 -0.01989 -0.00851 -0.02821 C -0.01042 -0.03399 -0.01024 -0.04047 -0.01354 -0.04533 C -0.02257 -0.05874 -0.02969 -0.07308 -0.03663 -0.08765 C -0.04132 -0.09736 -0.04375 -0.10823 -0.05365 -0.11424 C -0.05885 -0.12118 -0.07448 -0.13089 -0.08177 -0.13621 C -0.08507 -0.13853 -0.08906 -0.13945 -0.09184 -0.14246 C -0.09618 -0.14662 -0.09844 -0.15009 -0.10365 -0.15333 C -0.10521 -0.1561 -0.10625 -0.15911 -0.10851 -0.16142 C -0.10972 -0.16235 -0.11233 -0.16188 -0.11372 -0.16281 C -0.11528 -0.16397 -0.11563 -0.16628 -0.11701 -0.16743 C -0.12431 -0.17368 -0.12483 -0.17322 -0.13194 -0.1753 C -0.13976 -0.17507 -0.14757 -0.17507 -0.15521 -0.17391 C -0.16458 -0.17252 -0.17222 -0.16743 -0.18194 -0.16743 " pathEditMode="relative" rAng="0" ptsTypes="fffffffffffffA">
                                      <p:cBhvr>
                                        <p:cTn id="1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00" y="-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36818E-6 C -0.00399 0.02544 -0.02031 0.01249 -0.04583 0.01341 C -0.05087 0.01989 -0.0566 0.02127 -0.06302 0.02521 C -0.07639 0.04209 -0.09097 0.06105 -0.10868 0.07169 C -0.13594 0.08811 -0.11319 0.07285 -0.13212 0.0821 C -0.13559 0.08395 -0.14201 0.08811 -0.14201 0.08834 C -0.14774 0.09829 -0.1434 0.0888 -0.14583 0.11193 C -0.1467 0.12049 -0.1493 0.12904 -0.15069 0.13737 C -0.15104 0.14385 -0.15139 0.15032 -0.15191 0.1568 C -0.15208 0.15934 -0.1526 0.16188 -0.15312 0.1642 C -0.15347 0.16582 -0.15434 0.16882 -0.15434 0.16882 " pathEditMode="relative" rAng="0" ptsTypes="ffffffffffA">
                                      <p:cBhvr>
                                        <p:cTn id="18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00" y="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0389E-6 C -0.01598 0.00231 -0.01632 0.0074 -0.02847 0.01318 C -0.03923 0.02567 -0.0441 0.04047 -0.05451 0.05296 C -0.05677 0.05574 -0.0592 0.05828 -0.06093 0.06106 C -0.06406 0.06545 -0.06979 0.07424 -0.06979 0.07447 C -0.07222 0.0858 -0.07362 0.10268 -0.08524 0.11078 C -0.08819 0.11795 -0.09704 0.12072 -0.10226 0.12743 C -0.11094 0.1383 -0.11632 0.14986 -0.12188 0.16212 C -0.125 0.16883 -0.12553 0.17785 -0.13073 0.18363 C -0.13351 0.18687 -0.13941 0.19357 -0.13941 0.1938 C -0.14185 0.19959 -0.14671 0.20421 -0.15035 0.20999 C -0.15869 0.23636 -0.1625 0.25463 -0.16563 0.28284 C -0.17049 0.32771 -0.16233 0.27706 -0.17639 0.30944 C -0.17691 0.31106 -0.17674 0.31337 -0.17848 0.31429 C -0.18247 0.31591 -0.18733 0.31522 -0.19167 0.31614 C -0.20573 0.31892 -0.21858 0.32239 -0.23299 0.32424 C -0.24514 0.33025 -0.26146 0.33256 -0.27205 0.34089 " pathEditMode="relative" rAng="0" ptsTypes="ffffffffffffffffA">
                                      <p:cBhvr>
                                        <p:cTn id="2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00" y="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1175E-6 C -0.01562 0.0067 -0.02066 0.00902 -0.03611 0.01156 C -0.04427 0.01549 -0.05295 0.02035 -0.06146 0.02335 C -0.06684 0.02844 -0.07187 0.03237 -0.07847 0.03515 C -0.08246 0.03862 -0.08802 0.04093 -0.09219 0.04486 C -0.0941 0.04694 -0.0941 0.04972 -0.09566 0.0518 C -0.09861 0.05504 -0.10243 0.05735 -0.10573 0.05989 C -0.1092 0.0629 -0.1125 0.06591 -0.11614 0.06845 C -0.11944 0.07076 -0.12639 0.07516 -0.12639 0.07539 C -0.13906 0.09227 -0.15816 0.10384 -0.17048 0.12187 C -0.17361 0.1265 -0.18194 0.12303 -0.18767 0.12349 C -0.21927 0.13945 -0.18576 0.12442 -0.21128 0.13205 C -0.22847 0.13714 -0.24479 0.14431 -0.26232 0.1487 C -0.27326 0.15865 -0.25816 0.14546 -0.27083 0.15379 C -0.27691 0.15726 -0.28003 0.16466 -0.28646 0.16859 C -0.28993 0.17391 -0.29184 0.17969 -0.29496 0.18547 C -0.29791 0.19773 -0.30521 0.20814 -0.30816 0.22086 C -0.28368 0.23681 -0.30243 0.2271 -0.24531 0.22895 C -0.24062 0.23057 -0.23455 0.22988 -0.23003 0.23242 C -0.22847 0.23335 -0.22916 0.23566 -0.2283 0.23751 C -0.22743 0.23936 -0.22621 0.24051 -0.225 0.24213 C -0.22291 0.24907 -0.22205 0.25832 -0.21302 0.25902 C -0.2085 0.25971 -0.20399 0.25902 -0.1993 0.25902 " pathEditMode="relative" rAng="0" ptsTypes="ffffffffffffffffffffffA">
                                      <p:cBhvr>
                                        <p:cTn id="26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00" y="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60777E-7 C -0.00955 0.00092 -0.01823 0.00254 -0.02778 0.0037 C -0.04844 0.00856 -0.06563 0.01758 -0.0842 0.0266 C -0.08716 0.02821 -0.0908 0.02845 -0.09393 0.0296 C -0.10313 0.03215 -0.09827 0.03215 -0.10677 0.03608 C -0.11337 0.03932 -0.12101 0.04047 -0.12778 0.04302 C -0.13854 0.04672 -0.14757 0.05342 -0.15851 0.05643 C -0.16424 0.06129 -0.16997 0.06429 -0.17431 0.07007 C -0.1724 0.07516 -0.17396 0.07308 -0.16979 0.07701 " pathEditMode="relative" rAng="0" ptsTypes="ffffffffA">
                                      <p:cBhvr>
                                        <p:cTn id="30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00" y="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7" grpId="0"/>
      <p:bldP spid="26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Podstatná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472518" cy="507209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sz="3800" b="1" dirty="0" smtClean="0"/>
              <a:t>Urči  pád, číslo a rod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700" dirty="0" smtClean="0"/>
              <a:t>vidím letadlo -</a:t>
            </a:r>
          </a:p>
          <a:p>
            <a:pPr>
              <a:buNone/>
            </a:pPr>
            <a:r>
              <a:rPr lang="cs-CZ" sz="4700" dirty="0"/>
              <a:t>	</a:t>
            </a:r>
            <a:r>
              <a:rPr lang="cs-CZ" sz="4700" dirty="0" smtClean="0"/>
              <a:t>se sestrou -</a:t>
            </a:r>
          </a:p>
          <a:p>
            <a:pPr>
              <a:buNone/>
            </a:pPr>
            <a:r>
              <a:rPr lang="cs-CZ" sz="4700" dirty="0"/>
              <a:t>	</a:t>
            </a:r>
            <a:r>
              <a:rPr lang="cs-CZ" sz="4700" dirty="0" smtClean="0"/>
              <a:t>táta vaří</a:t>
            </a:r>
            <a:r>
              <a:rPr lang="cs-CZ" sz="4300" dirty="0" smtClean="0"/>
              <a:t> </a:t>
            </a:r>
            <a:r>
              <a:rPr lang="cs-CZ" sz="4000" dirty="0" smtClean="0"/>
              <a:t>-</a:t>
            </a:r>
          </a:p>
          <a:p>
            <a:pPr>
              <a:buNone/>
            </a:pPr>
            <a:r>
              <a:rPr lang="cs-CZ" sz="4000" dirty="0" smtClean="0"/>
              <a:t> </a:t>
            </a:r>
          </a:p>
          <a:p>
            <a:pPr>
              <a:buNone/>
            </a:pPr>
            <a:r>
              <a:rPr lang="cs-CZ" sz="4000" dirty="0" smtClean="0"/>
              <a:t>   </a:t>
            </a:r>
          </a:p>
          <a:p>
            <a:pPr>
              <a:buNone/>
            </a:pPr>
            <a:r>
              <a:rPr lang="cs-CZ" sz="4000" dirty="0"/>
              <a:t>	</a:t>
            </a: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/>
          </a:p>
          <a:p>
            <a:pPr>
              <a:buNone/>
            </a:pPr>
            <a:endParaRPr lang="cs-CZ" sz="4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786182" y="3643314"/>
            <a:ext cx="421484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357554" y="4286256"/>
            <a:ext cx="464347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928926" y="5000636"/>
            <a:ext cx="50720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iolexova\AppData\Local\Microsoft\Windows\Temporary Internet Files\Content.IE5\M9DVAZSF\MC90044170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7319" y="836711"/>
            <a:ext cx="2743200" cy="201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sz="4000" dirty="0" smtClean="0"/>
              <a:t>vidím letadlo - 4. pád, </a:t>
            </a:r>
            <a:r>
              <a:rPr lang="cs-CZ" sz="4000" dirty="0" err="1" smtClean="0"/>
              <a:t>č.j</a:t>
            </a:r>
            <a:r>
              <a:rPr lang="cs-CZ" sz="4000" dirty="0" smtClean="0"/>
              <a:t>., rod střední</a:t>
            </a:r>
            <a:endParaRPr lang="cs-CZ" sz="4000" dirty="0"/>
          </a:p>
          <a:p>
            <a:pPr>
              <a:buNone/>
            </a:pPr>
            <a:r>
              <a:rPr lang="cs-CZ" sz="4000" dirty="0" smtClean="0"/>
              <a:t> 	se sestrou -	      7. pád, </a:t>
            </a:r>
            <a:r>
              <a:rPr lang="cs-CZ" sz="4000" dirty="0" err="1" smtClean="0"/>
              <a:t>č.j</a:t>
            </a:r>
            <a:r>
              <a:rPr lang="cs-CZ" sz="4000" dirty="0" smtClean="0"/>
              <a:t>., rod ženský</a:t>
            </a:r>
          </a:p>
          <a:p>
            <a:pPr>
              <a:buNone/>
            </a:pPr>
            <a:r>
              <a:rPr lang="cs-CZ" sz="4000" dirty="0" smtClean="0"/>
              <a:t>	táta vaří -          1. pád, </a:t>
            </a:r>
            <a:r>
              <a:rPr lang="cs-CZ" sz="4000" dirty="0" err="1" smtClean="0"/>
              <a:t>č.j</a:t>
            </a:r>
            <a:r>
              <a:rPr lang="cs-CZ" sz="4000" dirty="0" smtClean="0"/>
              <a:t>., rod mužský</a:t>
            </a:r>
          </a:p>
          <a:p>
            <a:pPr>
              <a:buNone/>
            </a:pPr>
            <a:r>
              <a:rPr lang="cs-CZ" sz="2400" dirty="0" smtClean="0"/>
              <a:t>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 podstatné jméno ve správném tvaru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43050"/>
            <a:ext cx="8643998" cy="4525963"/>
          </a:xfrm>
          <a:solidFill>
            <a:schemeClr val="accent6">
              <a:lumMod val="75000"/>
              <a:alpha val="4000"/>
            </a:schemeClr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smtClean="0"/>
              <a:t>Babička mi vypráví                         .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Mám novou pletenou                     . 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Chodím do třetí                           .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	pohádka, 		    , pohádce, čepice, čepicí, 		  , třída, 	       , třídu, třídě</a:t>
            </a:r>
            <a:endParaRPr lang="cs-CZ" sz="4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857752" y="2214554"/>
            <a:ext cx="242889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143504" y="2928934"/>
            <a:ext cx="228601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214810" y="3643314"/>
            <a:ext cx="271464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iolexova\AppData\Local\Microsoft\Windows\Temporary Internet Files\Content.IE5\5JR37PGL\MC900281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4038" y="1340768"/>
            <a:ext cx="1200150" cy="1344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71736" y="4578502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pohádku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0232" y="5143512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čepici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5150006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třídy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85612E-6 L 0.24757 -0.43951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00" y="-2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61 -4.07587E-6 L 0.35174 -0.41684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00" y="-2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5.66736E-7 L 0.03941 -0.30419 " pathEditMode="relative" ptsTypes="AA">
                                      <p:cBhvr>
                                        <p:cTn id="1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91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Slovní druhy</vt:lpstr>
      <vt:lpstr>U podstatných jmen kromě čísla                    a rodu určujeme ještě pád</vt:lpstr>
      <vt:lpstr>Doplň pádové otázky</vt:lpstr>
      <vt:lpstr>Podstatná jména</vt:lpstr>
      <vt:lpstr>Řešení</vt:lpstr>
      <vt:lpstr>Doplň podstatné jméno ve správném tvaru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25</cp:revision>
  <dcterms:created xsi:type="dcterms:W3CDTF">2012-03-29T18:46:38Z</dcterms:created>
  <dcterms:modified xsi:type="dcterms:W3CDTF">2012-06-26T16:58:30Z</dcterms:modified>
</cp:coreProperties>
</file>