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0" r:id="rId4"/>
    <p:sldId id="257" r:id="rId5"/>
    <p:sldId id="258" r:id="rId6"/>
    <p:sldId id="260" r:id="rId7"/>
    <p:sldId id="261" r:id="rId8"/>
    <p:sldId id="262" r:id="rId9"/>
    <p:sldId id="263" r:id="rId10"/>
    <p:sldId id="267" r:id="rId11"/>
    <p:sldId id="265" r:id="rId12"/>
    <p:sldId id="266" r:id="rId13"/>
    <p:sldId id="268" r:id="rId14"/>
    <p:sldId id="259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06 K. J. Erben - Vodník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ru-RU" sz="2000" dirty="0" smtClean="0"/>
            <a:t>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r>
            <a:rPr lang="cs-CZ" sz="200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22E9D7-3165-46B6-BB94-0580E39BC870}" type="presOf" srcId="{4C35D32F-0EAB-4CD7-82EE-45574DC2A586}" destId="{890E4F0B-2866-4A3F-A3C7-2A14B1797930}" srcOrd="1" destOrd="0" presId="urn:microsoft.com/office/officeart/2005/8/layout/target3"/>
    <dgm:cxn modelId="{1D1A4AED-CC3A-4B88-8CE0-DEADDE8087AA}" type="presOf" srcId="{B651F6E3-6281-48DB-9319-2AEAFDAE7572}" destId="{6BB5E863-4638-4E1D-BFDE-399D028AC4ED}" srcOrd="1" destOrd="0" presId="urn:microsoft.com/office/officeart/2005/8/layout/target3"/>
    <dgm:cxn modelId="{4216E0F8-A964-47D4-9390-05EF3B73D84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448A8E-32C8-44AD-B6AA-D7D82F89B486}" type="presOf" srcId="{B651F6E3-6281-48DB-9319-2AEAFDAE7572}" destId="{619D679B-A015-4ECF-8348-D1034C574F40}" srcOrd="0" destOrd="0" presId="urn:microsoft.com/office/officeart/2005/8/layout/target3"/>
    <dgm:cxn modelId="{041D13DC-C90C-4525-8324-653FD41858E5}" type="presOf" srcId="{D1D4F407-5343-4D3F-B5B9-D407B03CAEB4}" destId="{D005CE8C-CC26-4C3E-AC11-E15060ECD759}" srcOrd="0" destOrd="0" presId="urn:microsoft.com/office/officeart/2005/8/layout/target3"/>
    <dgm:cxn modelId="{1F59AF4E-3497-4DDE-93B2-3CE45F3EC49D}" type="presOf" srcId="{D1D4F407-5343-4D3F-B5B9-D407B03CAEB4}" destId="{AED2198E-93D5-4001-81B4-73124B309672}" srcOrd="1" destOrd="0" presId="urn:microsoft.com/office/officeart/2005/8/layout/target3"/>
    <dgm:cxn modelId="{27B274B9-4BB0-489E-A4D2-CB0F5738320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CB762B-9BDC-4871-8CAA-2F4F3831767D}" type="presOf" srcId="{D1B46980-6531-4606-95E6-44980827E919}" destId="{2BE915AB-18AA-4053-B92C-3BFC9ED204BB}" srcOrd="1" destOrd="0" presId="urn:microsoft.com/office/officeart/2005/8/layout/target3"/>
    <dgm:cxn modelId="{77C7A350-1546-4732-B343-9B3BAF48CE3F}" type="presOf" srcId="{D8197B8C-B260-4A16-BDF4-0947B075E274}" destId="{25B08C86-7E15-44DC-BE7F-FFB55DD49D12}" srcOrd="0" destOrd="0" presId="urn:microsoft.com/office/officeart/2005/8/layout/target3"/>
    <dgm:cxn modelId="{9744FDB6-BDA9-448D-9EB6-B244F9155BF3}" type="presOf" srcId="{4C35D32F-0EAB-4CD7-82EE-45574DC2A586}" destId="{8BEBB6EC-1DAA-4CAC-8A25-BC0FCBD5DBD5}" srcOrd="0" destOrd="0" presId="urn:microsoft.com/office/officeart/2005/8/layout/target3"/>
    <dgm:cxn modelId="{3C45A78F-2710-4C26-A28E-FE0E09536A3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3885F3-46E2-4F19-9412-55C204F05F00}" type="presParOf" srcId="{333A1088-737F-45CB-B68E-254E46348037}" destId="{F5ABB229-8D3B-4694-996A-96F23CF14429}" srcOrd="0" destOrd="0" presId="urn:microsoft.com/office/officeart/2005/8/layout/target3"/>
    <dgm:cxn modelId="{3030EAD1-34E8-4142-BB01-FBA90032375D}" type="presParOf" srcId="{333A1088-737F-45CB-B68E-254E46348037}" destId="{F41139FD-01EE-4571-8B17-4FB00FC51163}" srcOrd="1" destOrd="0" presId="urn:microsoft.com/office/officeart/2005/8/layout/target3"/>
    <dgm:cxn modelId="{09D16F58-BCF7-4FD5-A60B-1DEF7C41CB18}" type="presParOf" srcId="{333A1088-737F-45CB-B68E-254E46348037}" destId="{D005CE8C-CC26-4C3E-AC11-E15060ECD759}" srcOrd="2" destOrd="0" presId="urn:microsoft.com/office/officeart/2005/8/layout/target3"/>
    <dgm:cxn modelId="{CB280F48-FAB7-4982-ADF2-55EBDFC78A99}" type="presParOf" srcId="{333A1088-737F-45CB-B68E-254E46348037}" destId="{2C702D82-9B77-49B7-9568-BB8EB47C3372}" srcOrd="3" destOrd="0" presId="urn:microsoft.com/office/officeart/2005/8/layout/target3"/>
    <dgm:cxn modelId="{615EC447-BC55-475E-93B7-0942706333B9}" type="presParOf" srcId="{333A1088-737F-45CB-B68E-254E46348037}" destId="{A52A0455-90FF-4808-ABD0-F02540D31D5A}" srcOrd="4" destOrd="0" presId="urn:microsoft.com/office/officeart/2005/8/layout/target3"/>
    <dgm:cxn modelId="{A85553EF-E4EE-44AB-AD23-6D89298B9D2B}" type="presParOf" srcId="{333A1088-737F-45CB-B68E-254E46348037}" destId="{6140AFEC-043D-4C43-A2F9-D0F5331DF3A3}" srcOrd="5" destOrd="0" presId="urn:microsoft.com/office/officeart/2005/8/layout/target3"/>
    <dgm:cxn modelId="{707BE9C8-F313-40CC-B3C9-B90BF3AE8E5D}" type="presParOf" srcId="{333A1088-737F-45CB-B68E-254E46348037}" destId="{9358AC05-5D7D-4327-9F80-1AD486AEA664}" srcOrd="6" destOrd="0" presId="urn:microsoft.com/office/officeart/2005/8/layout/target3"/>
    <dgm:cxn modelId="{DFC09585-30D3-487F-9130-6953A7E6F78F}" type="presParOf" srcId="{333A1088-737F-45CB-B68E-254E46348037}" destId="{313FC574-E1CD-4FB4-B054-0B805CE0447D}" srcOrd="7" destOrd="0" presId="urn:microsoft.com/office/officeart/2005/8/layout/target3"/>
    <dgm:cxn modelId="{8D331A2D-6FEF-4523-9ED1-D920DE2054FC}" type="presParOf" srcId="{333A1088-737F-45CB-B68E-254E46348037}" destId="{619D679B-A015-4ECF-8348-D1034C574F40}" srcOrd="8" destOrd="0" presId="urn:microsoft.com/office/officeart/2005/8/layout/target3"/>
    <dgm:cxn modelId="{43948E1D-135A-495B-98CD-B3D7A9409060}" type="presParOf" srcId="{333A1088-737F-45CB-B68E-254E46348037}" destId="{322283A8-4A27-4CDA-BAE3-F381106A9174}" srcOrd="9" destOrd="0" presId="urn:microsoft.com/office/officeart/2005/8/layout/target3"/>
    <dgm:cxn modelId="{9FE8D627-4AD6-4681-AC5E-50C9A2ECD764}" type="presParOf" srcId="{333A1088-737F-45CB-B68E-254E46348037}" destId="{FFC9F71D-1B4F-4AD9-A4A6-86ADEFC8AF5C}" srcOrd="10" destOrd="0" presId="urn:microsoft.com/office/officeart/2005/8/layout/target3"/>
    <dgm:cxn modelId="{5D6B3760-1FEF-499A-8B40-4C00F2B25D44}" type="presParOf" srcId="{333A1088-737F-45CB-B68E-254E46348037}" destId="{25B08C86-7E15-44DC-BE7F-FFB55DD49D12}" srcOrd="11" destOrd="0" presId="urn:microsoft.com/office/officeart/2005/8/layout/target3"/>
    <dgm:cxn modelId="{338C3AD5-AE91-4939-8737-E46036515EEE}" type="presParOf" srcId="{333A1088-737F-45CB-B68E-254E46348037}" destId="{76644BE8-9D7C-4C09-B250-3D10AF48CBB7}" srcOrd="12" destOrd="0" presId="urn:microsoft.com/office/officeart/2005/8/layout/target3"/>
    <dgm:cxn modelId="{81DA04A6-5833-4D04-811B-78C55AADC371}" type="presParOf" srcId="{333A1088-737F-45CB-B68E-254E46348037}" destId="{EE85B701-7295-41C0-BA7A-34D3756A2AE6}" srcOrd="13" destOrd="0" presId="urn:microsoft.com/office/officeart/2005/8/layout/target3"/>
    <dgm:cxn modelId="{057E6535-65D9-4660-9F19-C422A9E809EA}" type="presParOf" srcId="{333A1088-737F-45CB-B68E-254E46348037}" destId="{8BEBB6EC-1DAA-4CAC-8A25-BC0FCBD5DBD5}" srcOrd="14" destOrd="0" presId="urn:microsoft.com/office/officeart/2005/8/layout/target3"/>
    <dgm:cxn modelId="{376658F1-5B7F-46C3-A677-3A102AC50668}" type="presParOf" srcId="{333A1088-737F-45CB-B68E-254E46348037}" destId="{AED2198E-93D5-4001-81B4-73124B309672}" srcOrd="15" destOrd="0" presId="urn:microsoft.com/office/officeart/2005/8/layout/target3"/>
    <dgm:cxn modelId="{D0E15161-62A7-462B-84D3-6CE606E34A43}" type="presParOf" srcId="{333A1088-737F-45CB-B68E-254E46348037}" destId="{2BE915AB-18AA-4053-B92C-3BFC9ED204BB}" srcOrd="16" destOrd="0" presId="urn:microsoft.com/office/officeart/2005/8/layout/target3"/>
    <dgm:cxn modelId="{D3A5E2B6-BBEC-4621-A06C-EC627BD50ED0}" type="presParOf" srcId="{333A1088-737F-45CB-B68E-254E46348037}" destId="{6BB5E863-4638-4E1D-BFDE-399D028AC4ED}" srcOrd="17" destOrd="0" presId="urn:microsoft.com/office/officeart/2005/8/layout/target3"/>
    <dgm:cxn modelId="{22FDDBAC-3300-4B4B-A259-4DB228341C47}" type="presParOf" srcId="{333A1088-737F-45CB-B68E-254E46348037}" destId="{5A5FFA88-C948-4069-8E93-59FA12366E83}" srcOrd="18" destOrd="0" presId="urn:microsoft.com/office/officeart/2005/8/layout/target3"/>
    <dgm:cxn modelId="{260F86FC-4C84-4E55-B490-C8345CF56B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06 K. J. Erben - Vodník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ru-RU" sz="2000" kern="1200" dirty="0" smtClean="0"/>
            <a:t>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r>
            <a:rPr lang="cs-CZ" sz="2000" kern="1200" smtClean="0"/>
            <a:t>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35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333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6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0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644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320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666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257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949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778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810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716F3-7946-4FF4-B72E-3A7AA14AA85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CD3D8-E6E0-4E5C-8A1E-402E2C6186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575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4710369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98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Jaromír Erben - </a:t>
            </a:r>
            <a:r>
              <a:rPr lang="cs-CZ" dirty="0" smtClean="0">
                <a:solidFill>
                  <a:srgbClr val="92D050"/>
                </a:solidFill>
              </a:rPr>
              <a:t>Vodník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</a:t>
            </a:r>
            <a:r>
              <a:rPr lang="cs-CZ" dirty="0"/>
              <a:t>K</a:t>
            </a:r>
            <a:r>
              <a:rPr lang="cs-CZ" dirty="0" smtClean="0"/>
              <a:t>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18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žákům 6. třídy v hodinách literární výchovy. Je určena jako výkladová, žáci si sami při čtení balady Vodník z čítanek vyvozují rozbor básně za pomoci otázek v prezentaci a za pomoci učitele.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638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Vodník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Tématem je boj člověka se zlými přírodními silami.</a:t>
            </a:r>
          </a:p>
          <a:p>
            <a:pPr marL="0" indent="0">
              <a:buNone/>
            </a:pPr>
            <a:r>
              <a:rPr lang="cs-CZ" dirty="0" smtClean="0"/>
              <a:t>Dívka neposlechla svou matku, když šla k jezeru. </a:t>
            </a:r>
          </a:p>
          <a:p>
            <a:pPr marL="0" indent="0">
              <a:buNone/>
            </a:pPr>
            <a:r>
              <a:rPr lang="cs-CZ" dirty="0" smtClean="0"/>
              <a:t>Podruhé matku poslechla a zradila lásku ke svému vlastnímu dítěti.</a:t>
            </a:r>
          </a:p>
          <a:p>
            <a:pPr marL="0" indent="0">
              <a:buNone/>
            </a:pPr>
            <a:r>
              <a:rPr lang="cs-CZ" dirty="0" smtClean="0"/>
              <a:t>Poprvé se provinila jako dcera, podruhé jako matka.</a:t>
            </a:r>
          </a:p>
          <a:p>
            <a:pPr marL="0" indent="0">
              <a:buNone/>
            </a:pPr>
            <a:r>
              <a:rPr lang="cs-CZ" dirty="0" smtClean="0"/>
              <a:t>Je také dvakrát potrestána: pobytem ve vodníkově říši a ztrátou dítěte.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09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Co je tématem balady Vodník?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1747" y="1124745"/>
            <a:ext cx="6492501" cy="244827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91" y="1784645"/>
            <a:ext cx="76299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Dívka neposlechne svou matku a jde k jezeru. Za to ji stihne 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rutý trest – přijde o své dítě.</a:t>
            </a:r>
            <a:endParaRPr lang="cs-CZ" sz="2400" dirty="0"/>
          </a:p>
        </p:txBody>
      </p:sp>
      <p:pic>
        <p:nvPicPr>
          <p:cNvPr id="1028" name="Picture 4" descr="http://nd01.jxs.cz/655/908/83a4d69118_2660169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82439"/>
            <a:ext cx="2280684" cy="346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6/6a/Jan_Vil%C3%ADmek_-_Karel_Jarom%C3%ADr_Erben.jpg/300px-Jan_Vil%C3%ADmek_-_Karel_Jarom%C3%ADr_Erb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7"/>
            <a:ext cx="1672935" cy="231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60032" y="6165982"/>
            <a:ext cx="3455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Ilustrace od Jana Zrzavého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91" y="3753139"/>
            <a:ext cx="14675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K. J. Erben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42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Co je to balada?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175679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04174"/>
            <a:ext cx="76297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Balada je lyrickoepická nebo epická báseň, která má smutný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děj a často tragický konec.</a:t>
            </a:r>
            <a:endParaRPr lang="cs-CZ" sz="2400" dirty="0"/>
          </a:p>
        </p:txBody>
      </p:sp>
      <p:pic>
        <p:nvPicPr>
          <p:cNvPr id="2050" name="Picture 2" descr="http://upload.wikimedia.org/wikipedia/commons/thumb/6/6a/Jan_Vil%C3%ADmek_-_Karel_Jarom%C3%ADr_Erben.jpg/230px-Jan_Vil%C3%ADmek_-_Karel_Jarom%C3%ADr_Erb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79"/>
            <a:ext cx="1542964" cy="213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44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Které jazykové prostředky K. J. Erben užívá?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52536" y="197291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3610" y="2241011"/>
            <a:ext cx="5031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Neúplné věty ( Zelené šaty, botky rudé)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127" y="2859087"/>
            <a:ext cx="5796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Krátká slova (Sviť, měsíčku, sviť, ať mi šije niť)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610" y="3417343"/>
            <a:ext cx="5736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Zvolací věty (Zůstaň dnes doma, moje dcero)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980" y="4005064"/>
            <a:ext cx="5752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Zvukomalba  - hláska l (Vyvalily se vlny zdola)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3357" y="4541222"/>
            <a:ext cx="4844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Zvukosled (A chceš-li mne rybou míti)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3610" y="5169618"/>
            <a:ext cx="7776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Opakování slov – vzrůstá napětí (nemá dceruška, nemá stání)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998" y="5692381"/>
            <a:ext cx="605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Kontrast (Ty se na mne usmíváš, já žalostí hynu)</a:t>
            </a:r>
            <a:endParaRPr lang="cs-CZ" sz="2400" dirty="0"/>
          </a:p>
        </p:txBody>
      </p:sp>
      <p:pic>
        <p:nvPicPr>
          <p:cNvPr id="3074" name="Picture 2" descr="http://upload.wikimedia.org/wikipedia/commons/thumb/6/6a/Jan_Vil%C3%ADmek_-_Karel_Jarom%C3%ADr_Erben.jpg/300px-Jan_Vil%C3%ADmek_-_Karel_Jarom%C3%ADr_Erb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223" y="1483624"/>
            <a:ext cx="1428750" cy="1976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16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Které jazykové prostředky autor užívá?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20486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835532"/>
            <a:ext cx="4397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Nadsázka (Stokrát jsem tě prosila)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285057"/>
            <a:ext cx="76233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Citoslovce (Ach, nechoď …aj, kdo může za zlé míti … Vari od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našeho prahu …)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825" y="3059668"/>
            <a:ext cx="32753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Pravidelný  rytmus a rým</a:t>
            </a:r>
            <a:endParaRPr lang="cs-CZ" sz="2400" dirty="0"/>
          </a:p>
        </p:txBody>
      </p:sp>
      <p:pic>
        <p:nvPicPr>
          <p:cNvPr id="4098" name="Picture 2" descr="http://upload.wikimedia.org/wikipedia/commons/thumb/6/6a/Jan_Vil%C3%ADmek_-_Karel_Jarom%C3%ADr_Erben.jpg/300px-Jan_Vil%C3%ADmek_-_Karel_Jarom%C3%ADr_Erben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16054"/>
            <a:ext cx="2224654" cy="307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555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Které druhy rýmů najdeme ve Vodníkovi?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853160"/>
            <a:ext cx="2318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Střídavý -  a b a 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338470"/>
            <a:ext cx="2517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Sdružený -  a </a:t>
            </a:r>
            <a:r>
              <a:rPr lang="cs-CZ" sz="2400" dirty="0" err="1" smtClean="0"/>
              <a:t>a</a:t>
            </a:r>
            <a:r>
              <a:rPr lang="cs-CZ" sz="2400" dirty="0" smtClean="0"/>
              <a:t> b </a:t>
            </a:r>
            <a:r>
              <a:rPr lang="cs-CZ" sz="2400" dirty="0" err="1" smtClean="0"/>
              <a:t>b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4217" y="2987660"/>
            <a:ext cx="2528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Přerývaný – a b c 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799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Co by mohlo být hlavní ideou díla?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6377" y="1452934"/>
            <a:ext cx="8229600" cy="4525963"/>
          </a:xfrm>
          <a:ln>
            <a:solidFill>
              <a:schemeClr val="accent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77614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Člověk bojuje se zlými přírodními silami, ale zlo vítězí. Pověry 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dysi hrály v životě lidí důležitou úlohu.</a:t>
            </a:r>
            <a:endParaRPr lang="cs-CZ" sz="2400" dirty="0"/>
          </a:p>
        </p:txBody>
      </p:sp>
      <p:pic>
        <p:nvPicPr>
          <p:cNvPr id="7170" name="Picture 2" descr="http://img.ihned.cz/attachment.php/12336090/aiov48BCF7HIKLNOjl6ghpqryz01TARV/90534_vikCR_zvicinsko_erb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0249"/>
            <a:ext cx="3240360" cy="2190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00906" y="5517232"/>
            <a:ext cx="369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Cukrárna v rodném Miletíně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318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Jak můžeme charakterizovat v baladě vodníka?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78045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samolibý, sobecký, sebejistý, raduje se, že se dívka utopila, 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yranský, zlostný, pomstychtivý, krutý.</a:t>
            </a:r>
            <a:endParaRPr lang="cs-CZ" sz="2400" dirty="0"/>
          </a:p>
        </p:txBody>
      </p:sp>
      <p:pic>
        <p:nvPicPr>
          <p:cNvPr id="5122" name="Picture 2" descr="http://absolventi.gymcheb.cz/2006/klepackl/kyt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03813"/>
            <a:ext cx="47625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66024" y="4004609"/>
            <a:ext cx="25778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Ukázka z divadelního </a:t>
            </a:r>
          </a:p>
          <a:p>
            <a:r>
              <a:rPr lang="cs-CZ" dirty="0" smtClean="0"/>
              <a:t>Představení, západočeské</a:t>
            </a:r>
          </a:p>
          <a:p>
            <a:r>
              <a:rPr lang="cs-CZ" dirty="0" smtClean="0"/>
              <a:t>divadlo v Chebu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83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Najdeš pověry v baladě Vodník?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04174"/>
            <a:ext cx="2986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Pátek nešťastný je den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5847" y="2463279"/>
            <a:ext cx="2936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Já měla zlý té noci sen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6204" y="3141339"/>
            <a:ext cx="301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Bílé šatičky smutek tají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827882"/>
            <a:ext cx="3269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perlách se slzy ukrývají</a:t>
            </a:r>
            <a:endParaRPr lang="cs-CZ" sz="2400" dirty="0"/>
          </a:p>
        </p:txBody>
      </p:sp>
      <p:pic>
        <p:nvPicPr>
          <p:cNvPr id="6146" name="Picture 2" descr="http://www.mince-numismatika.cz/image/05_2011_500Kc_K.J.Erben_b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36353"/>
            <a:ext cx="3960440" cy="198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87824" y="5816573"/>
            <a:ext cx="5020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Pamětní mince k 200. narození básníka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5871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</a:rPr>
              <a:t>Spojitost  s hudbou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Vodník inspiroval hudebníky – Fibicha, Dvořáka, Martinů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2/22/ZFibi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34067"/>
            <a:ext cx="19050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quido.cz/osobnosti/images/dvor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862630"/>
            <a:ext cx="20764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assicalarchives.com/images/cpic/pic200/drz000/z052/z05229b84z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34067"/>
            <a:ext cx="1656184" cy="256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9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600" dirty="0" smtClean="0"/>
              <a:t>Text:</a:t>
            </a:r>
          </a:p>
          <a:p>
            <a:pPr marL="0" indent="0">
              <a:buNone/>
            </a:pPr>
            <a:r>
              <a:rPr lang="cs-CZ" sz="1600" smtClean="0"/>
              <a:t> Vlastní </a:t>
            </a:r>
            <a:r>
              <a:rPr lang="cs-CZ" sz="1600" dirty="0" smtClean="0"/>
              <a:t>zdroje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č. 1:</a:t>
            </a:r>
          </a:p>
          <a:p>
            <a:pPr marL="0" indent="0">
              <a:buNone/>
            </a:pPr>
            <a:r>
              <a:rPr lang="cs-CZ" sz="1600" dirty="0" smtClean="0"/>
              <a:t>K. J. Erben. </a:t>
            </a:r>
            <a:r>
              <a:rPr lang="cs-CZ" sz="1600" i="1" dirty="0" smtClean="0"/>
              <a:t>Bing.com</a:t>
            </a:r>
            <a:r>
              <a:rPr lang="cs-CZ" sz="1600" dirty="0" smtClean="0"/>
              <a:t> [online]. 2012 [cit. 2012-03-13]. Dostupné z: http://www.bing.com/images/search?q=K.+J.+Erben&amp;view=detail&amp;id=F0C588AC305DE2B8E7C915FB4812FD8B3A094836&amp;first=0&amp;FORM=IDFRIR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K. J. Erbena:</a:t>
            </a:r>
          </a:p>
          <a:p>
            <a:pPr marL="0" indent="0">
              <a:buNone/>
            </a:pPr>
            <a:r>
              <a:rPr lang="cs-CZ" sz="1600" dirty="0" smtClean="0"/>
              <a:t>Podobizna K. J. Erbena. </a:t>
            </a:r>
            <a:r>
              <a:rPr lang="cs-CZ" sz="1600" i="1" dirty="0" smtClean="0"/>
              <a:t>Bing.com</a:t>
            </a:r>
            <a:r>
              <a:rPr lang="cs-CZ" sz="1600" dirty="0" smtClean="0"/>
              <a:t> [online]. 2012 [cit. 2012-03-13]. Dostupné z: http://www.bing.com/images/search?q=K.+J.+Erben&amp;view=detail&amp;id=F0C588AC305DE2B8E7C915FB4812FD8B3A094836&amp;first=0&amp;FORM=IDFRIR  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 č. 3:</a:t>
            </a:r>
          </a:p>
          <a:p>
            <a:pPr marL="0" indent="0">
              <a:buNone/>
            </a:pPr>
            <a:r>
              <a:rPr lang="en-US" sz="1600" dirty="0" err="1" smtClean="0"/>
              <a:t>Přebal</a:t>
            </a:r>
            <a:r>
              <a:rPr lang="en-US" sz="1600" dirty="0" smtClean="0"/>
              <a:t> </a:t>
            </a:r>
            <a:r>
              <a:rPr lang="en-US" sz="1600" dirty="0" err="1" smtClean="0"/>
              <a:t>knihy</a:t>
            </a:r>
            <a:r>
              <a:rPr lang="en-US" sz="1600" dirty="0" smtClean="0"/>
              <a:t> </a:t>
            </a:r>
            <a:r>
              <a:rPr lang="en-US" sz="1600" dirty="0" err="1" smtClean="0"/>
              <a:t>Kytice</a:t>
            </a:r>
            <a:r>
              <a:rPr lang="en-US" sz="1600" dirty="0" smtClean="0"/>
              <a:t>. </a:t>
            </a:r>
            <a:r>
              <a:rPr lang="en-US" sz="1600" i="1" dirty="0" smtClean="0"/>
              <a:t>Bing.com</a:t>
            </a:r>
            <a:r>
              <a:rPr lang="en-US" sz="1600" dirty="0" smtClean="0"/>
              <a:t> [online]. 2012 [cit. 2012-03-13].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http://www.bing.com/images/search?q=K.+J.+Erben&amp;view=detail&amp;id=F0C588AC305DE2B8E7C915FB4812FD8B3A094836&amp;first=0&amp;FORM=IDFRIR 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4:</a:t>
            </a:r>
          </a:p>
          <a:p>
            <a:pPr marL="0" indent="0">
              <a:buNone/>
            </a:pPr>
            <a:r>
              <a:rPr lang="cs-CZ" sz="1600" dirty="0" smtClean="0"/>
              <a:t>Ukázka z divadla. </a:t>
            </a:r>
            <a:r>
              <a:rPr lang="cs-CZ" sz="1600" i="1" dirty="0" smtClean="0"/>
              <a:t>Bing.com</a:t>
            </a:r>
            <a:r>
              <a:rPr lang="cs-CZ" sz="1600" dirty="0" smtClean="0"/>
              <a:t> [online]. 2012 [cit. 2012-03-14]. Dostupné z: http://www.bing.com/images/search?q=K.+J.+Erben&amp;view=detail&amp;id=F0C588AC305DE2B8E7C915FB4812FD8B3A094836&amp;first=0&amp;FORM=IDFRIR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č. 5:</a:t>
            </a:r>
          </a:p>
          <a:p>
            <a:pPr marL="0" indent="0">
              <a:buNone/>
            </a:pPr>
            <a:r>
              <a:rPr lang="cs-CZ" sz="1600" dirty="0" smtClean="0"/>
              <a:t>Pamětní mince. </a:t>
            </a:r>
            <a:r>
              <a:rPr lang="cs-CZ" sz="1600" i="1" dirty="0" smtClean="0"/>
              <a:t>Bing.com</a:t>
            </a:r>
            <a:r>
              <a:rPr lang="cs-CZ" sz="1600" dirty="0" smtClean="0"/>
              <a:t> [online]. 2012 [cit. 2012-03-14]. Dostupné z: http://www.bing.com/images/results.aspx?FORM=OFFWEB&amp;q=K%2E%20J%2E%20Erben#x0y464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3234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Obrázek č. 6:</a:t>
            </a:r>
          </a:p>
          <a:p>
            <a:pPr marL="0" indent="0">
              <a:buNone/>
            </a:pPr>
            <a:r>
              <a:rPr lang="cs-CZ" sz="1600" dirty="0" smtClean="0"/>
              <a:t>Miletín cukrárna. </a:t>
            </a:r>
            <a:r>
              <a:rPr lang="cs-CZ" sz="1600" i="1" dirty="0" smtClean="0"/>
              <a:t>Bing.com</a:t>
            </a:r>
            <a:r>
              <a:rPr lang="cs-CZ" sz="1600" dirty="0" smtClean="0"/>
              <a:t> [online]. 2012 [cit. 2012-03-14]. Dostupné z: http://www.bing.com/images/search?q=K.+J.+Erben&amp;view=detail&amp;id=F868778DBA5F73B8FE65019FE04D0B6994BA4A87&amp;first=31&amp;FORM=IDFRIR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č.7:</a:t>
            </a:r>
          </a:p>
          <a:p>
            <a:pPr marL="0" indent="0">
              <a:buNone/>
            </a:pPr>
            <a:r>
              <a:rPr lang="cs-CZ" sz="1600" dirty="0"/>
              <a:t>Zdeněk Fibich. </a:t>
            </a:r>
            <a:r>
              <a:rPr lang="cs-CZ" sz="1600" i="1" dirty="0"/>
              <a:t>Bing.com</a:t>
            </a:r>
            <a:r>
              <a:rPr lang="cs-CZ" sz="1600" dirty="0"/>
              <a:t> [online]. 2012 [cit. 2012-03-14]. Dostupné z: http://www.bing.com/images/search?q=Z.+fibich&amp;view=detail&amp;id=6F8C60D8C8E5102674A4D4010970EB7B1D4683E6&amp;first=0&amp;FORM=IDFRIR 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8:</a:t>
            </a:r>
          </a:p>
          <a:p>
            <a:pPr marL="0" indent="0">
              <a:buNone/>
            </a:pPr>
            <a:r>
              <a:rPr lang="cs-CZ" sz="1600" dirty="0" smtClean="0"/>
              <a:t>A. Dvořák</a:t>
            </a:r>
            <a:r>
              <a:rPr lang="cs-CZ" sz="1600" dirty="0"/>
              <a:t>. </a:t>
            </a:r>
            <a:r>
              <a:rPr lang="cs-CZ" sz="1600" i="1" dirty="0"/>
              <a:t>Bing.com</a:t>
            </a:r>
            <a:r>
              <a:rPr lang="cs-CZ" sz="1600" dirty="0"/>
              <a:t> [online]. 2012 [cit. 2012-03-14]. Dostupné z: http://www.bing.com/images/search?q=Anton%c3%adn+Dvo%c5%99%c3%a1k&amp;view=detail&amp;id=CF76590E300682517EEBE6286E4B9499260758AC&amp;first=0&amp;FORM=IDFRIR 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č. 9:</a:t>
            </a:r>
          </a:p>
          <a:p>
            <a:pPr marL="0" indent="0">
              <a:buNone/>
            </a:pPr>
            <a:r>
              <a:rPr lang="cs-CZ" sz="1600" dirty="0"/>
              <a:t>Bohuslav Martinů. </a:t>
            </a:r>
            <a:r>
              <a:rPr lang="cs-CZ" sz="1600" i="1" dirty="0"/>
              <a:t>Bing.com</a:t>
            </a:r>
            <a:r>
              <a:rPr lang="cs-CZ" sz="1600" dirty="0"/>
              <a:t> [online]. 2012 [cit. 2012-03-14]. Dostupné z: http://www.bing.com/images/search?q=b.+martin%c5%af&amp;view=detail&amp;id=06BF3F79A4DB843215FFE2FC05BF4118D07A2821&amp;first=0&amp;FORM=IDFRIR </a:t>
            </a:r>
          </a:p>
        </p:txBody>
      </p:sp>
    </p:spTree>
    <p:extLst>
      <p:ext uri="{BB962C8B-B14F-4D97-AF65-F5344CB8AC3E}">
        <p14:creationId xmlns:p14="http://schemas.microsoft.com/office/powerpoint/2010/main" val="277402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719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Karel Jaromír Erben - Vodník</vt:lpstr>
      <vt:lpstr>Anotace</vt:lpstr>
      <vt:lpstr>Balada Vodník</vt:lpstr>
      <vt:lpstr>Co je tématem balady Vodník?</vt:lpstr>
      <vt:lpstr>Co je to balada?</vt:lpstr>
      <vt:lpstr>Které jazykové prostředky K. J. Erben užívá?</vt:lpstr>
      <vt:lpstr>Které jazykové prostředky autor užívá?</vt:lpstr>
      <vt:lpstr>Které druhy rýmů najdeme ve Vodníkovi?</vt:lpstr>
      <vt:lpstr>Co by mohlo být hlavní ideou díla?</vt:lpstr>
      <vt:lpstr>Jak můžeme charakterizovat v baladě vodníka?</vt:lpstr>
      <vt:lpstr>Najdeš pověry v baladě Vodník?</vt:lpstr>
      <vt:lpstr>Spojitost  s hudbou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 - Vodník</dc:title>
  <dc:creator>KLETECKOVAH</dc:creator>
  <cp:lastModifiedBy>KLETECKOVAH</cp:lastModifiedBy>
  <cp:revision>43</cp:revision>
  <dcterms:created xsi:type="dcterms:W3CDTF">2012-03-13T21:23:32Z</dcterms:created>
  <dcterms:modified xsi:type="dcterms:W3CDTF">2012-06-25T20:20:06Z</dcterms:modified>
</cp:coreProperties>
</file>