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3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FF"/>
    <a:srgbClr val="E137A4"/>
    <a:srgbClr val="CCFF66"/>
    <a:srgbClr val="26F230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334" autoAdjust="0"/>
    <p:restoredTop sz="94660"/>
  </p:normalViewPr>
  <p:slideViewPr>
    <p:cSldViewPr>
      <p:cViewPr>
        <p:scale>
          <a:sx n="69" d="100"/>
          <a:sy n="69" d="100"/>
        </p:scale>
        <p:origin x="72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</a:t>
          </a:r>
          <a:r>
            <a:rPr lang="cs-CZ" sz="2000" dirty="0" smtClean="0"/>
            <a:t>12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Slabiky </a:t>
          </a:r>
          <a:r>
            <a:rPr lang="cs-CZ" sz="2000" dirty="0" err="1" smtClean="0"/>
            <a:t>sa</a:t>
          </a:r>
          <a:r>
            <a:rPr lang="cs-CZ" sz="2000" dirty="0" smtClean="0"/>
            <a:t> se si so </a:t>
          </a:r>
          <a:r>
            <a:rPr lang="cs-CZ" sz="2000" dirty="0" err="1" smtClean="0"/>
            <a:t>su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</a:t>
          </a:r>
          <a:r>
            <a:rPr lang="cs-CZ" sz="2000" kern="1200" dirty="0" smtClean="0"/>
            <a:t>12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Slabiky </a:t>
          </a:r>
          <a:r>
            <a:rPr lang="cs-CZ" sz="2000" kern="1200" dirty="0" err="1" smtClean="0"/>
            <a:t>sa</a:t>
          </a:r>
          <a:r>
            <a:rPr lang="cs-CZ" sz="2000" kern="1200" dirty="0" smtClean="0"/>
            <a:t> se si so </a:t>
          </a:r>
          <a:r>
            <a:rPr lang="cs-CZ" sz="2000" kern="1200" dirty="0" err="1" smtClean="0"/>
            <a:t>su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8186920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rozlišují malé a velké písmeno</a:t>
            </a:r>
          </a:p>
          <a:p>
            <a:pPr marL="0" indent="0">
              <a:buNone/>
            </a:pPr>
            <a:r>
              <a:rPr lang="cs-CZ" sz="2000" dirty="0" smtClean="0"/>
              <a:t>         - čtou malá a velká písmena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učí se vnímat slabiku a slovo jako celek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slabiky a slova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píšou písmena na interaktivní tabuli</a:t>
            </a:r>
          </a:p>
          <a:p>
            <a:pPr marL="0" indent="0">
              <a:buNone/>
            </a:pPr>
            <a:r>
              <a:rPr lang="cs-CZ" sz="2000" dirty="0" smtClean="0"/>
              <a:t>          - používají slova ve větách</a:t>
            </a: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děti, dnes nás čeká nácvik slabik, které začínají písmenem </a:t>
            </a:r>
            <a:r>
              <a:rPr lang="cs-CZ" sz="2000" dirty="0" err="1" smtClean="0"/>
              <a:t>Ss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68054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rgbClr val="002060"/>
                </a:solidFill>
              </a:rPr>
              <a:t>sa</a:t>
            </a:r>
            <a:r>
              <a:rPr lang="cs-CZ" sz="2800" dirty="0" smtClean="0">
                <a:solidFill>
                  <a:srgbClr val="002060"/>
                </a:solidFill>
              </a:rPr>
              <a:t>  se  si  so  </a:t>
            </a:r>
            <a:r>
              <a:rPr lang="cs-CZ" sz="2800" dirty="0" err="1" smtClean="0">
                <a:solidFill>
                  <a:srgbClr val="002060"/>
                </a:solidFill>
              </a:rPr>
              <a:t>su</a:t>
            </a:r>
            <a:endParaRPr lang="cs-CZ" sz="2800" dirty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SA  SE  SI  SO  SU</a:t>
            </a:r>
            <a:endParaRPr lang="cs-CZ" sz="28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Čti písmena a slož slabiku, kterou napiš do hvězdičky 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6" name="7cípá hvězda 5"/>
          <p:cNvSpPr/>
          <p:nvPr/>
        </p:nvSpPr>
        <p:spPr>
          <a:xfrm>
            <a:off x="2314600" y="1146448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A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1259632" y="2276872"/>
            <a:ext cx="1800200" cy="1584176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5580112" y="2214705"/>
            <a:ext cx="2016224" cy="1618247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7452320" y="1324535"/>
            <a:ext cx="914400" cy="9144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9" name="7cípá hvězda 18"/>
          <p:cNvSpPr/>
          <p:nvPr/>
        </p:nvSpPr>
        <p:spPr>
          <a:xfrm>
            <a:off x="3139805" y="3832952"/>
            <a:ext cx="914400" cy="914400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S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5122912" y="3893159"/>
            <a:ext cx="914400" cy="914400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U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1" name="7cípá hvězda 20"/>
          <p:cNvSpPr/>
          <p:nvPr/>
        </p:nvSpPr>
        <p:spPr>
          <a:xfrm>
            <a:off x="3347864" y="4807559"/>
            <a:ext cx="2088232" cy="1696081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7cípá hvězda 21"/>
          <p:cNvSpPr/>
          <p:nvPr/>
        </p:nvSpPr>
        <p:spPr>
          <a:xfrm>
            <a:off x="455293" y="1146448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S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5404761" y="1146448"/>
            <a:ext cx="914400" cy="9144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S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28778"/>
            <a:ext cx="829126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2" name="7cípá hvězda 1"/>
          <p:cNvSpPr/>
          <p:nvPr/>
        </p:nvSpPr>
        <p:spPr>
          <a:xfrm>
            <a:off x="784417" y="1412776"/>
            <a:ext cx="91440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S</a:t>
            </a:r>
            <a:endParaRPr lang="cs-CZ" sz="4800" dirty="0"/>
          </a:p>
        </p:txBody>
      </p:sp>
      <p:sp>
        <p:nvSpPr>
          <p:cNvPr id="4" name="7cípá hvězda 3"/>
          <p:cNvSpPr/>
          <p:nvPr/>
        </p:nvSpPr>
        <p:spPr>
          <a:xfrm>
            <a:off x="2458616" y="1437540"/>
            <a:ext cx="91440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I</a:t>
            </a:r>
            <a:endParaRPr lang="cs-CZ" sz="4800" dirty="0"/>
          </a:p>
        </p:txBody>
      </p:sp>
      <p:sp>
        <p:nvSpPr>
          <p:cNvPr id="5" name="7cípá hvězda 4"/>
          <p:cNvSpPr/>
          <p:nvPr/>
        </p:nvSpPr>
        <p:spPr>
          <a:xfrm>
            <a:off x="1039740" y="3717032"/>
            <a:ext cx="2063259" cy="1534763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5777880" y="3933056"/>
            <a:ext cx="1821904" cy="1568717"/>
          </a:xfrm>
          <a:prstGeom prst="star7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7cípá hvězda 15"/>
          <p:cNvSpPr/>
          <p:nvPr/>
        </p:nvSpPr>
        <p:spPr>
          <a:xfrm>
            <a:off x="4843620" y="1381409"/>
            <a:ext cx="914400" cy="914400"/>
          </a:xfrm>
          <a:prstGeom prst="star7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S</a:t>
            </a:r>
            <a:endParaRPr lang="cs-CZ" sz="4800" dirty="0"/>
          </a:p>
        </p:txBody>
      </p:sp>
      <p:sp>
        <p:nvSpPr>
          <p:cNvPr id="18" name="7cípá hvězda 17"/>
          <p:cNvSpPr/>
          <p:nvPr/>
        </p:nvSpPr>
        <p:spPr>
          <a:xfrm>
            <a:off x="7380312" y="1675656"/>
            <a:ext cx="914400" cy="914400"/>
          </a:xfrm>
          <a:prstGeom prst="star7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260648"/>
            <a:ext cx="7931224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Spojuj slabiky a tvoř slova. Slova použij ve větách.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99592" y="1212566"/>
            <a:ext cx="914400" cy="914400"/>
          </a:xfrm>
          <a:prstGeom prst="rect">
            <a:avLst/>
          </a:prstGeom>
          <a:solidFill>
            <a:srgbClr val="CC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2578015" y="1232279"/>
            <a:ext cx="914400" cy="914400"/>
          </a:xfrm>
          <a:prstGeom prst="rect">
            <a:avLst/>
          </a:prstGeom>
          <a:solidFill>
            <a:srgbClr val="CC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LÍ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5076056" y="12125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MÍ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7049469" y="1170227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LO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899592" y="2695066"/>
            <a:ext cx="914400" cy="914400"/>
          </a:xfrm>
          <a:prstGeom prst="rect">
            <a:avLst/>
          </a:prstGeom>
          <a:solidFill>
            <a:srgbClr val="CC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SO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2578015" y="2721318"/>
            <a:ext cx="914400" cy="914400"/>
          </a:xfrm>
          <a:prstGeom prst="rect">
            <a:avLst/>
          </a:prstGeom>
          <a:solidFill>
            <a:srgbClr val="CC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890255" y="4058491"/>
            <a:ext cx="914400" cy="914400"/>
          </a:xfrm>
          <a:prstGeom prst="rect">
            <a:avLst/>
          </a:prstGeom>
          <a:solidFill>
            <a:srgbClr val="CC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MÍ</a:t>
            </a:r>
            <a:endParaRPr lang="cs-CZ" sz="3200" dirty="0"/>
          </a:p>
        </p:txBody>
      </p:sp>
      <p:sp>
        <p:nvSpPr>
          <p:cNvPr id="21" name="Obdélník 20"/>
          <p:cNvSpPr/>
          <p:nvPr/>
        </p:nvSpPr>
        <p:spPr>
          <a:xfrm>
            <a:off x="2578015" y="4058491"/>
            <a:ext cx="914400" cy="914400"/>
          </a:xfrm>
          <a:prstGeom prst="rect">
            <a:avLst/>
          </a:prstGeom>
          <a:solidFill>
            <a:srgbClr val="CC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ME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5053639" y="26950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7142584" y="26950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SA</a:t>
            </a:r>
            <a:endParaRPr lang="cs-CZ" sz="3200" dirty="0"/>
          </a:p>
        </p:txBody>
      </p:sp>
      <p:sp>
        <p:nvSpPr>
          <p:cNvPr id="24" name="Obdélník 23"/>
          <p:cNvSpPr/>
          <p:nvPr/>
        </p:nvSpPr>
        <p:spPr>
          <a:xfrm>
            <a:off x="5102696" y="4058491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7142584" y="404300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</a:t>
            </a:r>
            <a:endParaRPr lang="cs-CZ" sz="3200" dirty="0"/>
          </a:p>
        </p:txBody>
      </p:sp>
      <p:sp>
        <p:nvSpPr>
          <p:cNvPr id="26" name="Obdélník 25"/>
          <p:cNvSpPr/>
          <p:nvPr/>
        </p:nvSpPr>
        <p:spPr>
          <a:xfrm>
            <a:off x="884428" y="5492080"/>
            <a:ext cx="914400" cy="914400"/>
          </a:xfrm>
          <a:prstGeom prst="rect">
            <a:avLst/>
          </a:prstGeom>
          <a:solidFill>
            <a:srgbClr val="CC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LÁ</a:t>
            </a:r>
            <a:endParaRPr lang="cs-CZ" sz="3200" dirty="0"/>
          </a:p>
        </p:txBody>
      </p:sp>
      <p:sp>
        <p:nvSpPr>
          <p:cNvPr id="27" name="Obdélník 26"/>
          <p:cNvSpPr/>
          <p:nvPr/>
        </p:nvSpPr>
        <p:spPr>
          <a:xfrm>
            <a:off x="2581463" y="5506144"/>
            <a:ext cx="914400" cy="914400"/>
          </a:xfrm>
          <a:prstGeom prst="rect">
            <a:avLst/>
          </a:prstGeom>
          <a:solidFill>
            <a:srgbClr val="CC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LA</a:t>
            </a:r>
            <a:endParaRPr lang="cs-CZ" sz="3200" dirty="0"/>
          </a:p>
        </p:txBody>
      </p:sp>
      <p:sp>
        <p:nvSpPr>
          <p:cNvPr id="28" name="Obdélník 27"/>
          <p:cNvSpPr/>
          <p:nvPr/>
        </p:nvSpPr>
        <p:spPr>
          <a:xfrm>
            <a:off x="5102696" y="5492080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</a:t>
            </a:r>
            <a:endParaRPr lang="cs-CZ" sz="3200" dirty="0"/>
          </a:p>
        </p:txBody>
      </p:sp>
      <p:sp>
        <p:nvSpPr>
          <p:cNvPr id="29" name="Obdélník 28"/>
          <p:cNvSpPr/>
          <p:nvPr/>
        </p:nvSpPr>
        <p:spPr>
          <a:xfrm>
            <a:off x="7142584" y="537321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Čti celé slabiky</a:t>
            </a:r>
          </a:p>
          <a:p>
            <a:pPr marL="0" indent="0">
              <a:buNone/>
            </a:pPr>
            <a:r>
              <a:rPr lang="cs-CZ" sz="4800" dirty="0" err="1">
                <a:solidFill>
                  <a:srgbClr val="FF0000"/>
                </a:solidFill>
              </a:rPr>
              <a:t>s</a:t>
            </a:r>
            <a:r>
              <a:rPr lang="cs-CZ" sz="4800" dirty="0" err="1" smtClean="0">
                <a:solidFill>
                  <a:srgbClr val="FF0000"/>
                </a:solidFill>
              </a:rPr>
              <a:t>a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e   </a:t>
            </a:r>
            <a:r>
              <a:rPr lang="cs-CZ" sz="4800" dirty="0" smtClean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o   </a:t>
            </a:r>
            <a:r>
              <a:rPr lang="cs-CZ" sz="4800" dirty="0" err="1" smtClean="0">
                <a:solidFill>
                  <a:srgbClr val="FF0000"/>
                </a:solidFill>
              </a:rPr>
              <a:t>s</a:t>
            </a:r>
            <a:r>
              <a:rPr lang="cs-CZ" sz="4800" dirty="0" err="1" smtClean="0">
                <a:solidFill>
                  <a:srgbClr val="FF0000"/>
                </a:solidFill>
              </a:rPr>
              <a:t>u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 smtClean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i   </a:t>
            </a:r>
            <a:r>
              <a:rPr lang="cs-CZ" sz="4800" dirty="0" smtClean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o   </a:t>
            </a:r>
            <a:r>
              <a:rPr lang="cs-CZ" sz="4800" dirty="0" smtClean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e   </a:t>
            </a:r>
            <a:r>
              <a:rPr lang="cs-CZ" sz="4800" dirty="0" err="1">
                <a:solidFill>
                  <a:srgbClr val="FF0000"/>
                </a:solidFill>
              </a:rPr>
              <a:t>s</a:t>
            </a:r>
            <a:r>
              <a:rPr lang="cs-CZ" sz="4800" dirty="0" err="1" smtClean="0">
                <a:solidFill>
                  <a:srgbClr val="FF0000"/>
                </a:solidFill>
              </a:rPr>
              <a:t>u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err="1">
                <a:solidFill>
                  <a:srgbClr val="FF0000"/>
                </a:solidFill>
              </a:rPr>
              <a:t>s</a:t>
            </a:r>
            <a:r>
              <a:rPr lang="cs-CZ" sz="4800" dirty="0" err="1" smtClean="0">
                <a:solidFill>
                  <a:srgbClr val="FF0000"/>
                </a:solidFill>
              </a:rPr>
              <a:t>á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>
                <a:solidFill>
                  <a:srgbClr val="FF0000"/>
                </a:solidFill>
              </a:rPr>
              <a:t>s</a:t>
            </a:r>
            <a:r>
              <a:rPr lang="cs-CZ" sz="4800" dirty="0" err="1" smtClean="0">
                <a:solidFill>
                  <a:srgbClr val="FF0000"/>
                </a:solidFill>
              </a:rPr>
              <a:t>í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>
                <a:solidFill>
                  <a:srgbClr val="FF0000"/>
                </a:solidFill>
              </a:rPr>
              <a:t>s</a:t>
            </a:r>
            <a:r>
              <a:rPr lang="cs-CZ" sz="4800" dirty="0" err="1" smtClean="0">
                <a:solidFill>
                  <a:srgbClr val="FF0000"/>
                </a:solidFill>
              </a:rPr>
              <a:t>é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>
                <a:solidFill>
                  <a:srgbClr val="FF0000"/>
                </a:solidFill>
              </a:rPr>
              <a:t>s</a:t>
            </a:r>
            <a:r>
              <a:rPr lang="cs-CZ" sz="4800" dirty="0" err="1" smtClean="0">
                <a:solidFill>
                  <a:srgbClr val="FF0000"/>
                </a:solidFill>
              </a:rPr>
              <a:t>í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>
                <a:solidFill>
                  <a:srgbClr val="FF0000"/>
                </a:solidFill>
              </a:rPr>
              <a:t>s</a:t>
            </a:r>
            <a:r>
              <a:rPr lang="cs-CZ" sz="4800" dirty="0" err="1" smtClean="0">
                <a:solidFill>
                  <a:srgbClr val="FF0000"/>
                </a:solidFill>
              </a:rPr>
              <a:t>é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>
                <a:solidFill>
                  <a:srgbClr val="FF0000"/>
                </a:solidFill>
              </a:rPr>
              <a:t>s</a:t>
            </a:r>
            <a:r>
              <a:rPr lang="cs-CZ" sz="4800" dirty="0" err="1" smtClean="0">
                <a:solidFill>
                  <a:srgbClr val="FF0000"/>
                </a:solidFill>
              </a:rPr>
              <a:t>á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 err="1">
                <a:solidFill>
                  <a:srgbClr val="FF0000"/>
                </a:solidFill>
              </a:rPr>
              <a:t>s</a:t>
            </a:r>
            <a:r>
              <a:rPr lang="cs-CZ" sz="4800" dirty="0" err="1" smtClean="0">
                <a:solidFill>
                  <a:srgbClr val="FF0000"/>
                </a:solidFill>
              </a:rPr>
              <a:t>í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 err="1">
                <a:solidFill>
                  <a:srgbClr val="FF0000"/>
                </a:solidFill>
              </a:rPr>
              <a:t>s</a:t>
            </a:r>
            <a:r>
              <a:rPr lang="cs-CZ" sz="4800" dirty="0" err="1" smtClean="0">
                <a:solidFill>
                  <a:srgbClr val="FF0000"/>
                </a:solidFill>
              </a:rPr>
              <a:t>é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O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A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E 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I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U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O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I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E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Á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Ó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Í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Á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Ů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Í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É  </a:t>
            </a: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Á 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08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Pokus se přečíst celá slova. 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olí  sele  maso   sůl  Ola  Ema</a:t>
            </a: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FF0000"/>
                </a:solidFill>
              </a:rPr>
              <a:t>íla  les  los  milé  musí  máme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SELE  MASO  SÍLA  LASO  LÍSÁ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Pokus se přečíst celé věty.</a:t>
            </a: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Máma má Olu. </a:t>
            </a:r>
            <a:r>
              <a:rPr lang="cs-CZ" sz="4800" dirty="0" smtClean="0">
                <a:solidFill>
                  <a:srgbClr val="FF0000"/>
                </a:solidFill>
              </a:rPr>
              <a:t>Ola solí maso.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Máma mele. 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smtClean="0">
                <a:solidFill>
                  <a:srgbClr val="FF0000"/>
                </a:solidFill>
              </a:rPr>
              <a:t>Ema </a:t>
            </a:r>
            <a:r>
              <a:rPr lang="cs-CZ" sz="4800" dirty="0" smtClean="0">
                <a:solidFill>
                  <a:srgbClr val="FF0000"/>
                </a:solidFill>
              </a:rPr>
              <a:t>má laso.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Malá </a:t>
            </a:r>
            <a:r>
              <a:rPr lang="cs-CZ" sz="4800" dirty="0" smtClean="0">
                <a:solidFill>
                  <a:srgbClr val="FF0000"/>
                </a:solidFill>
              </a:rPr>
              <a:t>Ola se lísá.   </a:t>
            </a:r>
            <a:r>
              <a:rPr lang="cs-CZ" sz="4800" dirty="0" smtClean="0">
                <a:solidFill>
                  <a:srgbClr val="FF0000"/>
                </a:solidFill>
              </a:rPr>
              <a:t>Máma má </a:t>
            </a:r>
            <a:r>
              <a:rPr lang="cs-CZ" sz="4800" dirty="0" smtClean="0">
                <a:solidFill>
                  <a:srgbClr val="FF0000"/>
                </a:solidFill>
              </a:rPr>
              <a:t>sůl.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232248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opravdu všichni</a:t>
            </a:r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6" name="Veselý obličej 5"/>
          <p:cNvSpPr/>
          <p:nvPr/>
        </p:nvSpPr>
        <p:spPr>
          <a:xfrm>
            <a:off x="5652120" y="3124200"/>
            <a:ext cx="2448272" cy="2321024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74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364</TotalTime>
  <Words>263</Words>
  <Application>Microsoft Office PowerPoint</Application>
  <PresentationFormat>Předvádění na obrazovce (4:3)</PresentationFormat>
  <Paragraphs>74</Paragraphs>
  <Slides>10</Slides>
  <Notes>1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51</cp:revision>
  <cp:lastPrinted>2011-11-07T13:07:31Z</cp:lastPrinted>
  <dcterms:created xsi:type="dcterms:W3CDTF">2011-11-02T10:29:00Z</dcterms:created>
  <dcterms:modified xsi:type="dcterms:W3CDTF">2011-11-28T16:07:27Z</dcterms:modified>
</cp:coreProperties>
</file>