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0" r:id="rId2"/>
    <p:sldId id="271" r:id="rId3"/>
    <p:sldId id="267" r:id="rId4"/>
    <p:sldId id="27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57" r:id="rId13"/>
    <p:sldId id="266" r:id="rId14"/>
    <p:sldId id="276" r:id="rId15"/>
    <p:sldId id="279" r:id="rId16"/>
    <p:sldId id="275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EE3C83-F815-4DEF-98D1-593B3556C52B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50CCD8-899F-4C16-97BE-BB448D46F1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252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0CCD8-899F-4C16-97BE-BB448D46F17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3705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50CCD8-899F-4C16-97BE-BB448D46F17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459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318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585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79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748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959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89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32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304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628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735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970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250">
              <a:schemeClr val="bg1"/>
            </a:gs>
            <a:gs pos="75000">
              <a:srgbClr val="002060"/>
            </a:gs>
            <a:gs pos="70000">
              <a:srgbClr val="FF0000"/>
            </a:gs>
            <a:gs pos="39000">
              <a:srgbClr val="FF0000"/>
            </a:gs>
            <a:gs pos="36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ABFDE-8035-4505-AB1D-0DE268D7FFEC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AB7CDB-715E-4281-AA4E-2DDE32528B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504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TlvogPLLwc&amp;feature=related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hyperlink" Target="http://cs.wikipedia.org/wiki/St%C3%A1tn%C3%AD_symboly_%C4%8Cesk%C3%A9_republik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2615149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VY_12_INOVACE_19_ČLOVĚK 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 JEHO SVĚT_STÁTNÍ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SYMBOLY ČR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487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5932243"/>
              </p:ext>
            </p:extLst>
          </p:nvPr>
        </p:nvGraphicFramePr>
        <p:xfrm>
          <a:off x="1431335" y="1844824"/>
          <a:ext cx="6281329" cy="441320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4. ročníku a slouží k doplnění učiva o Státních symbolech  ČR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Dokáže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vyjmenovat státní symboly, popíše je a vysvětlí jejich význam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 používání.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státní znak, vlajka, hymna,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pečeť, vlajka prezidenta republiky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777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3124" y="404664"/>
            <a:ext cx="8352928" cy="7602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Českých státních symbolů </a:t>
            </a:r>
            <a:r>
              <a:rPr lang="cs-CZ" sz="3200" b="1" dirty="0" smtClean="0"/>
              <a:t>je </a:t>
            </a:r>
            <a:r>
              <a:rPr lang="cs-CZ" sz="3200" b="1" dirty="0"/>
              <a:t>6</a:t>
            </a:r>
            <a:r>
              <a:rPr lang="cs-CZ" sz="3200" b="1" dirty="0" smtClean="0"/>
              <a:t>:</a:t>
            </a:r>
          </a:p>
          <a:p>
            <a:endParaRPr lang="cs-CZ" sz="3200" b="1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Velký státní znak České republiky  a malý státní znak České republiky</a:t>
            </a:r>
            <a:endParaRPr lang="cs-CZ" sz="32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Státní </a:t>
            </a:r>
            <a:r>
              <a:rPr lang="cs-CZ" sz="3200" dirty="0"/>
              <a:t>barvy České </a:t>
            </a:r>
            <a:r>
              <a:rPr lang="cs-CZ" sz="3200" dirty="0" smtClean="0"/>
              <a:t>republiky</a:t>
            </a:r>
            <a:r>
              <a:rPr lang="cs-CZ" sz="3200" dirty="0"/>
              <a:t> </a:t>
            </a:r>
            <a:r>
              <a:rPr lang="cs-CZ" sz="3200" dirty="0" smtClean="0"/>
              <a:t>(trikolóra</a:t>
            </a:r>
            <a:r>
              <a:rPr lang="cs-CZ" sz="3200" dirty="0"/>
              <a:t>)</a:t>
            </a:r>
            <a:endParaRPr lang="cs-CZ" sz="32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Státní </a:t>
            </a:r>
            <a:r>
              <a:rPr lang="cs-CZ" sz="3200" dirty="0"/>
              <a:t>vlajka České </a:t>
            </a:r>
            <a:r>
              <a:rPr lang="cs-CZ" sz="3200" dirty="0" smtClean="0"/>
              <a:t>republiky</a:t>
            </a:r>
            <a:endParaRPr lang="cs-CZ" sz="32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Vlajka prezidenta České </a:t>
            </a:r>
            <a:r>
              <a:rPr lang="cs-CZ" sz="3200" dirty="0" smtClean="0"/>
              <a:t>republiky</a:t>
            </a:r>
            <a:r>
              <a:rPr lang="cs-CZ" sz="3200" dirty="0"/>
              <a:t> </a:t>
            </a:r>
            <a:r>
              <a:rPr lang="cs-CZ" sz="3200" dirty="0" smtClean="0"/>
              <a:t>(dříve </a:t>
            </a:r>
            <a:r>
              <a:rPr lang="cs-CZ" sz="3200" dirty="0"/>
              <a:t>prezidentská standarta)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Státní pečeť České republiky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Státní hymna České </a:t>
            </a:r>
            <a:r>
              <a:rPr lang="cs-CZ" sz="3200" dirty="0" smtClean="0"/>
              <a:t>republiky</a:t>
            </a:r>
            <a:r>
              <a:rPr lang="cs-CZ" sz="3200" dirty="0"/>
              <a:t> </a:t>
            </a:r>
            <a:r>
              <a:rPr lang="cs-CZ" sz="3200" dirty="0" smtClean="0"/>
              <a:t>– </a:t>
            </a:r>
            <a:r>
              <a:rPr lang="cs-CZ" sz="3200" i="1" dirty="0"/>
              <a:t>Kde domov můj</a:t>
            </a:r>
            <a:r>
              <a:rPr lang="cs-CZ" sz="3200" i="1" dirty="0" smtClean="0"/>
              <a:t>?</a:t>
            </a:r>
            <a:r>
              <a:rPr lang="cs-CZ" sz="3200" dirty="0"/>
              <a:t> </a:t>
            </a:r>
            <a:r>
              <a:rPr lang="cs-CZ" sz="3200" dirty="0" smtClean="0"/>
              <a:t>(</a:t>
            </a:r>
            <a:r>
              <a:rPr lang="cs-CZ" sz="3200" dirty="0"/>
              <a:t>první sloka</a:t>
            </a:r>
            <a:r>
              <a:rPr lang="cs-CZ" sz="3200" dirty="0" smtClean="0"/>
              <a:t>)</a:t>
            </a:r>
          </a:p>
          <a:p>
            <a:endParaRPr lang="cs-CZ" sz="32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79619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052736"/>
            <a:ext cx="820891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Ostatní </a:t>
            </a:r>
            <a:r>
              <a:rPr lang="cs-CZ" sz="3200" b="1" dirty="0" smtClean="0"/>
              <a:t>symboly</a:t>
            </a:r>
          </a:p>
          <a:p>
            <a:endParaRPr lang="cs-CZ" sz="32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České </a:t>
            </a:r>
            <a:r>
              <a:rPr lang="cs-CZ" sz="3200" dirty="0"/>
              <a:t>korunovační klenoty, především Svatováclavská koruna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Národní strom – lípa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99" y="3789039"/>
            <a:ext cx="3289548" cy="251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7750" y="3356992"/>
            <a:ext cx="3528392" cy="2646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50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16731"/>
            <a:ext cx="4197386" cy="5046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860032" y="908720"/>
            <a:ext cx="4104456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b="1" dirty="0"/>
              <a:t>Velký státní znak </a:t>
            </a:r>
            <a:r>
              <a:rPr lang="cs-CZ" sz="2400" dirty="0"/>
              <a:t>tvoří čtvrcený štít, v jehož prvním a čtvrtém červeném poli je stříbrný dvouocasý lev ve skoku se zlatou korunou a zlatou zbrojí. Ve druhém modrém poli je stříbrno-červeně šachovaná orlice se zlatou korunou a zlatou zbrojí. Ve třetím zlatém poli je černá orlice se stříbrným půlměsícem zakončeným jetelovými trojlístky a uprostřed s křížkem, se zlatou korunou </a:t>
            </a:r>
            <a:r>
              <a:rPr lang="cs-CZ" sz="2400" dirty="0" smtClean="0"/>
              <a:t>červenou </a:t>
            </a:r>
            <a:r>
              <a:rPr lang="cs-CZ" sz="2400" dirty="0"/>
              <a:t>zbrojí.</a:t>
            </a:r>
          </a:p>
        </p:txBody>
      </p:sp>
    </p:spTree>
    <p:extLst>
      <p:ext uri="{BB962C8B-B14F-4D97-AF65-F5344CB8AC3E}">
        <p14:creationId xmlns:p14="http://schemas.microsoft.com/office/powerpoint/2010/main" val="169389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40" y="692696"/>
            <a:ext cx="4320480" cy="5268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83560" y="1646805"/>
            <a:ext cx="334888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Malý státní znak </a:t>
            </a:r>
            <a:r>
              <a:rPr lang="cs-CZ" sz="2400" dirty="0"/>
              <a:t>tvoří červený štít, v němž je stříbrný dvouocasý lev ve skoku se zlatou korunou a zlatou zbrojí</a:t>
            </a:r>
          </a:p>
        </p:txBody>
      </p:sp>
    </p:spTree>
    <p:extLst>
      <p:ext uri="{BB962C8B-B14F-4D97-AF65-F5344CB8AC3E}">
        <p14:creationId xmlns:p14="http://schemas.microsoft.com/office/powerpoint/2010/main" val="292679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007" y="476672"/>
            <a:ext cx="7704856" cy="288932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65999" y="4365104"/>
            <a:ext cx="7776864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Státní barvy</a:t>
            </a:r>
            <a:r>
              <a:rPr lang="cs-CZ" sz="3200" dirty="0"/>
              <a:t> </a:t>
            </a:r>
            <a:r>
              <a:rPr lang="cs-CZ" sz="2400" dirty="0" smtClean="0"/>
              <a:t>jsou </a:t>
            </a:r>
            <a:r>
              <a:rPr lang="cs-CZ" sz="2400" dirty="0"/>
              <a:t>bílá, červená a modrá v uvedeném pořadí a nazývají se trikolóra. Podle neoficiální interpretace symbolizuje bílá barva čistotu, červená krev prolitou vlastenci za svobodu vlasti a modrá bezmračnou oblohu. </a:t>
            </a:r>
          </a:p>
        </p:txBody>
      </p:sp>
    </p:spTree>
    <p:extLst>
      <p:ext uri="{BB962C8B-B14F-4D97-AF65-F5344CB8AC3E}">
        <p14:creationId xmlns:p14="http://schemas.microsoft.com/office/powerpoint/2010/main" val="339020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829" y="332656"/>
            <a:ext cx="7338392" cy="48892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75829" y="5469324"/>
            <a:ext cx="748883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Vlajka</a:t>
            </a:r>
            <a:r>
              <a:rPr lang="cs-CZ" sz="3200" dirty="0"/>
              <a:t> </a:t>
            </a:r>
            <a:r>
              <a:rPr lang="cs-CZ" sz="2400" dirty="0"/>
              <a:t>se skládá z horního pruhu bílého a dolního pruhu červeného, mezi něž je vsunut žerďový modrý klín do poloviny délky vlajky. Poměr šířky vlajky k její délce je </a:t>
            </a:r>
            <a:r>
              <a:rPr lang="cs-CZ" sz="2400" dirty="0" smtClean="0"/>
              <a:t>2:3.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25125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55" y="705185"/>
            <a:ext cx="5400600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868144" y="404664"/>
            <a:ext cx="3096344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Vlajka prezidenta republiky</a:t>
            </a:r>
            <a:r>
              <a:rPr lang="cs-CZ" sz="3200" dirty="0"/>
              <a:t> </a:t>
            </a:r>
            <a:r>
              <a:rPr lang="cs-CZ" sz="2400" dirty="0"/>
              <a:t>je bílá, </a:t>
            </a:r>
            <a:r>
              <a:rPr lang="cs-CZ" sz="2400" dirty="0" smtClean="0"/>
              <a:t>   s </a:t>
            </a:r>
            <a:r>
              <a:rPr lang="cs-CZ" sz="2400" dirty="0"/>
              <a:t>okrajem skládajícím se z plaménků střídavě bílých, červených a modrých. Uprostřed bílého pole je velký </a:t>
            </a:r>
            <a:r>
              <a:rPr lang="cs-CZ" sz="2400" dirty="0" smtClean="0"/>
              <a:t>státní znak. </a:t>
            </a:r>
            <a:r>
              <a:rPr lang="cs-CZ" sz="2400" dirty="0"/>
              <a:t>Pod ním je bílý (stříbrný) nápis </a:t>
            </a:r>
            <a:r>
              <a:rPr lang="cs-CZ" sz="2400" b="1" dirty="0"/>
              <a:t>PRAVDA VÍTĚZÍ</a:t>
            </a:r>
            <a:r>
              <a:rPr lang="cs-CZ" sz="2400" dirty="0"/>
              <a:t> na červené stuze podložené žlutými (zlatými) lipovými ratolestmi.</a:t>
            </a:r>
          </a:p>
        </p:txBody>
      </p:sp>
    </p:spTree>
    <p:extLst>
      <p:ext uri="{BB962C8B-B14F-4D97-AF65-F5344CB8AC3E}">
        <p14:creationId xmlns:p14="http://schemas.microsoft.com/office/powerpoint/2010/main" val="2174264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36302"/>
            <a:ext cx="5188044" cy="5145097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652120" y="692696"/>
            <a:ext cx="3308264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Státní pečeť České republiky</a:t>
            </a:r>
            <a:r>
              <a:rPr lang="cs-CZ" sz="3200" dirty="0"/>
              <a:t> </a:t>
            </a:r>
            <a:r>
              <a:rPr lang="cs-CZ" sz="2400" dirty="0"/>
              <a:t>tvoří velký státní </a:t>
            </a:r>
            <a:r>
              <a:rPr lang="cs-CZ" sz="2400" dirty="0" smtClean="0"/>
              <a:t>znak  </a:t>
            </a:r>
            <a:r>
              <a:rPr lang="cs-CZ" sz="2400" dirty="0"/>
              <a:t>podložený </a:t>
            </a:r>
            <a:r>
              <a:rPr lang="cs-CZ" sz="2400" dirty="0" smtClean="0"/>
              <a:t>lipovými ratolestmi </a:t>
            </a:r>
            <a:r>
              <a:rPr lang="cs-CZ" sz="2400" dirty="0"/>
              <a:t>po stranách, kolem něhož je opis "ČESKÁ REPUBLIKA". Pečeť opatruje prezident republiky a používá se zvláště při významných událostech, jako je stvrzení mezinárodních smluv nebo vydání pověřovacích listin diplomatickým zástupcům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3565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46" y="1301179"/>
            <a:ext cx="7455770" cy="47006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4">
            <a:hlinkClick r:id="rId3"/>
          </p:cNvPr>
          <p:cNvSpPr/>
          <p:nvPr/>
        </p:nvSpPr>
        <p:spPr>
          <a:xfrm>
            <a:off x="7380312" y="55172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115616" y="620688"/>
            <a:ext cx="24328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Státní hymna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44431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334" y="491960"/>
            <a:ext cx="3500633" cy="4636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249" y="470734"/>
            <a:ext cx="3709239" cy="454765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5586" y="5619323"/>
            <a:ext cx="390838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Píseň pochází z divadelní hry Josefa Kajetána Tyla Fidlovačka aneb Žádný hněv a žádná rvačka.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957249" y="5896322"/>
            <a:ext cx="379232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/>
              <a:t>Hudbu k ní složil František Škroup. </a:t>
            </a:r>
          </a:p>
        </p:txBody>
      </p:sp>
    </p:spTree>
    <p:extLst>
      <p:ext uri="{BB962C8B-B14F-4D97-AF65-F5344CB8AC3E}">
        <p14:creationId xmlns:p14="http://schemas.microsoft.com/office/powerpoint/2010/main" val="3513455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1376721"/>
            <a:ext cx="406585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První sloka</a:t>
            </a:r>
          </a:p>
          <a:p>
            <a:r>
              <a:rPr lang="cs-CZ" sz="2800" dirty="0" smtClean="0"/>
              <a:t>Kde domov můj,</a:t>
            </a:r>
            <a:br>
              <a:rPr lang="cs-CZ" sz="2800" dirty="0" smtClean="0"/>
            </a:br>
            <a:r>
              <a:rPr lang="cs-CZ" sz="2800" dirty="0" smtClean="0"/>
              <a:t>kde domov můj.</a:t>
            </a:r>
            <a:br>
              <a:rPr lang="cs-CZ" sz="2800" dirty="0" smtClean="0"/>
            </a:br>
            <a:r>
              <a:rPr lang="cs-CZ" sz="2800" dirty="0" smtClean="0"/>
              <a:t>Voda hučí po lučinách,</a:t>
            </a:r>
            <a:br>
              <a:rPr lang="cs-CZ" sz="2800" dirty="0" smtClean="0"/>
            </a:br>
            <a:r>
              <a:rPr lang="cs-CZ" sz="2800" dirty="0" smtClean="0"/>
              <a:t>bory šumí po skalinách,</a:t>
            </a:r>
            <a:br>
              <a:rPr lang="cs-CZ" sz="2800" dirty="0" smtClean="0"/>
            </a:br>
            <a:r>
              <a:rPr lang="cs-CZ" sz="2800" dirty="0" smtClean="0"/>
              <a:t>v sadě skví se jara květ,</a:t>
            </a:r>
            <a:br>
              <a:rPr lang="cs-CZ" sz="2800" dirty="0" smtClean="0"/>
            </a:br>
            <a:r>
              <a:rPr lang="cs-CZ" sz="2800" dirty="0" smtClean="0"/>
              <a:t>zemský ráj to na pohled!</a:t>
            </a:r>
            <a:br>
              <a:rPr lang="cs-CZ" sz="2800" dirty="0" smtClean="0"/>
            </a:br>
            <a:r>
              <a:rPr lang="cs-CZ" sz="2800" dirty="0" smtClean="0"/>
              <a:t>A to je ta krásná země,</a:t>
            </a:r>
            <a:br>
              <a:rPr lang="cs-CZ" sz="2800" dirty="0" smtClean="0"/>
            </a:br>
            <a:r>
              <a:rPr lang="cs-CZ" sz="2800" dirty="0" smtClean="0"/>
              <a:t>země česká, domov můj,</a:t>
            </a:r>
            <a:br>
              <a:rPr lang="cs-CZ" sz="2800" dirty="0" smtClean="0"/>
            </a:br>
            <a:r>
              <a:rPr lang="cs-CZ" sz="2800" dirty="0" smtClean="0"/>
              <a:t>země česká, domov můj</a:t>
            </a:r>
            <a:r>
              <a:rPr lang="cs-CZ" sz="2400" dirty="0" smtClean="0"/>
              <a:t>!</a:t>
            </a:r>
          </a:p>
        </p:txBody>
      </p:sp>
      <p:sp>
        <p:nvSpPr>
          <p:cNvPr id="7" name="Obdélník 6"/>
          <p:cNvSpPr/>
          <p:nvPr/>
        </p:nvSpPr>
        <p:spPr>
          <a:xfrm>
            <a:off x="4499992" y="1376721"/>
            <a:ext cx="4250565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Druhá sloka</a:t>
            </a:r>
          </a:p>
          <a:p>
            <a:r>
              <a:rPr lang="cs-CZ" sz="2800" dirty="0"/>
              <a:t>Kde domov můj,</a:t>
            </a:r>
            <a:br>
              <a:rPr lang="cs-CZ" sz="2800" dirty="0"/>
            </a:br>
            <a:r>
              <a:rPr lang="cs-CZ" sz="2800" dirty="0"/>
              <a:t>kde domov můj.</a:t>
            </a:r>
            <a:br>
              <a:rPr lang="cs-CZ" sz="2800" dirty="0"/>
            </a:br>
            <a:r>
              <a:rPr lang="cs-CZ" sz="2800" dirty="0"/>
              <a:t>V kraji znáš-li Bohu milém,</a:t>
            </a:r>
            <a:br>
              <a:rPr lang="cs-CZ" sz="2800" dirty="0"/>
            </a:br>
            <a:r>
              <a:rPr lang="cs-CZ" sz="2800" dirty="0"/>
              <a:t>duše útlé v těle čilém,</a:t>
            </a:r>
            <a:br>
              <a:rPr lang="cs-CZ" sz="2800" dirty="0"/>
            </a:br>
            <a:r>
              <a:rPr lang="cs-CZ" sz="2800" dirty="0"/>
              <a:t>mysl jasnou, vznik a zdar,</a:t>
            </a:r>
            <a:br>
              <a:rPr lang="cs-CZ" sz="2800" dirty="0"/>
            </a:br>
            <a:r>
              <a:rPr lang="cs-CZ" sz="2800" dirty="0"/>
              <a:t>a tu sílu vzdoru zmar?</a:t>
            </a:r>
            <a:br>
              <a:rPr lang="cs-CZ" sz="2800" dirty="0"/>
            </a:br>
            <a:r>
              <a:rPr lang="cs-CZ" sz="2800" dirty="0"/>
              <a:t>To je Čechů slavné plémě,</a:t>
            </a:r>
            <a:br>
              <a:rPr lang="cs-CZ" sz="2800" dirty="0"/>
            </a:br>
            <a:r>
              <a:rPr lang="cs-CZ" sz="2800" dirty="0"/>
              <a:t>mezi Čechy domov můj,</a:t>
            </a:r>
            <a:br>
              <a:rPr lang="cs-CZ" sz="2800" dirty="0"/>
            </a:br>
            <a:r>
              <a:rPr lang="cs-CZ" sz="2800" dirty="0"/>
              <a:t>mezi Čechy domov můj</a:t>
            </a:r>
            <a:r>
              <a:rPr lang="cs-CZ" sz="24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368246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Státní symboly ČR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Test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131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332656"/>
            <a:ext cx="856895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1.Co </a:t>
            </a:r>
            <a:r>
              <a:rPr lang="cs-CZ" sz="2800" b="1" dirty="0"/>
              <a:t>nepatří mezi České státní symboly:  </a:t>
            </a:r>
          </a:p>
          <a:p>
            <a:r>
              <a:rPr lang="cs-CZ" sz="2800" dirty="0"/>
              <a:t>a) malý státní znak	b) trikolora	</a:t>
            </a:r>
            <a:r>
              <a:rPr lang="cs-CZ" sz="2800" dirty="0" smtClean="0"/>
              <a:t>c</a:t>
            </a:r>
            <a:r>
              <a:rPr lang="cs-CZ" sz="2800" dirty="0"/>
              <a:t>) </a:t>
            </a:r>
            <a:r>
              <a:rPr lang="cs-CZ" sz="2800" dirty="0" smtClean="0"/>
              <a:t>Svatováclavská </a:t>
            </a:r>
            <a:r>
              <a:rPr lang="cs-CZ" sz="2800" dirty="0"/>
              <a:t>koruna</a:t>
            </a:r>
          </a:p>
          <a:p>
            <a:pPr lvl="0"/>
            <a:r>
              <a:rPr lang="cs-CZ" sz="2800" b="1" dirty="0" smtClean="0"/>
              <a:t>2.Kolik </a:t>
            </a:r>
            <a:r>
              <a:rPr lang="cs-CZ" sz="2800" b="1" dirty="0"/>
              <a:t>dílů má velký státní znak ČR:</a:t>
            </a:r>
            <a:r>
              <a:rPr lang="cs-CZ" sz="2800" dirty="0"/>
              <a:t>	</a:t>
            </a:r>
          </a:p>
          <a:p>
            <a:r>
              <a:rPr lang="cs-CZ" sz="2800" dirty="0"/>
              <a:t>a) tři		</a:t>
            </a:r>
            <a:r>
              <a:rPr lang="cs-CZ" sz="2800" dirty="0" smtClean="0"/>
              <a:t>b</a:t>
            </a:r>
            <a:r>
              <a:rPr lang="cs-CZ" sz="2800" dirty="0"/>
              <a:t>) dva		</a:t>
            </a:r>
            <a:r>
              <a:rPr lang="cs-CZ" sz="2800" dirty="0" smtClean="0"/>
              <a:t>c</a:t>
            </a:r>
            <a:r>
              <a:rPr lang="cs-CZ" sz="2800" dirty="0"/>
              <a:t>) čtyři</a:t>
            </a:r>
          </a:p>
          <a:p>
            <a:pPr lvl="0"/>
            <a:r>
              <a:rPr lang="cs-CZ" sz="2800" b="1" dirty="0" smtClean="0"/>
              <a:t>3.Jaké </a:t>
            </a:r>
            <a:r>
              <a:rPr lang="cs-CZ" sz="2800" b="1" dirty="0"/>
              <a:t>je pořadí státních barev ČR:</a:t>
            </a:r>
            <a:r>
              <a:rPr lang="cs-CZ" sz="2800" dirty="0"/>
              <a:t>	</a:t>
            </a:r>
          </a:p>
          <a:p>
            <a:r>
              <a:rPr lang="cs-CZ" sz="2800" dirty="0"/>
              <a:t>a) modrá, bílá, </a:t>
            </a:r>
            <a:r>
              <a:rPr lang="cs-CZ" sz="2800" dirty="0" smtClean="0"/>
              <a:t>červená 	b</a:t>
            </a:r>
            <a:r>
              <a:rPr lang="cs-CZ" sz="2800" dirty="0"/>
              <a:t>) bílá, červená, </a:t>
            </a:r>
            <a:r>
              <a:rPr lang="cs-CZ" sz="2800" dirty="0" smtClean="0"/>
              <a:t>modrá	 c</a:t>
            </a:r>
            <a:r>
              <a:rPr lang="cs-CZ" sz="2800" dirty="0"/>
              <a:t>) bílá, modrá, červená</a:t>
            </a:r>
          </a:p>
          <a:p>
            <a:pPr lvl="0"/>
            <a:r>
              <a:rPr lang="cs-CZ" sz="2800" b="1" dirty="0" smtClean="0"/>
              <a:t>4.Jaký </a:t>
            </a:r>
            <a:r>
              <a:rPr lang="cs-CZ" sz="2800" b="1" dirty="0"/>
              <a:t>je nápis na Vlajce prezidenta republiky:</a:t>
            </a:r>
          </a:p>
          <a:p>
            <a:r>
              <a:rPr lang="cs-CZ" sz="2800" dirty="0"/>
              <a:t>a) Pravda vítězí	</a:t>
            </a:r>
            <a:r>
              <a:rPr lang="cs-CZ" sz="2800" dirty="0" smtClean="0"/>
              <a:t>b</a:t>
            </a:r>
            <a:r>
              <a:rPr lang="cs-CZ" sz="2800" dirty="0"/>
              <a:t>) Pravda vyhraje	</a:t>
            </a:r>
            <a:r>
              <a:rPr lang="cs-CZ" sz="2800" dirty="0" smtClean="0"/>
              <a:t>c)Pravda </a:t>
            </a:r>
            <a:r>
              <a:rPr lang="cs-CZ" sz="2800" dirty="0"/>
              <a:t>zvítězí  </a:t>
            </a:r>
            <a:r>
              <a:rPr lang="cs-CZ" sz="2800" b="1" dirty="0" smtClean="0"/>
              <a:t>5.Kdo </a:t>
            </a:r>
            <a:r>
              <a:rPr lang="cs-CZ" sz="2800" b="1" dirty="0"/>
              <a:t>je autorem státní hymny </a:t>
            </a:r>
            <a:r>
              <a:rPr lang="cs-CZ" sz="2800" b="1" dirty="0" smtClean="0"/>
              <a:t>ČR:</a:t>
            </a:r>
            <a:r>
              <a:rPr lang="cs-CZ" sz="2800" dirty="0"/>
              <a:t>	</a:t>
            </a:r>
          </a:p>
          <a:p>
            <a:r>
              <a:rPr lang="cs-CZ" sz="2800" dirty="0"/>
              <a:t>a) Josef Kajetán Tyl	b) Karel Jaromír Erben </a:t>
            </a:r>
            <a:r>
              <a:rPr lang="cs-CZ" sz="2800" dirty="0" smtClean="0"/>
              <a:t>c</a:t>
            </a:r>
            <a:r>
              <a:rPr lang="cs-CZ" sz="2800" dirty="0"/>
              <a:t>) Josef Václav Sládek  </a:t>
            </a:r>
          </a:p>
          <a:p>
            <a:pPr lvl="0"/>
            <a:r>
              <a:rPr lang="cs-CZ" sz="2800" b="1" dirty="0" smtClean="0"/>
              <a:t>6.Který </a:t>
            </a:r>
            <a:r>
              <a:rPr lang="cs-CZ" sz="2800" b="1" dirty="0"/>
              <a:t>strom je Národním stromem:	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bříza</a:t>
            </a:r>
            <a:r>
              <a:rPr lang="cs-CZ" sz="2800" dirty="0"/>
              <a:t>		</a:t>
            </a:r>
            <a:r>
              <a:rPr lang="cs-CZ" sz="2800" dirty="0" smtClean="0"/>
              <a:t>b</a:t>
            </a:r>
            <a:r>
              <a:rPr lang="cs-CZ" sz="2800" dirty="0"/>
              <a:t>) lípa		</a:t>
            </a:r>
            <a:r>
              <a:rPr lang="cs-CZ" sz="2800" dirty="0" smtClean="0"/>
              <a:t>c</a:t>
            </a:r>
            <a:r>
              <a:rPr lang="cs-CZ" sz="2800" dirty="0"/>
              <a:t>) </a:t>
            </a:r>
            <a:r>
              <a:rPr lang="cs-CZ" sz="2800" dirty="0" smtClean="0"/>
              <a:t>dub</a:t>
            </a:r>
          </a:p>
          <a:p>
            <a:r>
              <a:rPr lang="cs-CZ" sz="2800" dirty="0" smtClean="0"/>
              <a:t>Řešení: 1c, 2c, 3b, 4a, 5a, 6b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4939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5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cs.wikipedia.org/wiki/Soubor:Czech_crown_jewels.jpg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://cs.wikipedia.org/wiki/Velk%C3%BD_st%C3%A1tn%C3%AD_znak_%C4%8Cesk%C3%A9_republiky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http://cs.wikipedia.org/wiki/Soubor:Small_coat_of_arms_of_the_Czech_Republic.svg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http://cs.wikipedia.org/wiki/Mal%C3%BD_st%C3%A1tn%C3%AD_znak_%C4%8Cesk%C3%A9_republiky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http://cs.wikipedia.org/wiki/St%C3%A1tn%C3%AD_symboly_%C4%8Cesk%C3%A9_republiky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http://cs.wikipedia.org/wiki/St%C3%A1tn%C3%AD_barvy_%C4%8Cesk%C3%A9_republiky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http://cs.wikipedia.org/wiki/Soubor:Flag_of_the_Czech_Republic.svg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http://cs.wikipedia.org/wiki/%C4%8Cesk%C3%A1_vlajka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http://cs.wikipedia.org/wiki/Soubor:Flag_of_the_president_of_the_Czech_Republic.svg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http://cs.wikipedia.org/wiki/Soubor:Flag_of_the_president_of_the_Czech_Republic.svg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25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8600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://cs.wikipedia.org/wiki/Vlajka_prezidenta_%C4%8Cesk%C3%A9_republiky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http://cs.wikipedia.org/wiki/Soubor:Seal_of_the_Czech_Republic.png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http://cs.wikipedia.org/wiki/St%C3%A1tn%C3%AD_pe%C4%8De%C5%A5_%C4%8Cesk%C3%A9_republiky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http://cs.wikipedia.org/wiki/Soubor:Skroup-Anthem.jpg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http://cs.wikipedia.org/wiki/Soubor:Jan_Vil%C3%ADmek_-_Josef_Kajet%C3%A1n_Tyl.jpg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http://cs.wikipedia.org/wiki/Soubor:Jan_Vil%C3%ADmek_-_Franti%C5%A1ek_%C5%A0kroup.jpg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http://cs.wikipedia.org/wiki/%C4%8Cesk%C3%A1_hymna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http://cs.wikipedia.org/wiki/%C4%8Cesk%C3%A1_hymna#Slova_p.C3.ADsn.C4.9B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vlastní fotografie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2011-09-01].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198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577</Words>
  <Application>Microsoft Office PowerPoint</Application>
  <PresentationFormat>Předvádění na obrazovce (4:3)</PresentationFormat>
  <Paragraphs>96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Zajímavé odkazy:</vt:lpstr>
      <vt:lpstr>Prezentace aplikace PowerPoint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30</cp:revision>
  <dcterms:created xsi:type="dcterms:W3CDTF">2012-04-20T23:35:32Z</dcterms:created>
  <dcterms:modified xsi:type="dcterms:W3CDTF">2012-06-23T09:07:47Z</dcterms:modified>
</cp:coreProperties>
</file>