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7" r:id="rId4"/>
    <p:sldId id="257" r:id="rId5"/>
    <p:sldId id="258" r:id="rId6"/>
    <p:sldId id="259" r:id="rId7"/>
    <p:sldId id="260" r:id="rId8"/>
    <p:sldId id="263" r:id="rId9"/>
    <p:sldId id="262" r:id="rId10"/>
    <p:sldId id="264" r:id="rId11"/>
    <p:sldId id="265" r:id="rId12"/>
    <p:sldId id="261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NÁZEV:VY_32_INOVACE_3.2.8.1. K </a:t>
          </a:r>
          <a:r>
            <a:rPr lang="cs-CZ" sz="2000" dirty="0" smtClean="0"/>
            <a:t>09 Alois Jirásek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Kletečková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Český jazyk 6. </a:t>
          </a:r>
          <a:r>
            <a:rPr lang="cs-CZ" sz="2000" smtClean="0"/>
            <a:t>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ru-RU" sz="2000" dirty="0" smtClean="0"/>
            <a:t> </a:t>
          </a:r>
          <a:r>
            <a:rPr lang="cs-CZ" sz="2000" smtClean="0">
              <a:solidFill>
                <a:prstClr val="black"/>
              </a:solidFill>
            </a:rPr>
            <a:t>CZ.1.07/1.4.00/21.2976</a:t>
          </a:r>
          <a:r>
            <a:rPr lang="cs-CZ" sz="200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2826" custLinFactNeighborY="-9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083356-49BC-406F-8D62-2CA827DAE7FE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303749C-D35D-4A85-8A5B-7A5A3F6E1F78}" type="presOf" srcId="{D8197B8C-B260-4A16-BDF4-0947B075E274}" destId="{25B08C86-7E15-44DC-BE7F-FFB55DD49D12}" srcOrd="0" destOrd="0" presId="urn:microsoft.com/office/officeart/2005/8/layout/target3"/>
    <dgm:cxn modelId="{B3B538C1-B3C2-49CA-A8DE-B8765743B317}" type="presOf" srcId="{D8197B8C-B260-4A16-BDF4-0947B075E274}" destId="{5A5FFA88-C948-4069-8E93-59FA12366E83}" srcOrd="1" destOrd="0" presId="urn:microsoft.com/office/officeart/2005/8/layout/target3"/>
    <dgm:cxn modelId="{446F5095-1E40-4DEC-A047-3D4BA1BE061D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565DD54-9EC1-4B30-9D4B-742F5E216B29}" type="presOf" srcId="{4C35D32F-0EAB-4CD7-82EE-45574DC2A586}" destId="{8BEBB6EC-1DAA-4CAC-8A25-BC0FCBD5DBD5}" srcOrd="0" destOrd="0" presId="urn:microsoft.com/office/officeart/2005/8/layout/target3"/>
    <dgm:cxn modelId="{355E6030-311F-44C9-81C3-6956A012055C}" type="presOf" srcId="{D1B46980-6531-4606-95E6-44980827E919}" destId="{6140AFEC-043D-4C43-A2F9-D0F5331DF3A3}" srcOrd="0" destOrd="0" presId="urn:microsoft.com/office/officeart/2005/8/layout/target3"/>
    <dgm:cxn modelId="{FD7B609E-3E2C-4CBB-A61D-26C4319B2791}" type="presOf" srcId="{D1D4F407-5343-4D3F-B5B9-D407B03CAEB4}" destId="{AED2198E-93D5-4001-81B4-73124B309672}" srcOrd="1" destOrd="0" presId="urn:microsoft.com/office/officeart/2005/8/layout/target3"/>
    <dgm:cxn modelId="{79F05B31-F796-4C29-B1FA-070A140A331D}" type="presOf" srcId="{B651F6E3-6281-48DB-9319-2AEAFDAE7572}" destId="{6BB5E863-4638-4E1D-BFDE-399D028AC4ED}" srcOrd="1" destOrd="0" presId="urn:microsoft.com/office/officeart/2005/8/layout/target3"/>
    <dgm:cxn modelId="{4E10ED22-2FF9-47C3-A0ED-DA23EB8E82CF}" type="presOf" srcId="{D1D4F407-5343-4D3F-B5B9-D407B03CAEB4}" destId="{D005CE8C-CC26-4C3E-AC11-E15060ECD759}" srcOrd="0" destOrd="0" presId="urn:microsoft.com/office/officeart/2005/8/layout/target3"/>
    <dgm:cxn modelId="{A10DA4DD-F6D2-457D-849D-EFFA9FD8915B}" type="presOf" srcId="{D1B46980-6531-4606-95E6-44980827E919}" destId="{2BE915AB-18AA-4053-B92C-3BFC9ED204BB}" srcOrd="1" destOrd="0" presId="urn:microsoft.com/office/officeart/2005/8/layout/target3"/>
    <dgm:cxn modelId="{475544E5-7C11-414F-A7EC-4CF1483D6BFA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494B3DE-52C2-43B2-A086-662CE12DB69F}" type="presParOf" srcId="{333A1088-737F-45CB-B68E-254E46348037}" destId="{F5ABB229-8D3B-4694-996A-96F23CF14429}" srcOrd="0" destOrd="0" presId="urn:microsoft.com/office/officeart/2005/8/layout/target3"/>
    <dgm:cxn modelId="{CB1ECF09-0A92-42AD-89A8-B0D74728ADC3}" type="presParOf" srcId="{333A1088-737F-45CB-B68E-254E46348037}" destId="{F41139FD-01EE-4571-8B17-4FB00FC51163}" srcOrd="1" destOrd="0" presId="urn:microsoft.com/office/officeart/2005/8/layout/target3"/>
    <dgm:cxn modelId="{4C6AEB4B-468A-443F-9C92-32128003BC1A}" type="presParOf" srcId="{333A1088-737F-45CB-B68E-254E46348037}" destId="{D005CE8C-CC26-4C3E-AC11-E15060ECD759}" srcOrd="2" destOrd="0" presId="urn:microsoft.com/office/officeart/2005/8/layout/target3"/>
    <dgm:cxn modelId="{4C149AFA-89B8-4D6F-ADCD-B4D278A61F91}" type="presParOf" srcId="{333A1088-737F-45CB-B68E-254E46348037}" destId="{2C702D82-9B77-49B7-9568-BB8EB47C3372}" srcOrd="3" destOrd="0" presId="urn:microsoft.com/office/officeart/2005/8/layout/target3"/>
    <dgm:cxn modelId="{0E700949-424F-4717-BD55-8406A4181003}" type="presParOf" srcId="{333A1088-737F-45CB-B68E-254E46348037}" destId="{A52A0455-90FF-4808-ABD0-F02540D31D5A}" srcOrd="4" destOrd="0" presId="urn:microsoft.com/office/officeart/2005/8/layout/target3"/>
    <dgm:cxn modelId="{F3A1FC6C-DA3F-4C1A-A86D-247F98A77751}" type="presParOf" srcId="{333A1088-737F-45CB-B68E-254E46348037}" destId="{6140AFEC-043D-4C43-A2F9-D0F5331DF3A3}" srcOrd="5" destOrd="0" presId="urn:microsoft.com/office/officeart/2005/8/layout/target3"/>
    <dgm:cxn modelId="{F71A4B15-32C1-44FB-ABA5-8EB6F17D9C1B}" type="presParOf" srcId="{333A1088-737F-45CB-B68E-254E46348037}" destId="{9358AC05-5D7D-4327-9F80-1AD486AEA664}" srcOrd="6" destOrd="0" presId="urn:microsoft.com/office/officeart/2005/8/layout/target3"/>
    <dgm:cxn modelId="{E7D0ED50-12A5-4405-B4F6-F82E83F36A19}" type="presParOf" srcId="{333A1088-737F-45CB-B68E-254E46348037}" destId="{313FC574-E1CD-4FB4-B054-0B805CE0447D}" srcOrd="7" destOrd="0" presId="urn:microsoft.com/office/officeart/2005/8/layout/target3"/>
    <dgm:cxn modelId="{0745D192-E371-49BC-9DA4-8E9225FF92A6}" type="presParOf" srcId="{333A1088-737F-45CB-B68E-254E46348037}" destId="{619D679B-A015-4ECF-8348-D1034C574F40}" srcOrd="8" destOrd="0" presId="urn:microsoft.com/office/officeart/2005/8/layout/target3"/>
    <dgm:cxn modelId="{62946821-121E-4FEB-ABD4-3E5C20BD872A}" type="presParOf" srcId="{333A1088-737F-45CB-B68E-254E46348037}" destId="{322283A8-4A27-4CDA-BAE3-F381106A9174}" srcOrd="9" destOrd="0" presId="urn:microsoft.com/office/officeart/2005/8/layout/target3"/>
    <dgm:cxn modelId="{0A553CBE-1C4B-4B65-939F-F45F3C8B3F83}" type="presParOf" srcId="{333A1088-737F-45CB-B68E-254E46348037}" destId="{FFC9F71D-1B4F-4AD9-A4A6-86ADEFC8AF5C}" srcOrd="10" destOrd="0" presId="urn:microsoft.com/office/officeart/2005/8/layout/target3"/>
    <dgm:cxn modelId="{ADE49CAB-2414-43EE-924E-CCA60C7F981E}" type="presParOf" srcId="{333A1088-737F-45CB-B68E-254E46348037}" destId="{25B08C86-7E15-44DC-BE7F-FFB55DD49D12}" srcOrd="11" destOrd="0" presId="urn:microsoft.com/office/officeart/2005/8/layout/target3"/>
    <dgm:cxn modelId="{66752F62-6297-4BAC-802A-0B9E21CF7BD3}" type="presParOf" srcId="{333A1088-737F-45CB-B68E-254E46348037}" destId="{76644BE8-9D7C-4C09-B250-3D10AF48CBB7}" srcOrd="12" destOrd="0" presId="urn:microsoft.com/office/officeart/2005/8/layout/target3"/>
    <dgm:cxn modelId="{DF254DA1-F73D-47A3-B65B-509133E47517}" type="presParOf" srcId="{333A1088-737F-45CB-B68E-254E46348037}" destId="{EE85B701-7295-41C0-BA7A-34D3756A2AE6}" srcOrd="13" destOrd="0" presId="urn:microsoft.com/office/officeart/2005/8/layout/target3"/>
    <dgm:cxn modelId="{E9DD5F28-5D64-40DB-8234-858039923116}" type="presParOf" srcId="{333A1088-737F-45CB-B68E-254E46348037}" destId="{8BEBB6EC-1DAA-4CAC-8A25-BC0FCBD5DBD5}" srcOrd="14" destOrd="0" presId="urn:microsoft.com/office/officeart/2005/8/layout/target3"/>
    <dgm:cxn modelId="{D5AF1435-4DE0-49C8-A50F-D33AA8978A9C}" type="presParOf" srcId="{333A1088-737F-45CB-B68E-254E46348037}" destId="{AED2198E-93D5-4001-81B4-73124B309672}" srcOrd="15" destOrd="0" presId="urn:microsoft.com/office/officeart/2005/8/layout/target3"/>
    <dgm:cxn modelId="{9392E658-2F51-40CA-AD8D-9F662451021F}" type="presParOf" srcId="{333A1088-737F-45CB-B68E-254E46348037}" destId="{2BE915AB-18AA-4053-B92C-3BFC9ED204BB}" srcOrd="16" destOrd="0" presId="urn:microsoft.com/office/officeart/2005/8/layout/target3"/>
    <dgm:cxn modelId="{799A2091-A13F-4BCE-A021-0FE88024F9E5}" type="presParOf" srcId="{333A1088-737F-45CB-B68E-254E46348037}" destId="{6BB5E863-4638-4E1D-BFDE-399D028AC4ED}" srcOrd="17" destOrd="0" presId="urn:microsoft.com/office/officeart/2005/8/layout/target3"/>
    <dgm:cxn modelId="{47562F36-E91D-4C64-9768-0C8388068C3D}" type="presParOf" srcId="{333A1088-737F-45CB-B68E-254E46348037}" destId="{5A5FFA88-C948-4069-8E93-59FA12366E83}" srcOrd="18" destOrd="0" presId="urn:microsoft.com/office/officeart/2005/8/layout/target3"/>
    <dgm:cxn modelId="{FB55E8A1-C9D2-4D5E-8156-BC2FF762E3C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71998" y="-2496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4491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4491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Kletečková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NÁZEV:VY_32_INOVACE_3.2.8.1. K </a:t>
          </a:r>
          <a:r>
            <a:rPr lang="cs-CZ" sz="2000" kern="1200" dirty="0" smtClean="0"/>
            <a:t>09 Alois Jirásek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Český jazyk 6. </a:t>
          </a:r>
          <a:r>
            <a:rPr lang="cs-CZ" sz="2000" kern="1200" smtClean="0"/>
            <a:t>třída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ru-RU" sz="2000" kern="1200" dirty="0" smtClean="0"/>
            <a:t> </a:t>
          </a:r>
          <a:r>
            <a:rPr lang="cs-CZ" sz="2000" kern="1200" smtClean="0">
              <a:solidFill>
                <a:prstClr val="black"/>
              </a:solidFill>
            </a:rPr>
            <a:t>CZ.1.07/1.4.00/21.2976</a:t>
          </a:r>
          <a:r>
            <a:rPr lang="cs-CZ" sz="2000" kern="1200" smtClean="0"/>
            <a:t>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7D67-F049-4585-B783-5606DC28A14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62A45-0CF7-4733-87AD-C3022A020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9907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7D67-F049-4585-B783-5606DC28A14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62A45-0CF7-4733-87AD-C3022A020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510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7D67-F049-4585-B783-5606DC28A14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62A45-0CF7-4733-87AD-C3022A020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2672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7D67-F049-4585-B783-5606DC28A14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62A45-0CF7-4733-87AD-C3022A020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7031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7D67-F049-4585-B783-5606DC28A14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62A45-0CF7-4733-87AD-C3022A020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44360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7D67-F049-4585-B783-5606DC28A14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62A45-0CF7-4733-87AD-C3022A020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35051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7D67-F049-4585-B783-5606DC28A14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62A45-0CF7-4733-87AD-C3022A020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95221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7D67-F049-4585-B783-5606DC28A14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62A45-0CF7-4733-87AD-C3022A020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32257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7D67-F049-4585-B783-5606DC28A14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62A45-0CF7-4733-87AD-C3022A020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6812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7D67-F049-4585-B783-5606DC28A14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62A45-0CF7-4733-87AD-C3022A020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184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77D67-F049-4585-B783-5606DC28A14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62A45-0CF7-4733-87AD-C3022A020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282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77D67-F049-4585-B783-5606DC28A14D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662A45-0CF7-4733-87AD-C3022A020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4509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13208702"/>
              </p:ext>
            </p:extLst>
          </p:nvPr>
        </p:nvGraphicFramePr>
        <p:xfrm>
          <a:off x="971600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4365104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2960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Alois Jirásek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Hana Kletečková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5639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Tato prezentace je určena pro žáky 6. třídy do hodin literární výchovy. Lze ji použít jako výkladovou před četbou ukázek z díla A. Jiráska z čítanek.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30933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Alois Jirásek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1851 Hronov – 1930 Praha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tředoškolský učitel dějepisu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pisovatel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ramatik</a:t>
            </a:r>
          </a:p>
          <a:p>
            <a:pPr marL="0" indent="0">
              <a:buNone/>
            </a:pPr>
            <a:r>
              <a:rPr lang="cs-CZ" dirty="0" smtClean="0"/>
              <a:t>politik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http://www.dobre-knihy.cz/images_obsah/sp1264427030alois-jirase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268760"/>
            <a:ext cx="2979241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0733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/>
              <a:t>n</a:t>
            </a:r>
            <a:r>
              <a:rPr lang="cs-CZ" sz="2400" dirty="0" smtClean="0"/>
              <a:t>arodil se 23. 8. 1851 ve východočeském Hronově u </a:t>
            </a:r>
            <a:r>
              <a:rPr lang="cs-CZ" sz="2400" dirty="0" err="1" smtClean="0"/>
              <a:t>Náchoda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ocházel se starého selského rodu (z 9 dětí)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tudoval Gymnázium v Broumově a v Hradci Králové</a:t>
            </a:r>
          </a:p>
          <a:p>
            <a:pPr marL="0" indent="0">
              <a:buNone/>
            </a:pPr>
            <a:r>
              <a:rPr lang="cs-CZ" sz="2400" dirty="0"/>
              <a:t>v</a:t>
            </a:r>
            <a:r>
              <a:rPr lang="cs-CZ" sz="2400" dirty="0" smtClean="0"/>
              <a:t>ystudoval historii v Praze</a:t>
            </a:r>
          </a:p>
          <a:p>
            <a:pPr marL="0" indent="0">
              <a:buNone/>
            </a:pPr>
            <a:r>
              <a:rPr lang="cs-CZ" sz="2400" dirty="0" smtClean="0"/>
              <a:t>14 let jako středoškolský učitel v Litomyšli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(byl oblíbený pro svůj vypravěčský talent)</a:t>
            </a:r>
          </a:p>
          <a:p>
            <a:pPr marL="0" indent="0">
              <a:buNone/>
            </a:pPr>
            <a:r>
              <a:rPr lang="cs-CZ" sz="2400" dirty="0" smtClean="0"/>
              <a:t> v  r. 1888 do Prahy, žil na dnešním Jiráskově náměstí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od 70. let publikoval drobné historické prózy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poté psal rozsáhlé románové trilogie – historické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psal divadelní hry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</a:t>
            </a:r>
          </a:p>
        </p:txBody>
      </p:sp>
    </p:spTree>
    <p:extLst>
      <p:ext uri="{BB962C8B-B14F-4D97-AF65-F5344CB8AC3E}">
        <p14:creationId xmlns:p14="http://schemas.microsoft.com/office/powerpoint/2010/main" val="397813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už jako uznávaný autor na popud časopisu Mladý čtenář zpracoval české pověsti (podle Kosmovy kroniky /12. st./ a kroniky Václava Hájka z Libočan /16. st./)</a:t>
            </a:r>
          </a:p>
          <a:p>
            <a:pPr marL="0" indent="0">
              <a:buNone/>
            </a:pPr>
            <a:r>
              <a:rPr lang="cs-CZ" sz="2400" dirty="0" smtClean="0"/>
              <a:t>přátelil se s M. Alešem, J. V. Sládkem, J. Vrchlickým a dalšími</a:t>
            </a:r>
          </a:p>
          <a:p>
            <a:pPr marL="0" indent="0">
              <a:buNone/>
            </a:pPr>
            <a:r>
              <a:rPr lang="cs-CZ" sz="2400" dirty="0"/>
              <a:t>b</a:t>
            </a:r>
            <a:r>
              <a:rPr lang="cs-CZ" sz="2400" dirty="0" smtClean="0"/>
              <a:t>yl poslancem NS a senátorem</a:t>
            </a:r>
          </a:p>
          <a:p>
            <a:pPr marL="0" indent="0">
              <a:buNone/>
            </a:pPr>
            <a:r>
              <a:rPr lang="cs-CZ" sz="2400" dirty="0" smtClean="0"/>
              <a:t>4x navržen na Nobelovu cenu za literaturu</a:t>
            </a:r>
          </a:p>
          <a:p>
            <a:pPr marL="0" indent="0">
              <a:buNone/>
            </a:pPr>
            <a:r>
              <a:rPr lang="cs-CZ" sz="2400" dirty="0"/>
              <a:t>z</a:t>
            </a:r>
            <a:r>
              <a:rPr lang="cs-CZ" sz="2400" dirty="0" smtClean="0"/>
              <a:t>emřel 12. 3. 1930 v Praze</a:t>
            </a:r>
          </a:p>
          <a:p>
            <a:pPr marL="0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ochován v Hronově</a:t>
            </a:r>
          </a:p>
          <a:p>
            <a:pPr marL="0" indent="0">
              <a:buNone/>
            </a:pPr>
            <a:r>
              <a:rPr lang="cs-CZ" sz="2400" dirty="0" smtClean="0"/>
              <a:t>      </a:t>
            </a:r>
          </a:p>
          <a:p>
            <a:pPr marL="0" indent="0">
              <a:buNone/>
            </a:pPr>
            <a:r>
              <a:rPr lang="cs-CZ" dirty="0" smtClean="0"/>
              <a:t>       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7470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600" dirty="0"/>
              <a:t>p</a:t>
            </a:r>
            <a:r>
              <a:rPr lang="cs-CZ" sz="2600" dirty="0" smtClean="0"/>
              <a:t>ro mládež</a:t>
            </a:r>
          </a:p>
          <a:p>
            <a:pPr marL="0" indent="0">
              <a:buNone/>
            </a:pPr>
            <a:r>
              <a:rPr lang="cs-CZ" sz="2600" u="sng" dirty="0" smtClean="0"/>
              <a:t>Staré pověsti české </a:t>
            </a:r>
          </a:p>
          <a:p>
            <a:pPr marL="0" indent="0">
              <a:buNone/>
            </a:pPr>
            <a:r>
              <a:rPr lang="cs-CZ" sz="2600" u="sng" dirty="0" smtClean="0"/>
              <a:t>Z Čech až na konec světa </a:t>
            </a:r>
            <a:r>
              <a:rPr lang="cs-CZ" sz="2600" dirty="0" smtClean="0"/>
              <a:t>(doba husitská, podle cestopisu Václava Šaška z </a:t>
            </a:r>
            <a:r>
              <a:rPr lang="cs-CZ" sz="2600" dirty="0" err="1" smtClean="0"/>
              <a:t>Bířkova</a:t>
            </a:r>
            <a:r>
              <a:rPr lang="cs-CZ" sz="2600" dirty="0" smtClean="0"/>
              <a:t>)</a:t>
            </a:r>
          </a:p>
          <a:p>
            <a:pPr marL="0" indent="0">
              <a:buNone/>
            </a:pPr>
            <a:r>
              <a:rPr lang="cs-CZ" sz="2600" u="sng" dirty="0" smtClean="0"/>
              <a:t>Filozofská historie </a:t>
            </a:r>
            <a:r>
              <a:rPr lang="cs-CZ" sz="2600" dirty="0" smtClean="0"/>
              <a:t>(o životě studentů v Litomyšli a bojích v Praze 1848)</a:t>
            </a:r>
          </a:p>
          <a:p>
            <a:pPr marL="0" indent="0">
              <a:buNone/>
            </a:pPr>
            <a:r>
              <a:rPr lang="cs-CZ" sz="2600" dirty="0"/>
              <a:t>p</a:t>
            </a:r>
            <a:r>
              <a:rPr lang="cs-CZ" sz="2600" dirty="0" smtClean="0"/>
              <a:t>ro dospělé</a:t>
            </a:r>
          </a:p>
          <a:p>
            <a:pPr marL="0" indent="0">
              <a:buNone/>
            </a:pPr>
            <a:r>
              <a:rPr lang="cs-CZ" sz="2600" dirty="0"/>
              <a:t>p</a:t>
            </a:r>
            <a:r>
              <a:rPr lang="cs-CZ" sz="2600" dirty="0" smtClean="0"/>
              <a:t>rózy </a:t>
            </a:r>
            <a:r>
              <a:rPr lang="cs-CZ" sz="2600" u="sng" dirty="0" smtClean="0"/>
              <a:t>Skaláci, Psohlavci, </a:t>
            </a:r>
            <a:r>
              <a:rPr lang="cs-CZ" sz="2600" dirty="0" smtClean="0"/>
              <a:t>trilogie </a:t>
            </a:r>
            <a:r>
              <a:rPr lang="cs-CZ" sz="2600" u="sng" dirty="0" smtClean="0"/>
              <a:t>Mezi proudy, Proti všem, Bratrstvo, </a:t>
            </a:r>
            <a:r>
              <a:rPr lang="cs-CZ" sz="2600" dirty="0" smtClean="0"/>
              <a:t>5 ti dílný román </a:t>
            </a:r>
            <a:r>
              <a:rPr lang="cs-CZ" sz="2600" u="sng" dirty="0" smtClean="0"/>
              <a:t>F. L. Věk</a:t>
            </a:r>
          </a:p>
          <a:p>
            <a:pPr marL="0" indent="0">
              <a:buNone/>
            </a:pPr>
            <a:r>
              <a:rPr lang="cs-CZ" sz="2600" dirty="0"/>
              <a:t>d</a:t>
            </a:r>
            <a:r>
              <a:rPr lang="cs-CZ" sz="2600" dirty="0" smtClean="0"/>
              <a:t>ivadelní  </a:t>
            </a:r>
            <a:r>
              <a:rPr lang="cs-CZ" sz="2600" dirty="0"/>
              <a:t>h</a:t>
            </a:r>
            <a:r>
              <a:rPr lang="cs-CZ" sz="2600" dirty="0" smtClean="0"/>
              <a:t>ra </a:t>
            </a:r>
            <a:r>
              <a:rPr lang="cs-CZ" sz="2600" u="sng" dirty="0" smtClean="0"/>
              <a:t>Lucerna</a:t>
            </a:r>
          </a:p>
          <a:p>
            <a:pPr marL="0" indent="0">
              <a:buNone/>
            </a:pPr>
            <a:r>
              <a:rPr lang="cs-CZ" sz="2600" dirty="0"/>
              <a:t>d</a:t>
            </a:r>
            <a:r>
              <a:rPr lang="cs-CZ" sz="2600" dirty="0" smtClean="0"/>
              <a:t>alší z divadelních her – </a:t>
            </a:r>
            <a:r>
              <a:rPr lang="cs-CZ" sz="2600" u="sng" dirty="0" err="1" smtClean="0"/>
              <a:t>Vojnarka</a:t>
            </a:r>
            <a:r>
              <a:rPr lang="cs-CZ" sz="2600" u="sng" dirty="0" smtClean="0"/>
              <a:t>, Otec, trilogie Jan Žižka, Jan Roháč, Jan Hus</a:t>
            </a:r>
          </a:p>
          <a:p>
            <a:pPr marL="0" indent="0">
              <a:buNone/>
            </a:pPr>
            <a:endParaRPr lang="cs-CZ" sz="2400" u="sng" dirty="0"/>
          </a:p>
        </p:txBody>
      </p:sp>
    </p:spTree>
    <p:extLst>
      <p:ext uri="{BB962C8B-B14F-4D97-AF65-F5344CB8AC3E}">
        <p14:creationId xmlns:p14="http://schemas.microsoft.com/office/powerpoint/2010/main" val="3010853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Rodný dům A. Jiráska v Hronově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http://www.turistika.cz/foto/13416/60102/mid_aP101004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556792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9915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Reliéf A. Jiráska v Olomouci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http://upload.wikimedia.org/wikipedia/commons/thumb/9/91/Alois_Jirasek_relief.jpg/220px-Alois_Jirasek_relief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9584"/>
            <a:ext cx="4032448" cy="4454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4415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Socha A. Jiráska v hronovském parku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http://upload.wikimedia.org/wikipedia/commons/thumb/f/f1/Socha_Aloise_Jiraska-Hronov-MT.JPG/220px-Socha_Aloise_Jiraska-Hronov-M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412776"/>
            <a:ext cx="3168352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8679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400" dirty="0" smtClean="0"/>
              <a:t>Život:</a:t>
            </a:r>
          </a:p>
          <a:p>
            <a:pPr marL="0" indent="0">
              <a:buNone/>
            </a:pPr>
            <a:r>
              <a:rPr lang="cs-CZ" sz="2400" dirty="0"/>
              <a:t>n</a:t>
            </a:r>
            <a:r>
              <a:rPr lang="cs-CZ" sz="2400" dirty="0" smtClean="0"/>
              <a:t>arodil se v Hronově  v r. 1851 (Jiráskův Hronov – divadel. </a:t>
            </a:r>
            <a:r>
              <a:rPr lang="cs-CZ" sz="2400"/>
              <a:t>f</a:t>
            </a:r>
            <a:r>
              <a:rPr lang="cs-CZ" sz="2400" smtClean="0"/>
              <a:t>estival</a:t>
            </a:r>
            <a:r>
              <a:rPr lang="cs-CZ" sz="2400" dirty="0" smtClean="0"/>
              <a:t>)</a:t>
            </a:r>
          </a:p>
          <a:p>
            <a:pPr marL="0" indent="0">
              <a:buNone/>
            </a:pPr>
            <a:r>
              <a:rPr lang="cs-CZ" sz="2400" dirty="0" smtClean="0"/>
              <a:t> učitel dějepisu na Gymnáziu v Litomyšli</a:t>
            </a:r>
          </a:p>
          <a:p>
            <a:pPr marL="0" indent="0">
              <a:buNone/>
            </a:pPr>
            <a:r>
              <a:rPr lang="cs-CZ" sz="2400" dirty="0" smtClean="0"/>
              <a:t>pak do Prahy</a:t>
            </a:r>
          </a:p>
          <a:p>
            <a:pPr marL="0" indent="0">
              <a:buNone/>
            </a:pPr>
            <a:r>
              <a:rPr lang="cs-CZ" sz="2400" dirty="0"/>
              <a:t>z</a:t>
            </a:r>
            <a:r>
              <a:rPr lang="cs-CZ" sz="2400" dirty="0" smtClean="0"/>
              <a:t>ačal publikovat drobné prózy s historickými náměty</a:t>
            </a:r>
          </a:p>
          <a:p>
            <a:pPr marL="0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ak psal rozsáhlé románové cykly</a:t>
            </a:r>
          </a:p>
          <a:p>
            <a:pPr marL="0" indent="0">
              <a:buNone/>
            </a:pPr>
            <a:r>
              <a:rPr lang="cs-CZ" sz="2400" dirty="0"/>
              <a:t>u</a:t>
            </a:r>
            <a:r>
              <a:rPr lang="cs-CZ" sz="2400" dirty="0" smtClean="0"/>
              <a:t>ž jako uznávaný autor zpracoval staré pověsti</a:t>
            </a:r>
          </a:p>
          <a:p>
            <a:pPr marL="0" indent="0">
              <a:buNone/>
            </a:pPr>
            <a:r>
              <a:rPr lang="cs-CZ" sz="2400" dirty="0" smtClean="0"/>
              <a:t>Dílo:</a:t>
            </a:r>
          </a:p>
          <a:p>
            <a:pPr marL="0" indent="0">
              <a:buNone/>
            </a:pPr>
            <a:r>
              <a:rPr lang="cs-CZ" sz="2400" dirty="0"/>
              <a:t>j</a:t>
            </a:r>
            <a:r>
              <a:rPr lang="cs-CZ" sz="2400" dirty="0" smtClean="0"/>
              <a:t>eho pověsti mají zajímavý, dobrodružný děj a smysl pro spravedlnost</a:t>
            </a:r>
          </a:p>
          <a:p>
            <a:pPr marL="0" indent="0">
              <a:buNone/>
            </a:pPr>
            <a:r>
              <a:rPr lang="cs-CZ" sz="2400" dirty="0" smtClean="0"/>
              <a:t>Z Čech až na konec světa</a:t>
            </a:r>
          </a:p>
          <a:p>
            <a:pPr marL="0" indent="0">
              <a:buNone/>
            </a:pPr>
            <a:r>
              <a:rPr lang="cs-CZ" sz="2400" dirty="0" smtClean="0"/>
              <a:t>Staré pověsti české</a:t>
            </a:r>
          </a:p>
          <a:p>
            <a:pPr marL="0" indent="0">
              <a:buNone/>
            </a:pPr>
            <a:r>
              <a:rPr lang="cs-CZ" sz="2400" dirty="0" smtClean="0"/>
              <a:t>Skaláci, Psohlavci, trilogie Mezi proudy, Proti všem, Bratrstvo,</a:t>
            </a:r>
          </a:p>
          <a:p>
            <a:pPr marL="0" indent="0">
              <a:buNone/>
            </a:pPr>
            <a:r>
              <a:rPr lang="cs-CZ" sz="2400" dirty="0" smtClean="0"/>
              <a:t>F. L. Věk, divadelní hra Lucerna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91059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Text:</a:t>
            </a:r>
          </a:p>
          <a:p>
            <a:pPr marL="0" indent="0">
              <a:buNone/>
            </a:pPr>
            <a:r>
              <a:rPr lang="cs-CZ" sz="1400" dirty="0" smtClean="0"/>
              <a:t>Vlastní zdroje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Obrázek č. 1:</a:t>
            </a:r>
          </a:p>
          <a:p>
            <a:pPr marL="0" indent="0">
              <a:buNone/>
            </a:pPr>
            <a:r>
              <a:rPr lang="cs-CZ" sz="1400" dirty="0"/>
              <a:t>Alois Jirásek. </a:t>
            </a:r>
            <a:r>
              <a:rPr lang="cs-CZ" sz="1400" i="1" dirty="0"/>
              <a:t>Bing.com</a:t>
            </a:r>
            <a:r>
              <a:rPr lang="cs-CZ" sz="1400" dirty="0"/>
              <a:t> [online]. 2011 [cit. 2012-06-24]. Dostupné z: http://www.bing.com/images/search?q=alois+jirasek&amp;view=detail&amp;id=51CD1A80857A5CD54D3A5B88640ED0E3926EB3F3&amp;FORM=IDFRIR 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Obrázek č. 2:</a:t>
            </a:r>
          </a:p>
          <a:p>
            <a:pPr marL="0" indent="0">
              <a:buNone/>
            </a:pPr>
            <a:r>
              <a:rPr lang="cs-CZ" sz="1400" dirty="0" smtClean="0"/>
              <a:t>Jirásek </a:t>
            </a:r>
            <a:r>
              <a:rPr lang="cs-CZ" sz="1400" dirty="0"/>
              <a:t>- rodný dům. </a:t>
            </a:r>
            <a:r>
              <a:rPr lang="cs-CZ" sz="1400" i="1" dirty="0"/>
              <a:t>Bing.com</a:t>
            </a:r>
            <a:r>
              <a:rPr lang="cs-CZ" sz="1400" dirty="0"/>
              <a:t> [online]. 2011 [cit. 2012-06-24]. Dostupné z: http://www.bing.com/images/search?q=alois+jirasek+rodn%c3%bd+d%c5%afm&amp;view=detail&amp;id=15776F3E27FD45EC7A58A4264B02C9BDAD12E2C5&amp;FORM=IDFRIR </a:t>
            </a:r>
            <a:endParaRPr lang="cs-CZ" sz="1400" dirty="0" smtClean="0"/>
          </a:p>
          <a:p>
            <a:pPr>
              <a:buAutoNum type="alphaUcPeriod"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Obrázek č. 3:</a:t>
            </a:r>
          </a:p>
          <a:p>
            <a:pPr marL="0" indent="0">
              <a:buNone/>
            </a:pPr>
            <a:r>
              <a:rPr lang="cs-CZ" sz="1400" dirty="0"/>
              <a:t>Reliéf A. Jiráska v Olomouci. </a:t>
            </a:r>
            <a:r>
              <a:rPr lang="cs-CZ" sz="1400" i="1" dirty="0"/>
              <a:t>Bing.com</a:t>
            </a:r>
            <a:r>
              <a:rPr lang="cs-CZ" sz="1400" dirty="0"/>
              <a:t> [online]. 2011 [cit. 2012-06-24]. Dostupné z: http://www.bing.com/images/search?q=Reli%c3%a9f+A.+Jir%c3%a1ska+v+Olomouci&amp;view=detail&amp;id=D9BCE5DAB244B84DD54A8318E4AAD7B954D44AA8&amp;FORM=IDFRIR </a:t>
            </a:r>
          </a:p>
        </p:txBody>
      </p:sp>
    </p:spTree>
    <p:extLst>
      <p:ext uri="{BB962C8B-B14F-4D97-AF65-F5344CB8AC3E}">
        <p14:creationId xmlns:p14="http://schemas.microsoft.com/office/powerpoint/2010/main" val="2323331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Obrázek č. 4:</a:t>
            </a:r>
          </a:p>
          <a:p>
            <a:pPr marL="0" indent="0">
              <a:buNone/>
            </a:pPr>
            <a:r>
              <a:rPr lang="cs-CZ" sz="1400" dirty="0"/>
              <a:t>Socha A. Jiráska v hronovském parku. </a:t>
            </a:r>
            <a:r>
              <a:rPr lang="cs-CZ" sz="1400" i="1" dirty="0"/>
              <a:t>Bing.com</a:t>
            </a:r>
            <a:r>
              <a:rPr lang="cs-CZ" sz="1400" dirty="0"/>
              <a:t> [online]. 2011 [cit. 2012-06-24]. Dostupné z: http://www.bing.com/images/search?q=Socha+A+Jir%c3%a1ska+v+hronovsk%c3%a9m+parku&amp;view=detail&amp;id=41905DA435402B6232A58C7109BA5D8F1DDED9CB&amp;FORM=IDFRIR </a:t>
            </a:r>
          </a:p>
        </p:txBody>
      </p:sp>
    </p:spTree>
    <p:extLst>
      <p:ext uri="{BB962C8B-B14F-4D97-AF65-F5344CB8AC3E}">
        <p14:creationId xmlns:p14="http://schemas.microsoft.com/office/powerpoint/2010/main" val="14660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555</Words>
  <Application>Microsoft Office PowerPoint</Application>
  <PresentationFormat>Předvádění na obrazovce (4:3)</PresentationFormat>
  <Paragraphs>78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Alois Jirásek</vt:lpstr>
      <vt:lpstr>Anotace</vt:lpstr>
      <vt:lpstr> Alois Jirásek</vt:lpstr>
      <vt:lpstr>Život</vt:lpstr>
      <vt:lpstr>Prezentace aplikace PowerPoint</vt:lpstr>
      <vt:lpstr>Dílo</vt:lpstr>
      <vt:lpstr>Rodný dům A. Jiráska v Hronově</vt:lpstr>
      <vt:lpstr>Reliéf A. Jiráska v Olomouci</vt:lpstr>
      <vt:lpstr>Socha A. Jiráska v hronovském parku</vt:lpstr>
      <vt:lpstr>Shrnutí</vt:lpstr>
      <vt:lpstr>Citace</vt:lpstr>
      <vt:lpstr>Citace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Alois Jirásek</dc:title>
  <dc:creator>Hanka-mamka</dc:creator>
  <cp:lastModifiedBy>KLETECKOVAH</cp:lastModifiedBy>
  <cp:revision>27</cp:revision>
  <dcterms:created xsi:type="dcterms:W3CDTF">2012-03-25T13:53:50Z</dcterms:created>
  <dcterms:modified xsi:type="dcterms:W3CDTF">2012-06-25T20:23:24Z</dcterms:modified>
</cp:coreProperties>
</file>