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0" r:id="rId2"/>
    <p:sldId id="271" r:id="rId3"/>
    <p:sldId id="256" r:id="rId4"/>
    <p:sldId id="261" r:id="rId5"/>
    <p:sldId id="262" r:id="rId6"/>
    <p:sldId id="263" r:id="rId7"/>
    <p:sldId id="264" r:id="rId8"/>
    <p:sldId id="265" r:id="rId9"/>
    <p:sldId id="267" r:id="rId10"/>
    <p:sldId id="268" r:id="rId11"/>
    <p:sldId id="269" r:id="rId12"/>
    <p:sldId id="259" r:id="rId13"/>
    <p:sldId id="260" r:id="rId14"/>
    <p:sldId id="272" r:id="rId15"/>
    <p:sldId id="266" r:id="rId16"/>
    <p:sldId id="258" r:id="rId17"/>
    <p:sldId id="273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8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B0A3DC-D135-4BD8-87F8-5702906B6927}" type="datetimeFigureOut">
              <a:rPr lang="cs-CZ" smtClean="0"/>
              <a:t>22.1.2012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D8F4A1-521B-4DFA-92B6-7DB83BB2F7B7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B0A3DC-D135-4BD8-87F8-5702906B6927}" type="datetimeFigureOut">
              <a:rPr lang="cs-CZ" smtClean="0"/>
              <a:t>22.1.2012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D8F4A1-521B-4DFA-92B6-7DB83BB2F7B7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B0A3DC-D135-4BD8-87F8-5702906B6927}" type="datetimeFigureOut">
              <a:rPr lang="cs-CZ" smtClean="0"/>
              <a:t>22.1.2012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D8F4A1-521B-4DFA-92B6-7DB83BB2F7B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B0A3DC-D135-4BD8-87F8-5702906B6927}" type="datetimeFigureOut">
              <a:rPr lang="cs-CZ" smtClean="0"/>
              <a:t>22.1.2012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D8F4A1-521B-4DFA-92B6-7DB83BB2F7B7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B0A3DC-D135-4BD8-87F8-5702906B6927}" type="datetimeFigureOut">
              <a:rPr lang="cs-CZ" smtClean="0"/>
              <a:t>22.1.2012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D8F4A1-521B-4DFA-92B6-7DB83BB2F7B7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B0A3DC-D135-4BD8-87F8-5702906B6927}" type="datetimeFigureOut">
              <a:rPr lang="cs-CZ" smtClean="0"/>
              <a:t>22.1.2012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D8F4A1-521B-4DFA-92B6-7DB83BB2F7B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B0A3DC-D135-4BD8-87F8-5702906B6927}" type="datetimeFigureOut">
              <a:rPr lang="cs-CZ" smtClean="0"/>
              <a:t>22.1.2012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D8F4A1-521B-4DFA-92B6-7DB83BB2F7B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B0A3DC-D135-4BD8-87F8-5702906B6927}" type="datetimeFigureOut">
              <a:rPr lang="cs-CZ" smtClean="0"/>
              <a:t>22.1.2012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D8F4A1-521B-4DFA-92B6-7DB83BB2F7B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B0A3DC-D135-4BD8-87F8-5702906B6927}" type="datetimeFigureOut">
              <a:rPr lang="cs-CZ" smtClean="0"/>
              <a:t>22.1.2012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D8F4A1-521B-4DFA-92B6-7DB83BB2F7B7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B0A3DC-D135-4BD8-87F8-5702906B6927}" type="datetimeFigureOut">
              <a:rPr lang="cs-CZ" smtClean="0"/>
              <a:t>22.1.2012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D8F4A1-521B-4DFA-92B6-7DB83BB2F7B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B0A3DC-D135-4BD8-87F8-5702906B6927}" type="datetimeFigureOut">
              <a:rPr lang="cs-CZ" smtClean="0"/>
              <a:t>22.1.2012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D8F4A1-521B-4DFA-92B6-7DB83BB2F7B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D7B0A3DC-D135-4BD8-87F8-5702906B6927}" type="datetimeFigureOut">
              <a:rPr lang="cs-CZ" smtClean="0"/>
              <a:t>22.1.2012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96D8F4A1-521B-4DFA-92B6-7DB83BB2F7B7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//upload.wikimedia.org/wikipedia/commons/f/f1/Oxford.street.london.arp.jpg" TargetMode="Externa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//upload.wikimedia.org/wikipedia/commons/5/58/Trafalgar_square_clouds.jpg" TargetMode="Externa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upload.wikimedia.org/wikipedia/commons/3/3e/Big_Ben.jpg" TargetMode="Externa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//upload.wikimedia.org/wikipedia/commons/b/b6/Tower_of_london_from_swissre.jpg" TargetMode="Externa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//upload.wikimedia.org/wikipedia/commons/1/1f/Tower_bridge1.jpg" TargetMode="Externa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//upload.wikimedia.org/wikipedia/commons/b/bb/City.of.london.st.pauls.arp.500pix.jpg" TargetMode="Externa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//upload.wikimedia.org/wikipedia/commons/5/5f/Buckingham_palace1.jpg" TargetMode="Externa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//upload.wikimedia.org/wikipedia/commons/4/49/Westminster_Bridge,_River_Thames,_London,_England.jpg" TargetMode="Externa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Grp="1" noChangeArrowheads="1"/>
          </p:cNvSpPr>
          <p:nvPr>
            <p:ph type="ctrTitle"/>
          </p:nvPr>
        </p:nvSpPr>
        <p:spPr>
          <a:xfrm>
            <a:off x="0" y="1196752"/>
            <a:ext cx="9144000" cy="864096"/>
          </a:xfrm>
        </p:spPr>
        <p:txBody>
          <a:bodyPr/>
          <a:lstStyle/>
          <a:p>
            <a:pPr algn="ctr"/>
            <a:r>
              <a:rPr lang="cs-CZ" sz="2800" dirty="0"/>
              <a:t>Členy v názvech</a:t>
            </a:r>
            <a:br>
              <a:rPr lang="cs-CZ" sz="2800" dirty="0"/>
            </a:br>
            <a:r>
              <a:rPr lang="cs-CZ" sz="2800" b="0" dirty="0"/>
              <a:t>Londýn-památky</a:t>
            </a:r>
            <a:endParaRPr lang="cs-CZ" sz="2800" b="1" dirty="0">
              <a:latin typeface="+mn-lt"/>
            </a:endParaRPr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1447800" y="2209800"/>
            <a:ext cx="6477000" cy="1579240"/>
          </a:xfrm>
        </p:spPr>
        <p:txBody>
          <a:bodyPr/>
          <a:lstStyle/>
          <a:p>
            <a:endParaRPr lang="cs-CZ" sz="1500" dirty="0" smtClean="0"/>
          </a:p>
          <a:p>
            <a:endParaRPr lang="cs-CZ" sz="1500" dirty="0"/>
          </a:p>
          <a:p>
            <a:endParaRPr lang="cs-CZ" sz="1500" dirty="0" smtClean="0"/>
          </a:p>
          <a:p>
            <a:r>
              <a:rPr lang="cs-CZ" sz="1500" dirty="0" smtClean="0"/>
              <a:t>Základní škola Čelákovice</a:t>
            </a:r>
            <a:endParaRPr lang="cs-CZ" sz="1500" dirty="0"/>
          </a:p>
        </p:txBody>
      </p:sp>
      <p:sp>
        <p:nvSpPr>
          <p:cNvPr id="6" name="TextovéPole 5"/>
          <p:cNvSpPr txBox="1"/>
          <p:nvPr/>
        </p:nvSpPr>
        <p:spPr>
          <a:xfrm flipH="1">
            <a:off x="611188" y="373306"/>
            <a:ext cx="82089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b="1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VY_32_INOVACE_099_Členy v názvech</a:t>
            </a:r>
            <a:endParaRPr lang="cs-CZ" dirty="0">
              <a:solidFill>
                <a:schemeClr val="tx2"/>
              </a:solidFill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6556" y="4149080"/>
            <a:ext cx="5718175" cy="1384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Zástupný symbol pro zápatí 3"/>
          <p:cNvSpPr txBox="1">
            <a:spLocks noGrp="1"/>
          </p:cNvSpPr>
          <p:nvPr/>
        </p:nvSpPr>
        <p:spPr>
          <a:xfrm>
            <a:off x="630552" y="5805264"/>
            <a:ext cx="7777236" cy="725711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cs-CZ" sz="1400" i="1" dirty="0">
                <a:solidFill>
                  <a:schemeClr val="tx2"/>
                </a:solidFill>
                <a:latin typeface="Calibri" pitchFamily="34" charset="0"/>
                <a:cs typeface="Arial" charset="0"/>
              </a:rPr>
              <a:t>Dostupné z Metodického portálu www.rvp.cz, ISSN: 1802-4785, financovaného z ESF a státního rozpočtu ČR. Provozováno Výzkumným ústavem pedagogickým v Praze.</a:t>
            </a:r>
          </a:p>
        </p:txBody>
      </p:sp>
      <p:sp>
        <p:nvSpPr>
          <p:cNvPr id="2" name="Obdélník 1"/>
          <p:cNvSpPr/>
          <p:nvPr/>
        </p:nvSpPr>
        <p:spPr>
          <a:xfrm>
            <a:off x="2286000" y="3105835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26166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0" grpId="0" autoUpdateAnimBg="0"/>
      <p:bldP spid="4101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386563" y="2060848"/>
            <a:ext cx="849694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b="1" dirty="0">
                <a:solidFill>
                  <a:schemeClr val="tx2"/>
                </a:solidFill>
                <a:latin typeface="+mn-lt"/>
              </a:rPr>
              <a:t>Autor</a:t>
            </a:r>
            <a:r>
              <a:rPr lang="cs-CZ" sz="1600" dirty="0">
                <a:solidFill>
                  <a:schemeClr val="tx2"/>
                </a:solidFill>
                <a:latin typeface="+mn-lt"/>
              </a:rPr>
              <a:t>: </a:t>
            </a:r>
            <a:r>
              <a:rPr lang="cs-CZ" sz="1600" dirty="0" err="1" smtClean="0">
                <a:solidFill>
                  <a:schemeClr val="tx2"/>
                </a:solidFill>
                <a:latin typeface="+mn-lt"/>
              </a:rPr>
              <a:t>Mgr.Eva</a:t>
            </a:r>
            <a:r>
              <a:rPr lang="cs-CZ" sz="1600" dirty="0" smtClean="0">
                <a:solidFill>
                  <a:schemeClr val="tx2"/>
                </a:solidFill>
                <a:latin typeface="+mn-lt"/>
              </a:rPr>
              <a:t>  Hronová</a:t>
            </a:r>
          </a:p>
          <a:p>
            <a:r>
              <a:rPr lang="cs-CZ" sz="1600" b="1" dirty="0" smtClean="0">
                <a:solidFill>
                  <a:schemeClr val="tx2"/>
                </a:solidFill>
                <a:latin typeface="+mn-lt"/>
              </a:rPr>
              <a:t>Vytvořeno</a:t>
            </a:r>
            <a:r>
              <a:rPr lang="cs-CZ" sz="1600" dirty="0">
                <a:solidFill>
                  <a:schemeClr val="tx2"/>
                </a:solidFill>
                <a:latin typeface="+mn-lt"/>
              </a:rPr>
              <a:t>: </a:t>
            </a:r>
            <a:r>
              <a:rPr lang="cs-CZ" sz="1600" dirty="0" smtClean="0">
                <a:solidFill>
                  <a:schemeClr val="tx2"/>
                </a:solidFill>
              </a:rPr>
              <a:t>10</a:t>
            </a:r>
            <a:r>
              <a:rPr lang="cs-CZ" sz="1600" dirty="0" smtClean="0">
                <a:solidFill>
                  <a:schemeClr val="tx2"/>
                </a:solidFill>
                <a:latin typeface="+mn-lt"/>
              </a:rPr>
              <a:t>.10.2011</a:t>
            </a:r>
          </a:p>
          <a:p>
            <a:r>
              <a:rPr lang="cs-CZ" sz="1600" b="1" dirty="0" smtClean="0">
                <a:solidFill>
                  <a:schemeClr val="tx2"/>
                </a:solidFill>
                <a:latin typeface="+mn-lt"/>
              </a:rPr>
              <a:t>Stupeň </a:t>
            </a:r>
            <a:r>
              <a:rPr lang="cs-CZ" sz="1600" b="1" dirty="0">
                <a:solidFill>
                  <a:schemeClr val="tx2"/>
                </a:solidFill>
                <a:latin typeface="+mn-lt"/>
              </a:rPr>
              <a:t>a typ vzdělávání</a:t>
            </a:r>
            <a:r>
              <a:rPr lang="cs-CZ" sz="1600" dirty="0">
                <a:solidFill>
                  <a:schemeClr val="tx2"/>
                </a:solidFill>
                <a:latin typeface="+mn-lt"/>
              </a:rPr>
              <a:t>: </a:t>
            </a:r>
            <a:r>
              <a:rPr lang="cs-CZ" sz="1600" dirty="0" smtClean="0">
                <a:solidFill>
                  <a:schemeClr val="tx2"/>
                </a:solidFill>
                <a:latin typeface="+mn-lt"/>
              </a:rPr>
              <a:t>II</a:t>
            </a:r>
            <a:r>
              <a:rPr lang="cs-CZ" sz="1600" dirty="0">
                <a:solidFill>
                  <a:schemeClr val="tx2"/>
                </a:solidFill>
                <a:latin typeface="+mn-lt"/>
              </a:rPr>
              <a:t>. </a:t>
            </a:r>
            <a:r>
              <a:rPr lang="cs-CZ" sz="1600" smtClean="0">
                <a:solidFill>
                  <a:schemeClr val="tx2"/>
                </a:solidFill>
                <a:latin typeface="+mn-lt"/>
              </a:rPr>
              <a:t>Stupeň – základní – 9.r.</a:t>
            </a:r>
            <a:endParaRPr lang="cs-CZ" sz="1600" dirty="0">
              <a:solidFill>
                <a:schemeClr val="tx2"/>
              </a:solidFill>
              <a:latin typeface="+mn-lt"/>
            </a:endParaRPr>
          </a:p>
          <a:p>
            <a:endParaRPr lang="cs-CZ" sz="1600" dirty="0">
              <a:solidFill>
                <a:schemeClr val="tx2"/>
              </a:solidFill>
              <a:latin typeface="+mn-lt"/>
            </a:endParaRPr>
          </a:p>
          <a:p>
            <a:r>
              <a:rPr lang="cs-CZ" sz="1600" b="1" dirty="0" smtClean="0">
                <a:solidFill>
                  <a:schemeClr val="tx2"/>
                </a:solidFill>
                <a:latin typeface="+mn-lt"/>
              </a:rPr>
              <a:t>Vzdělávací oblast: </a:t>
            </a:r>
            <a:r>
              <a:rPr lang="cs-CZ" sz="1600" dirty="0" smtClean="0">
                <a:solidFill>
                  <a:schemeClr val="tx2"/>
                </a:solidFill>
                <a:latin typeface="+mn-lt"/>
              </a:rPr>
              <a:t>Inovace</a:t>
            </a:r>
          </a:p>
          <a:p>
            <a:r>
              <a:rPr lang="cs-CZ" sz="1600" b="1" dirty="0" smtClean="0">
                <a:solidFill>
                  <a:schemeClr val="tx2"/>
                </a:solidFill>
                <a:latin typeface="+mn-lt"/>
              </a:rPr>
              <a:t>Vzdělávací obor:  </a:t>
            </a:r>
            <a:r>
              <a:rPr lang="cs-CZ" sz="1600" dirty="0" smtClean="0">
                <a:solidFill>
                  <a:schemeClr val="tx2"/>
                </a:solidFill>
                <a:latin typeface="+mn-lt"/>
              </a:rPr>
              <a:t>Anglický jazyk</a:t>
            </a:r>
          </a:p>
          <a:p>
            <a:r>
              <a:rPr lang="cs-CZ" sz="1600" b="1" dirty="0" smtClean="0">
                <a:solidFill>
                  <a:schemeClr val="tx2"/>
                </a:solidFill>
                <a:latin typeface="+mn-lt"/>
              </a:rPr>
              <a:t>Téma: </a:t>
            </a:r>
            <a:r>
              <a:rPr lang="cs-CZ" sz="1600" dirty="0" err="1" smtClean="0">
                <a:solidFill>
                  <a:schemeClr val="tx2"/>
                </a:solidFill>
                <a:latin typeface="+mn-lt"/>
              </a:rPr>
              <a:t>Issue</a:t>
            </a:r>
            <a:r>
              <a:rPr lang="cs-CZ" sz="1600" dirty="0" smtClean="0">
                <a:solidFill>
                  <a:schemeClr val="tx2"/>
                </a:solidFill>
                <a:latin typeface="+mn-lt"/>
              </a:rPr>
              <a:t> 6/2</a:t>
            </a:r>
          </a:p>
          <a:p>
            <a:r>
              <a:rPr lang="cs-CZ" sz="1600" b="1" dirty="0" smtClean="0">
                <a:solidFill>
                  <a:schemeClr val="tx2"/>
                </a:solidFill>
                <a:latin typeface="+mn-lt"/>
              </a:rPr>
              <a:t>Anotace: </a:t>
            </a:r>
            <a:r>
              <a:rPr lang="cs-CZ" sz="1600" dirty="0" smtClean="0">
                <a:solidFill>
                  <a:schemeClr val="tx2"/>
                </a:solidFill>
                <a:latin typeface="+mn-lt"/>
              </a:rPr>
              <a:t>procvičení použití členů, reálie</a:t>
            </a:r>
          </a:p>
          <a:p>
            <a:r>
              <a:rPr lang="cs-CZ" sz="1600" b="1" dirty="0" smtClean="0">
                <a:solidFill>
                  <a:schemeClr val="tx2"/>
                </a:solidFill>
                <a:latin typeface="+mn-lt"/>
              </a:rPr>
              <a:t>Druh učebního materiálu</a:t>
            </a:r>
            <a:r>
              <a:rPr lang="cs-CZ" sz="1600" dirty="0" smtClean="0">
                <a:solidFill>
                  <a:schemeClr val="tx2"/>
                </a:solidFill>
                <a:latin typeface="+mn-lt"/>
              </a:rPr>
              <a:t>: prezentace</a:t>
            </a:r>
            <a:endParaRPr lang="cs-CZ" sz="1600" dirty="0">
              <a:solidFill>
                <a:schemeClr val="tx2"/>
              </a:solidFill>
              <a:latin typeface="+mn-lt"/>
            </a:endParaRPr>
          </a:p>
          <a:p>
            <a:r>
              <a:rPr lang="cs-CZ" sz="1600" b="1" dirty="0" smtClean="0">
                <a:solidFill>
                  <a:schemeClr val="tx2"/>
                </a:solidFill>
                <a:latin typeface="+mn-lt"/>
              </a:rPr>
              <a:t>Očekávaný výstup</a:t>
            </a:r>
            <a:r>
              <a:rPr lang="cs-CZ" sz="1600" dirty="0" smtClean="0">
                <a:solidFill>
                  <a:schemeClr val="tx2"/>
                </a:solidFill>
                <a:latin typeface="+mn-lt"/>
              </a:rPr>
              <a:t>:  upevnění použití členů v názvech</a:t>
            </a:r>
          </a:p>
        </p:txBody>
      </p:sp>
      <p:sp>
        <p:nvSpPr>
          <p:cNvPr id="7" name="Rectangle 4"/>
          <p:cNvSpPr txBox="1">
            <a:spLocks noChangeArrowheads="1"/>
          </p:cNvSpPr>
          <p:nvPr/>
        </p:nvSpPr>
        <p:spPr bwMode="auto">
          <a:xfrm>
            <a:off x="-35476" y="548680"/>
            <a:ext cx="9144000" cy="12241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9pPr>
          </a:lstStyle>
          <a:p>
            <a:r>
              <a:rPr lang="cs-CZ" sz="2800" dirty="0"/>
              <a:t>Členy v názvech</a:t>
            </a:r>
            <a:br>
              <a:rPr lang="cs-CZ" sz="2800" dirty="0"/>
            </a:br>
            <a:r>
              <a:rPr lang="cs-CZ" sz="2800" dirty="0"/>
              <a:t>Londýn-památky</a:t>
            </a:r>
            <a:endParaRPr lang="cs-CZ" sz="2800" b="1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847912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/>
              <a:t>p</a:t>
            </a:r>
            <a:r>
              <a:rPr lang="cs-CZ" dirty="0" smtClean="0"/>
              <a:t>rověrka 9.r.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Členy v názvech</a:t>
            </a:r>
            <a:br>
              <a:rPr lang="cs-CZ" dirty="0" smtClean="0"/>
            </a:br>
            <a:r>
              <a:rPr lang="cs-CZ" dirty="0" smtClean="0"/>
              <a:t>Londýn - památky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33262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oubor:Oxford.street.london.arp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836712"/>
            <a:ext cx="7620000" cy="5381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611560" y="251937"/>
            <a:ext cx="69127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Oxford Street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42348442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Soubor:Trafalgar square clouds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908720"/>
            <a:ext cx="714375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089232" y="323945"/>
            <a:ext cx="71437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err="1" smtClean="0"/>
              <a:t>Trafalgar</a:t>
            </a:r>
            <a:r>
              <a:rPr lang="cs-CZ" sz="3200" dirty="0" smtClean="0"/>
              <a:t> Square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13600290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Soubor:Big Ben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692696"/>
            <a:ext cx="428625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5580112" y="1412776"/>
            <a:ext cx="309634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Big Ben on </a:t>
            </a:r>
            <a:r>
              <a:rPr lang="cs-CZ" sz="3200" dirty="0" err="1" smtClean="0"/>
              <a:t>the</a:t>
            </a:r>
            <a:r>
              <a:rPr lang="cs-CZ" sz="3200" dirty="0" smtClean="0"/>
              <a:t> </a:t>
            </a:r>
            <a:r>
              <a:rPr lang="cs-CZ" sz="3200" dirty="0" err="1" smtClean="0"/>
              <a:t>Houses</a:t>
            </a:r>
            <a:r>
              <a:rPr lang="cs-CZ" sz="3200" dirty="0" smtClean="0"/>
              <a:t> </a:t>
            </a:r>
            <a:r>
              <a:rPr lang="cs-CZ" sz="3200" dirty="0" err="1" smtClean="0"/>
              <a:t>of</a:t>
            </a:r>
            <a:r>
              <a:rPr lang="cs-CZ" sz="3200" dirty="0" smtClean="0"/>
              <a:t> </a:t>
            </a:r>
            <a:r>
              <a:rPr lang="cs-CZ" sz="3200" dirty="0" err="1" smtClean="0"/>
              <a:t>Parliament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8460041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Soubor:Tower of london from swissre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908720"/>
            <a:ext cx="7458075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043608" y="332656"/>
            <a:ext cx="70567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err="1"/>
              <a:t>t</a:t>
            </a:r>
            <a:r>
              <a:rPr lang="cs-CZ" sz="3200" dirty="0" err="1" smtClean="0"/>
              <a:t>he</a:t>
            </a:r>
            <a:r>
              <a:rPr lang="cs-CZ" sz="3200" dirty="0" smtClean="0"/>
              <a:t> Tower </a:t>
            </a:r>
            <a:r>
              <a:rPr lang="cs-CZ" sz="3200" dirty="0" err="1" smtClean="0"/>
              <a:t>of</a:t>
            </a:r>
            <a:r>
              <a:rPr lang="cs-CZ" sz="3200" dirty="0" smtClean="0"/>
              <a:t> London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26810787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Soubor:Tower bridge1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700808"/>
            <a:ext cx="7620000" cy="428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115616" y="764704"/>
            <a:ext cx="66247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Tower </a:t>
            </a:r>
            <a:r>
              <a:rPr lang="cs-CZ" sz="3200" dirty="0" err="1" smtClean="0"/>
              <a:t>Bridge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31193561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Soubor:City.of.london.st.pauls.arp.500pix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692696"/>
            <a:ext cx="4200525" cy="5705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683568" y="1196752"/>
            <a:ext cx="338437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err="1" smtClean="0"/>
              <a:t>St.Paul‘s</a:t>
            </a:r>
            <a:r>
              <a:rPr lang="cs-CZ" sz="3200" dirty="0" smtClean="0"/>
              <a:t> </a:t>
            </a:r>
            <a:r>
              <a:rPr lang="cs-CZ" sz="3200" dirty="0" err="1" smtClean="0"/>
              <a:t>Cathedral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28270889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Soubor:Buckingham palace1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706" y="1556792"/>
            <a:ext cx="7620000" cy="428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259632" y="764704"/>
            <a:ext cx="66247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Buckingham </a:t>
            </a:r>
            <a:r>
              <a:rPr lang="cs-CZ" sz="3200" dirty="0" err="1" smtClean="0"/>
              <a:t>Palace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5352807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Soubor:Westminster Bridge, River Thames, London, England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124744"/>
            <a:ext cx="7143750" cy="5105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971600" y="548680"/>
            <a:ext cx="784887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err="1" smtClean="0"/>
              <a:t>Westminster</a:t>
            </a:r>
            <a:r>
              <a:rPr lang="cs-CZ" sz="3200" dirty="0" smtClean="0"/>
              <a:t> </a:t>
            </a:r>
            <a:r>
              <a:rPr lang="cs-CZ" sz="3200" dirty="0" err="1" smtClean="0"/>
              <a:t>Bridge</a:t>
            </a:r>
            <a:r>
              <a:rPr lang="cs-CZ" sz="3200" dirty="0" smtClean="0"/>
              <a:t>, </a:t>
            </a:r>
            <a:r>
              <a:rPr lang="cs-CZ" sz="3200" dirty="0" err="1" smtClean="0"/>
              <a:t>the</a:t>
            </a:r>
            <a:r>
              <a:rPr lang="cs-CZ" sz="3200" dirty="0" smtClean="0"/>
              <a:t> </a:t>
            </a:r>
            <a:r>
              <a:rPr lang="cs-CZ" sz="3200" dirty="0" err="1" smtClean="0"/>
              <a:t>Houses</a:t>
            </a:r>
            <a:r>
              <a:rPr lang="cs-CZ" sz="3200" dirty="0" smtClean="0"/>
              <a:t> </a:t>
            </a:r>
            <a:r>
              <a:rPr lang="cs-CZ" sz="3200" dirty="0" err="1" smtClean="0"/>
              <a:t>of</a:t>
            </a:r>
            <a:r>
              <a:rPr lang="cs-CZ" sz="3200" dirty="0" smtClean="0"/>
              <a:t> </a:t>
            </a:r>
            <a:r>
              <a:rPr lang="cs-CZ" sz="3200" dirty="0" err="1" smtClean="0"/>
              <a:t>Parliament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34753450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467544" y="908720"/>
            <a:ext cx="7992888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I </a:t>
            </a:r>
            <a:r>
              <a:rPr lang="cs-CZ" sz="3200" dirty="0" err="1" smtClean="0"/>
              <a:t>was</a:t>
            </a:r>
            <a:r>
              <a:rPr lang="cs-CZ" sz="3200" dirty="0" smtClean="0"/>
              <a:t> in London on </a:t>
            </a:r>
            <a:r>
              <a:rPr lang="cs-CZ" sz="3200" dirty="0" err="1" smtClean="0"/>
              <a:t>holiday</a:t>
            </a:r>
            <a:r>
              <a:rPr lang="cs-CZ" sz="3200" dirty="0" smtClean="0"/>
              <a:t>. </a:t>
            </a:r>
            <a:r>
              <a:rPr lang="cs-CZ" sz="3200" dirty="0" err="1" smtClean="0"/>
              <a:t>There</a:t>
            </a:r>
            <a:r>
              <a:rPr lang="cs-CZ" sz="3200" dirty="0" smtClean="0"/>
              <a:t> are many </a:t>
            </a:r>
            <a:r>
              <a:rPr lang="cs-CZ" sz="3200" dirty="0" err="1" smtClean="0"/>
              <a:t>interesting</a:t>
            </a:r>
            <a:r>
              <a:rPr lang="cs-CZ" sz="3200" dirty="0" smtClean="0"/>
              <a:t> </a:t>
            </a:r>
            <a:r>
              <a:rPr lang="cs-CZ" sz="3200" dirty="0" err="1" smtClean="0"/>
              <a:t>buildings</a:t>
            </a:r>
            <a:r>
              <a:rPr lang="cs-CZ" sz="3200" dirty="0" smtClean="0"/>
              <a:t> and </a:t>
            </a:r>
            <a:r>
              <a:rPr lang="cs-CZ" sz="3200" dirty="0" err="1" smtClean="0"/>
              <a:t>places</a:t>
            </a:r>
            <a:r>
              <a:rPr lang="cs-CZ" sz="3200" dirty="0" smtClean="0"/>
              <a:t>. </a:t>
            </a:r>
            <a:r>
              <a:rPr lang="cs-CZ" sz="3200" dirty="0" err="1" smtClean="0"/>
              <a:t>We</a:t>
            </a:r>
            <a:r>
              <a:rPr lang="cs-CZ" sz="3200" dirty="0" smtClean="0"/>
              <a:t> </a:t>
            </a:r>
            <a:r>
              <a:rPr lang="cs-CZ" sz="3200" dirty="0" err="1" smtClean="0"/>
              <a:t>were</a:t>
            </a:r>
            <a:r>
              <a:rPr lang="cs-CZ" sz="3200" dirty="0" smtClean="0"/>
              <a:t> shopping in ….. Oxford Street. </a:t>
            </a:r>
            <a:r>
              <a:rPr lang="cs-CZ" sz="3200" dirty="0" err="1" smtClean="0"/>
              <a:t>Than</a:t>
            </a:r>
            <a:r>
              <a:rPr lang="cs-CZ" sz="3200" dirty="0" smtClean="0"/>
              <a:t> </a:t>
            </a:r>
            <a:r>
              <a:rPr lang="cs-CZ" sz="3200" dirty="0" err="1" smtClean="0"/>
              <a:t>we</a:t>
            </a:r>
            <a:r>
              <a:rPr lang="cs-CZ" sz="3200" dirty="0" smtClean="0"/>
              <a:t> </a:t>
            </a:r>
            <a:r>
              <a:rPr lang="cs-CZ" sz="3200" dirty="0" err="1" smtClean="0"/>
              <a:t>went</a:t>
            </a:r>
            <a:r>
              <a:rPr lang="cs-CZ" sz="3200" dirty="0" smtClean="0"/>
              <a:t> to ….. </a:t>
            </a:r>
            <a:r>
              <a:rPr lang="cs-CZ" sz="3200" dirty="0" err="1" smtClean="0"/>
              <a:t>Trafalgar</a:t>
            </a:r>
            <a:r>
              <a:rPr lang="cs-CZ" sz="3200" dirty="0" smtClean="0"/>
              <a:t> Square. </a:t>
            </a:r>
            <a:r>
              <a:rPr lang="cs-CZ" sz="3200" dirty="0" err="1" smtClean="0"/>
              <a:t>You</a:t>
            </a:r>
            <a:r>
              <a:rPr lang="cs-CZ" sz="3200" dirty="0" smtClean="0"/>
              <a:t> </a:t>
            </a:r>
            <a:r>
              <a:rPr lang="cs-CZ" sz="3200" dirty="0" err="1" smtClean="0"/>
              <a:t>can</a:t>
            </a:r>
            <a:r>
              <a:rPr lang="cs-CZ" sz="3200" dirty="0" smtClean="0"/>
              <a:t> </a:t>
            </a:r>
            <a:r>
              <a:rPr lang="cs-CZ" sz="3200" dirty="0" err="1" smtClean="0"/>
              <a:t>see</a:t>
            </a:r>
            <a:r>
              <a:rPr lang="cs-CZ" sz="3200" dirty="0" smtClean="0"/>
              <a:t> ….. </a:t>
            </a:r>
            <a:r>
              <a:rPr lang="cs-CZ" sz="3200" dirty="0" err="1" smtClean="0"/>
              <a:t>Nelson‘s</a:t>
            </a:r>
            <a:r>
              <a:rPr lang="cs-CZ" sz="3200" dirty="0" smtClean="0"/>
              <a:t> </a:t>
            </a:r>
            <a:r>
              <a:rPr lang="cs-CZ" sz="3200" dirty="0" err="1" smtClean="0"/>
              <a:t>Column</a:t>
            </a:r>
            <a:r>
              <a:rPr lang="cs-CZ" sz="3200" dirty="0" smtClean="0"/>
              <a:t> </a:t>
            </a:r>
            <a:r>
              <a:rPr lang="cs-CZ" sz="3200" dirty="0" err="1" smtClean="0"/>
              <a:t>there</a:t>
            </a:r>
            <a:r>
              <a:rPr lang="cs-CZ" sz="3200" dirty="0" smtClean="0"/>
              <a:t>. </a:t>
            </a:r>
            <a:r>
              <a:rPr lang="cs-CZ" sz="3200" dirty="0" err="1" smtClean="0"/>
              <a:t>It‘s</a:t>
            </a:r>
            <a:r>
              <a:rPr lang="cs-CZ" sz="3200" dirty="0" smtClean="0"/>
              <a:t> very nice. </a:t>
            </a:r>
            <a:r>
              <a:rPr lang="cs-CZ" sz="3200" dirty="0" err="1" smtClean="0"/>
              <a:t>An</a:t>
            </a:r>
            <a:r>
              <a:rPr lang="cs-CZ" sz="3200" dirty="0" smtClean="0"/>
              <a:t> </a:t>
            </a:r>
            <a:r>
              <a:rPr lang="cs-CZ" sz="3200" dirty="0" err="1" smtClean="0"/>
              <a:t>hour</a:t>
            </a:r>
            <a:r>
              <a:rPr lang="cs-CZ" sz="3200" dirty="0" smtClean="0"/>
              <a:t> </a:t>
            </a:r>
            <a:r>
              <a:rPr lang="cs-CZ" sz="3200" dirty="0" err="1" smtClean="0"/>
              <a:t>later</a:t>
            </a:r>
            <a:r>
              <a:rPr lang="cs-CZ" sz="3200" dirty="0" smtClean="0"/>
              <a:t> </a:t>
            </a:r>
            <a:r>
              <a:rPr lang="cs-CZ" sz="3200" dirty="0" err="1" smtClean="0"/>
              <a:t>we</a:t>
            </a:r>
            <a:r>
              <a:rPr lang="cs-CZ" sz="3200" dirty="0" smtClean="0"/>
              <a:t> </a:t>
            </a:r>
            <a:r>
              <a:rPr lang="cs-CZ" sz="3200" dirty="0" err="1" smtClean="0"/>
              <a:t>were</a:t>
            </a:r>
            <a:r>
              <a:rPr lang="cs-CZ" sz="3200" dirty="0" smtClean="0"/>
              <a:t> </a:t>
            </a:r>
            <a:r>
              <a:rPr lang="cs-CZ" sz="3200" dirty="0" err="1" smtClean="0"/>
              <a:t>walking</a:t>
            </a:r>
            <a:r>
              <a:rPr lang="cs-CZ" sz="3200" dirty="0" smtClean="0"/>
              <a:t> to …..</a:t>
            </a:r>
            <a:r>
              <a:rPr lang="cs-CZ" sz="3200" dirty="0" err="1" smtClean="0"/>
              <a:t>Houses</a:t>
            </a:r>
            <a:r>
              <a:rPr lang="cs-CZ" sz="3200" dirty="0" smtClean="0"/>
              <a:t> </a:t>
            </a:r>
            <a:r>
              <a:rPr lang="cs-CZ" sz="3200" dirty="0" err="1" smtClean="0"/>
              <a:t>of</a:t>
            </a:r>
            <a:r>
              <a:rPr lang="cs-CZ" sz="3200" dirty="0" smtClean="0"/>
              <a:t> </a:t>
            </a:r>
            <a:r>
              <a:rPr lang="cs-CZ" sz="3200" dirty="0" err="1" smtClean="0"/>
              <a:t>Parliament</a:t>
            </a:r>
            <a:r>
              <a:rPr lang="cs-CZ" sz="3200" dirty="0" smtClean="0"/>
              <a:t>, </a:t>
            </a:r>
            <a:r>
              <a:rPr lang="cs-CZ" sz="3200" dirty="0" err="1" smtClean="0"/>
              <a:t>where</a:t>
            </a:r>
            <a:r>
              <a:rPr lang="cs-CZ" sz="3200" dirty="0" smtClean="0"/>
              <a:t> ….. Big Ben </a:t>
            </a:r>
            <a:r>
              <a:rPr lang="cs-CZ" sz="3200" dirty="0" err="1" smtClean="0"/>
              <a:t>is</a:t>
            </a:r>
            <a:r>
              <a:rPr lang="cs-CZ" sz="3200" dirty="0" smtClean="0"/>
              <a:t>. </a:t>
            </a:r>
            <a:r>
              <a:rPr lang="cs-CZ" sz="3200" dirty="0" err="1" smtClean="0"/>
              <a:t>We</a:t>
            </a:r>
            <a:r>
              <a:rPr lang="cs-CZ" sz="3200" dirty="0" smtClean="0"/>
              <a:t> </a:t>
            </a:r>
            <a:r>
              <a:rPr lang="cs-CZ" sz="3200" dirty="0" err="1" smtClean="0"/>
              <a:t>saw</a:t>
            </a:r>
            <a:r>
              <a:rPr lang="cs-CZ" sz="3200" dirty="0" smtClean="0"/>
              <a:t> ….. Tower </a:t>
            </a:r>
            <a:r>
              <a:rPr lang="cs-CZ" sz="3200" dirty="0" err="1" smtClean="0"/>
              <a:t>of</a:t>
            </a:r>
            <a:r>
              <a:rPr lang="cs-CZ" sz="3200" dirty="0" smtClean="0"/>
              <a:t> London </a:t>
            </a:r>
            <a:r>
              <a:rPr lang="cs-CZ" sz="3200" dirty="0" err="1" smtClean="0"/>
              <a:t>when</a:t>
            </a:r>
            <a:r>
              <a:rPr lang="cs-CZ" sz="3200" dirty="0" smtClean="0"/>
              <a:t> </a:t>
            </a:r>
            <a:r>
              <a:rPr lang="cs-CZ" sz="3200" dirty="0" err="1" smtClean="0"/>
              <a:t>we</a:t>
            </a:r>
            <a:r>
              <a:rPr lang="cs-CZ" sz="3200" dirty="0" smtClean="0"/>
              <a:t> </a:t>
            </a:r>
            <a:r>
              <a:rPr lang="cs-CZ" sz="3200" dirty="0" err="1" smtClean="0"/>
              <a:t>stood</a:t>
            </a:r>
            <a:r>
              <a:rPr lang="cs-CZ" sz="3200" dirty="0" smtClean="0"/>
              <a:t> on ….. Tower </a:t>
            </a:r>
            <a:r>
              <a:rPr lang="cs-CZ" sz="3200" dirty="0" err="1" smtClean="0"/>
              <a:t>Bridge</a:t>
            </a:r>
            <a:r>
              <a:rPr lang="cs-CZ" sz="3200" dirty="0" smtClean="0"/>
              <a:t>. I </a:t>
            </a:r>
            <a:r>
              <a:rPr lang="cs-CZ" sz="3200" dirty="0" err="1" smtClean="0"/>
              <a:t>wanted</a:t>
            </a:r>
            <a:r>
              <a:rPr lang="cs-CZ" sz="3200" dirty="0" smtClean="0"/>
              <a:t> to </a:t>
            </a:r>
            <a:r>
              <a:rPr lang="cs-CZ" sz="3200" dirty="0" err="1" smtClean="0"/>
              <a:t>see</a:t>
            </a:r>
            <a:r>
              <a:rPr lang="cs-CZ" sz="3200" dirty="0" smtClean="0"/>
              <a:t> ….. </a:t>
            </a:r>
            <a:r>
              <a:rPr lang="cs-CZ" sz="3200" dirty="0" err="1" smtClean="0"/>
              <a:t>St.Paul‘s</a:t>
            </a:r>
            <a:r>
              <a:rPr lang="cs-CZ" sz="3200" dirty="0" smtClean="0"/>
              <a:t> </a:t>
            </a:r>
            <a:r>
              <a:rPr lang="cs-CZ" sz="3200" dirty="0" err="1" smtClean="0"/>
              <a:t>Cathedral</a:t>
            </a:r>
            <a:r>
              <a:rPr lang="cs-CZ" sz="3200" dirty="0" smtClean="0"/>
              <a:t>, </a:t>
            </a:r>
            <a:r>
              <a:rPr lang="cs-CZ" sz="3200" dirty="0" err="1" smtClean="0"/>
              <a:t>too</a:t>
            </a:r>
            <a:r>
              <a:rPr lang="cs-CZ" sz="3200" dirty="0" smtClean="0"/>
              <a:t>. </a:t>
            </a:r>
            <a:r>
              <a:rPr lang="cs-CZ" sz="3200" dirty="0" err="1" smtClean="0"/>
              <a:t>Our</a:t>
            </a:r>
            <a:r>
              <a:rPr lang="cs-CZ" sz="3200" dirty="0" smtClean="0"/>
              <a:t> </a:t>
            </a:r>
            <a:r>
              <a:rPr lang="cs-CZ" sz="3200" dirty="0" err="1" smtClean="0"/>
              <a:t>trip</a:t>
            </a:r>
            <a:r>
              <a:rPr lang="cs-CZ" sz="3200" dirty="0" smtClean="0"/>
              <a:t> to London </a:t>
            </a:r>
            <a:r>
              <a:rPr lang="cs-CZ" sz="3200" dirty="0" err="1" smtClean="0"/>
              <a:t>was</a:t>
            </a:r>
            <a:r>
              <a:rPr lang="cs-CZ" sz="3200" dirty="0" smtClean="0"/>
              <a:t> </a:t>
            </a:r>
            <a:r>
              <a:rPr lang="cs-CZ" sz="3200" dirty="0" err="1" smtClean="0"/>
              <a:t>excelent</a:t>
            </a:r>
            <a:r>
              <a:rPr lang="cs-CZ" sz="3200" dirty="0" smtClean="0"/>
              <a:t>.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33799230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4957" y="620688"/>
            <a:ext cx="8352928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3200" dirty="0">
                <a:solidFill>
                  <a:prstClr val="black"/>
                </a:solidFill>
              </a:rPr>
              <a:t>I </a:t>
            </a:r>
            <a:r>
              <a:rPr lang="cs-CZ" sz="3200" dirty="0" err="1">
                <a:solidFill>
                  <a:prstClr val="black"/>
                </a:solidFill>
              </a:rPr>
              <a:t>was</a:t>
            </a:r>
            <a:r>
              <a:rPr lang="cs-CZ" sz="3200" dirty="0">
                <a:solidFill>
                  <a:prstClr val="black"/>
                </a:solidFill>
              </a:rPr>
              <a:t> in London on </a:t>
            </a:r>
            <a:r>
              <a:rPr lang="cs-CZ" sz="3200" dirty="0" err="1">
                <a:solidFill>
                  <a:prstClr val="black"/>
                </a:solidFill>
              </a:rPr>
              <a:t>holiday</a:t>
            </a:r>
            <a:r>
              <a:rPr lang="cs-CZ" sz="3200" dirty="0">
                <a:solidFill>
                  <a:prstClr val="black"/>
                </a:solidFill>
              </a:rPr>
              <a:t>. </a:t>
            </a:r>
            <a:r>
              <a:rPr lang="cs-CZ" sz="3200" dirty="0" err="1">
                <a:solidFill>
                  <a:prstClr val="black"/>
                </a:solidFill>
              </a:rPr>
              <a:t>There</a:t>
            </a:r>
            <a:r>
              <a:rPr lang="cs-CZ" sz="3200" dirty="0">
                <a:solidFill>
                  <a:prstClr val="black"/>
                </a:solidFill>
              </a:rPr>
              <a:t> are many </a:t>
            </a:r>
            <a:r>
              <a:rPr lang="cs-CZ" sz="3200" dirty="0" err="1">
                <a:solidFill>
                  <a:prstClr val="black"/>
                </a:solidFill>
              </a:rPr>
              <a:t>interesting</a:t>
            </a:r>
            <a:r>
              <a:rPr lang="cs-CZ" sz="3200" dirty="0">
                <a:solidFill>
                  <a:prstClr val="black"/>
                </a:solidFill>
              </a:rPr>
              <a:t> </a:t>
            </a:r>
            <a:r>
              <a:rPr lang="cs-CZ" sz="3200" dirty="0" err="1">
                <a:solidFill>
                  <a:prstClr val="black"/>
                </a:solidFill>
              </a:rPr>
              <a:t>buildings</a:t>
            </a:r>
            <a:r>
              <a:rPr lang="cs-CZ" sz="3200" dirty="0">
                <a:solidFill>
                  <a:prstClr val="black"/>
                </a:solidFill>
              </a:rPr>
              <a:t> and </a:t>
            </a:r>
            <a:r>
              <a:rPr lang="cs-CZ" sz="3200" dirty="0" err="1">
                <a:solidFill>
                  <a:prstClr val="black"/>
                </a:solidFill>
              </a:rPr>
              <a:t>places</a:t>
            </a:r>
            <a:r>
              <a:rPr lang="cs-CZ" sz="3200" dirty="0">
                <a:solidFill>
                  <a:prstClr val="black"/>
                </a:solidFill>
              </a:rPr>
              <a:t>. </a:t>
            </a:r>
            <a:r>
              <a:rPr lang="cs-CZ" sz="3200" dirty="0" err="1">
                <a:solidFill>
                  <a:prstClr val="black"/>
                </a:solidFill>
              </a:rPr>
              <a:t>We</a:t>
            </a:r>
            <a:r>
              <a:rPr lang="cs-CZ" sz="3200" dirty="0">
                <a:solidFill>
                  <a:prstClr val="black"/>
                </a:solidFill>
              </a:rPr>
              <a:t> </a:t>
            </a:r>
            <a:r>
              <a:rPr lang="cs-CZ" sz="3200" dirty="0" err="1">
                <a:solidFill>
                  <a:prstClr val="black"/>
                </a:solidFill>
              </a:rPr>
              <a:t>were</a:t>
            </a:r>
            <a:r>
              <a:rPr lang="cs-CZ" sz="3200" dirty="0">
                <a:solidFill>
                  <a:prstClr val="black"/>
                </a:solidFill>
              </a:rPr>
              <a:t> shopping </a:t>
            </a:r>
            <a:r>
              <a:rPr lang="cs-CZ" sz="3200" dirty="0" smtClean="0">
                <a:solidFill>
                  <a:prstClr val="black"/>
                </a:solidFill>
              </a:rPr>
              <a:t>in </a:t>
            </a:r>
            <a:r>
              <a:rPr lang="cs-CZ" sz="3200" dirty="0">
                <a:solidFill>
                  <a:prstClr val="black"/>
                </a:solidFill>
              </a:rPr>
              <a:t>Oxford Street. </a:t>
            </a:r>
            <a:r>
              <a:rPr lang="cs-CZ" sz="3200" dirty="0" err="1">
                <a:solidFill>
                  <a:prstClr val="black"/>
                </a:solidFill>
              </a:rPr>
              <a:t>Than</a:t>
            </a:r>
            <a:r>
              <a:rPr lang="cs-CZ" sz="3200" dirty="0">
                <a:solidFill>
                  <a:prstClr val="black"/>
                </a:solidFill>
              </a:rPr>
              <a:t> </a:t>
            </a:r>
            <a:r>
              <a:rPr lang="cs-CZ" sz="3200" dirty="0" err="1">
                <a:solidFill>
                  <a:prstClr val="black"/>
                </a:solidFill>
              </a:rPr>
              <a:t>we</a:t>
            </a:r>
            <a:r>
              <a:rPr lang="cs-CZ" sz="3200" dirty="0">
                <a:solidFill>
                  <a:prstClr val="black"/>
                </a:solidFill>
              </a:rPr>
              <a:t> </a:t>
            </a:r>
            <a:r>
              <a:rPr lang="cs-CZ" sz="3200" dirty="0" err="1">
                <a:solidFill>
                  <a:prstClr val="black"/>
                </a:solidFill>
              </a:rPr>
              <a:t>went</a:t>
            </a:r>
            <a:r>
              <a:rPr lang="cs-CZ" sz="3200" dirty="0">
                <a:solidFill>
                  <a:prstClr val="black"/>
                </a:solidFill>
              </a:rPr>
              <a:t> </a:t>
            </a:r>
            <a:r>
              <a:rPr lang="cs-CZ" sz="3200" dirty="0" smtClean="0">
                <a:solidFill>
                  <a:prstClr val="black"/>
                </a:solidFill>
              </a:rPr>
              <a:t>to </a:t>
            </a:r>
            <a:r>
              <a:rPr lang="cs-CZ" sz="3200" dirty="0" err="1">
                <a:solidFill>
                  <a:prstClr val="black"/>
                </a:solidFill>
              </a:rPr>
              <a:t>Trafalgar</a:t>
            </a:r>
            <a:r>
              <a:rPr lang="cs-CZ" sz="3200" dirty="0">
                <a:solidFill>
                  <a:prstClr val="black"/>
                </a:solidFill>
              </a:rPr>
              <a:t> Square. </a:t>
            </a:r>
            <a:r>
              <a:rPr lang="cs-CZ" sz="3200" dirty="0" err="1">
                <a:solidFill>
                  <a:prstClr val="black"/>
                </a:solidFill>
              </a:rPr>
              <a:t>You</a:t>
            </a:r>
            <a:r>
              <a:rPr lang="cs-CZ" sz="3200" dirty="0">
                <a:solidFill>
                  <a:prstClr val="black"/>
                </a:solidFill>
              </a:rPr>
              <a:t> </a:t>
            </a:r>
            <a:r>
              <a:rPr lang="cs-CZ" sz="3200" dirty="0" err="1">
                <a:solidFill>
                  <a:prstClr val="black"/>
                </a:solidFill>
              </a:rPr>
              <a:t>can</a:t>
            </a:r>
            <a:r>
              <a:rPr lang="cs-CZ" sz="3200" dirty="0">
                <a:solidFill>
                  <a:prstClr val="black"/>
                </a:solidFill>
              </a:rPr>
              <a:t> </a:t>
            </a:r>
            <a:r>
              <a:rPr lang="cs-CZ" sz="3200" dirty="0" err="1" smtClean="0">
                <a:solidFill>
                  <a:prstClr val="black"/>
                </a:solidFill>
              </a:rPr>
              <a:t>see</a:t>
            </a:r>
            <a:r>
              <a:rPr lang="cs-CZ" sz="3200" dirty="0" smtClean="0">
                <a:solidFill>
                  <a:prstClr val="black"/>
                </a:solidFill>
              </a:rPr>
              <a:t> </a:t>
            </a:r>
            <a:r>
              <a:rPr lang="cs-CZ" sz="3200" dirty="0" err="1">
                <a:solidFill>
                  <a:prstClr val="black"/>
                </a:solidFill>
              </a:rPr>
              <a:t>Nelson‘s</a:t>
            </a:r>
            <a:r>
              <a:rPr lang="cs-CZ" sz="3200" dirty="0">
                <a:solidFill>
                  <a:prstClr val="black"/>
                </a:solidFill>
              </a:rPr>
              <a:t> </a:t>
            </a:r>
            <a:r>
              <a:rPr lang="cs-CZ" sz="3200" dirty="0" err="1">
                <a:solidFill>
                  <a:prstClr val="black"/>
                </a:solidFill>
              </a:rPr>
              <a:t>Column</a:t>
            </a:r>
            <a:r>
              <a:rPr lang="cs-CZ" sz="3200" dirty="0">
                <a:solidFill>
                  <a:prstClr val="black"/>
                </a:solidFill>
              </a:rPr>
              <a:t> </a:t>
            </a:r>
            <a:r>
              <a:rPr lang="cs-CZ" sz="3200" dirty="0" err="1">
                <a:solidFill>
                  <a:prstClr val="black"/>
                </a:solidFill>
              </a:rPr>
              <a:t>there</a:t>
            </a:r>
            <a:r>
              <a:rPr lang="cs-CZ" sz="3200" dirty="0">
                <a:solidFill>
                  <a:prstClr val="black"/>
                </a:solidFill>
              </a:rPr>
              <a:t>. </a:t>
            </a:r>
            <a:r>
              <a:rPr lang="cs-CZ" sz="3200" dirty="0" err="1">
                <a:solidFill>
                  <a:prstClr val="black"/>
                </a:solidFill>
              </a:rPr>
              <a:t>It‘s</a:t>
            </a:r>
            <a:r>
              <a:rPr lang="cs-CZ" sz="3200" dirty="0">
                <a:solidFill>
                  <a:prstClr val="black"/>
                </a:solidFill>
              </a:rPr>
              <a:t> very nice. </a:t>
            </a:r>
            <a:r>
              <a:rPr lang="cs-CZ" sz="3200" dirty="0" err="1">
                <a:solidFill>
                  <a:prstClr val="black"/>
                </a:solidFill>
              </a:rPr>
              <a:t>An</a:t>
            </a:r>
            <a:r>
              <a:rPr lang="cs-CZ" sz="3200" dirty="0">
                <a:solidFill>
                  <a:prstClr val="black"/>
                </a:solidFill>
              </a:rPr>
              <a:t> </a:t>
            </a:r>
            <a:r>
              <a:rPr lang="cs-CZ" sz="3200" dirty="0" err="1">
                <a:solidFill>
                  <a:prstClr val="black"/>
                </a:solidFill>
              </a:rPr>
              <a:t>hour</a:t>
            </a:r>
            <a:r>
              <a:rPr lang="cs-CZ" sz="3200" dirty="0">
                <a:solidFill>
                  <a:prstClr val="black"/>
                </a:solidFill>
              </a:rPr>
              <a:t> </a:t>
            </a:r>
            <a:r>
              <a:rPr lang="cs-CZ" sz="3200" dirty="0" err="1">
                <a:solidFill>
                  <a:prstClr val="black"/>
                </a:solidFill>
              </a:rPr>
              <a:t>later</a:t>
            </a:r>
            <a:r>
              <a:rPr lang="cs-CZ" sz="3200" dirty="0">
                <a:solidFill>
                  <a:prstClr val="black"/>
                </a:solidFill>
              </a:rPr>
              <a:t> </a:t>
            </a:r>
            <a:r>
              <a:rPr lang="cs-CZ" sz="3200" dirty="0" err="1">
                <a:solidFill>
                  <a:prstClr val="black"/>
                </a:solidFill>
              </a:rPr>
              <a:t>we</a:t>
            </a:r>
            <a:r>
              <a:rPr lang="cs-CZ" sz="3200" dirty="0">
                <a:solidFill>
                  <a:prstClr val="black"/>
                </a:solidFill>
              </a:rPr>
              <a:t> </a:t>
            </a:r>
            <a:r>
              <a:rPr lang="cs-CZ" sz="3200" dirty="0" err="1">
                <a:solidFill>
                  <a:prstClr val="black"/>
                </a:solidFill>
              </a:rPr>
              <a:t>were</a:t>
            </a:r>
            <a:r>
              <a:rPr lang="cs-CZ" sz="3200" dirty="0">
                <a:solidFill>
                  <a:prstClr val="black"/>
                </a:solidFill>
              </a:rPr>
              <a:t> </a:t>
            </a:r>
            <a:r>
              <a:rPr lang="cs-CZ" sz="3200" dirty="0" err="1">
                <a:solidFill>
                  <a:prstClr val="black"/>
                </a:solidFill>
              </a:rPr>
              <a:t>walking</a:t>
            </a:r>
            <a:r>
              <a:rPr lang="cs-CZ" sz="3200" dirty="0">
                <a:solidFill>
                  <a:prstClr val="black"/>
                </a:solidFill>
              </a:rPr>
              <a:t> to </a:t>
            </a:r>
            <a:r>
              <a:rPr lang="cs-CZ" sz="3200" dirty="0" err="1" smtClean="0">
                <a:solidFill>
                  <a:srgbClr val="FF0000"/>
                </a:solidFill>
              </a:rPr>
              <a:t>the</a:t>
            </a:r>
            <a:r>
              <a:rPr lang="cs-CZ" sz="3200" dirty="0" smtClean="0">
                <a:solidFill>
                  <a:srgbClr val="FF0000"/>
                </a:solidFill>
              </a:rPr>
              <a:t> </a:t>
            </a:r>
            <a:r>
              <a:rPr lang="cs-CZ" sz="3200" dirty="0" err="1" smtClean="0">
                <a:solidFill>
                  <a:srgbClr val="FF0000"/>
                </a:solidFill>
              </a:rPr>
              <a:t>Houses</a:t>
            </a:r>
            <a:r>
              <a:rPr lang="cs-CZ" sz="3200" dirty="0" smtClean="0">
                <a:solidFill>
                  <a:srgbClr val="FF0000"/>
                </a:solidFill>
              </a:rPr>
              <a:t> </a:t>
            </a:r>
            <a:r>
              <a:rPr lang="cs-CZ" sz="3200" dirty="0" err="1">
                <a:solidFill>
                  <a:srgbClr val="FF0000"/>
                </a:solidFill>
              </a:rPr>
              <a:t>of</a:t>
            </a:r>
            <a:r>
              <a:rPr lang="cs-CZ" sz="3200" dirty="0">
                <a:solidFill>
                  <a:srgbClr val="FF0000"/>
                </a:solidFill>
              </a:rPr>
              <a:t> </a:t>
            </a:r>
            <a:r>
              <a:rPr lang="cs-CZ" sz="3200" dirty="0" err="1">
                <a:solidFill>
                  <a:srgbClr val="FF0000"/>
                </a:solidFill>
              </a:rPr>
              <a:t>Parliament</a:t>
            </a:r>
            <a:r>
              <a:rPr lang="cs-CZ" sz="3200" dirty="0">
                <a:solidFill>
                  <a:prstClr val="black"/>
                </a:solidFill>
              </a:rPr>
              <a:t>, </a:t>
            </a:r>
            <a:r>
              <a:rPr lang="cs-CZ" sz="3200" dirty="0" err="1" smtClean="0">
                <a:solidFill>
                  <a:prstClr val="black"/>
                </a:solidFill>
              </a:rPr>
              <a:t>where</a:t>
            </a:r>
            <a:r>
              <a:rPr lang="cs-CZ" sz="3200" dirty="0" smtClean="0">
                <a:solidFill>
                  <a:prstClr val="black"/>
                </a:solidFill>
              </a:rPr>
              <a:t> </a:t>
            </a:r>
            <a:r>
              <a:rPr lang="cs-CZ" sz="3200" dirty="0">
                <a:solidFill>
                  <a:prstClr val="black"/>
                </a:solidFill>
              </a:rPr>
              <a:t>Big Ben </a:t>
            </a:r>
            <a:r>
              <a:rPr lang="cs-CZ" sz="3200" dirty="0" err="1">
                <a:solidFill>
                  <a:prstClr val="black"/>
                </a:solidFill>
              </a:rPr>
              <a:t>is</a:t>
            </a:r>
            <a:r>
              <a:rPr lang="cs-CZ" sz="3200" dirty="0">
                <a:solidFill>
                  <a:prstClr val="black"/>
                </a:solidFill>
              </a:rPr>
              <a:t>. </a:t>
            </a:r>
            <a:r>
              <a:rPr lang="cs-CZ" sz="3200" dirty="0" err="1">
                <a:solidFill>
                  <a:prstClr val="black"/>
                </a:solidFill>
              </a:rPr>
              <a:t>We</a:t>
            </a:r>
            <a:r>
              <a:rPr lang="cs-CZ" sz="3200" dirty="0">
                <a:solidFill>
                  <a:prstClr val="black"/>
                </a:solidFill>
              </a:rPr>
              <a:t> </a:t>
            </a:r>
            <a:r>
              <a:rPr lang="cs-CZ" sz="3200" dirty="0" err="1" smtClean="0">
                <a:solidFill>
                  <a:prstClr val="black"/>
                </a:solidFill>
              </a:rPr>
              <a:t>saw</a:t>
            </a:r>
            <a:r>
              <a:rPr lang="cs-CZ" sz="3200" dirty="0" smtClean="0">
                <a:solidFill>
                  <a:prstClr val="black"/>
                </a:solidFill>
              </a:rPr>
              <a:t> </a:t>
            </a:r>
            <a:r>
              <a:rPr lang="cs-CZ" sz="3200" dirty="0" err="1" smtClean="0">
                <a:solidFill>
                  <a:srgbClr val="FF0000"/>
                </a:solidFill>
              </a:rPr>
              <a:t>the</a:t>
            </a:r>
            <a:r>
              <a:rPr lang="cs-CZ" sz="3200" dirty="0" smtClean="0">
                <a:solidFill>
                  <a:srgbClr val="FF0000"/>
                </a:solidFill>
              </a:rPr>
              <a:t> </a:t>
            </a:r>
            <a:r>
              <a:rPr lang="cs-CZ" sz="3200" dirty="0">
                <a:solidFill>
                  <a:srgbClr val="FF0000"/>
                </a:solidFill>
              </a:rPr>
              <a:t>Tower </a:t>
            </a:r>
            <a:r>
              <a:rPr lang="cs-CZ" sz="3200" dirty="0" err="1">
                <a:solidFill>
                  <a:srgbClr val="FF0000"/>
                </a:solidFill>
              </a:rPr>
              <a:t>of</a:t>
            </a:r>
            <a:r>
              <a:rPr lang="cs-CZ" sz="3200" dirty="0">
                <a:solidFill>
                  <a:srgbClr val="FF0000"/>
                </a:solidFill>
              </a:rPr>
              <a:t> London </a:t>
            </a:r>
            <a:r>
              <a:rPr lang="cs-CZ" sz="3200" dirty="0" err="1">
                <a:solidFill>
                  <a:prstClr val="black"/>
                </a:solidFill>
              </a:rPr>
              <a:t>when</a:t>
            </a:r>
            <a:r>
              <a:rPr lang="cs-CZ" sz="3200" dirty="0">
                <a:solidFill>
                  <a:prstClr val="black"/>
                </a:solidFill>
              </a:rPr>
              <a:t> </a:t>
            </a:r>
            <a:r>
              <a:rPr lang="cs-CZ" sz="3200" dirty="0" err="1">
                <a:solidFill>
                  <a:prstClr val="black"/>
                </a:solidFill>
              </a:rPr>
              <a:t>we</a:t>
            </a:r>
            <a:r>
              <a:rPr lang="cs-CZ" sz="3200" dirty="0">
                <a:solidFill>
                  <a:prstClr val="black"/>
                </a:solidFill>
              </a:rPr>
              <a:t> </a:t>
            </a:r>
            <a:r>
              <a:rPr lang="cs-CZ" sz="3200" dirty="0" err="1">
                <a:solidFill>
                  <a:prstClr val="black"/>
                </a:solidFill>
              </a:rPr>
              <a:t>stood</a:t>
            </a:r>
            <a:r>
              <a:rPr lang="cs-CZ" sz="3200" dirty="0">
                <a:solidFill>
                  <a:prstClr val="black"/>
                </a:solidFill>
              </a:rPr>
              <a:t> </a:t>
            </a:r>
            <a:r>
              <a:rPr lang="cs-CZ" sz="3200" dirty="0" smtClean="0">
                <a:solidFill>
                  <a:prstClr val="black"/>
                </a:solidFill>
              </a:rPr>
              <a:t>on </a:t>
            </a:r>
            <a:r>
              <a:rPr lang="cs-CZ" sz="3200" dirty="0">
                <a:solidFill>
                  <a:prstClr val="black"/>
                </a:solidFill>
              </a:rPr>
              <a:t>Tower </a:t>
            </a:r>
            <a:r>
              <a:rPr lang="cs-CZ" sz="3200" dirty="0" err="1">
                <a:solidFill>
                  <a:prstClr val="black"/>
                </a:solidFill>
              </a:rPr>
              <a:t>Bridge</a:t>
            </a:r>
            <a:r>
              <a:rPr lang="cs-CZ" sz="3200" dirty="0">
                <a:solidFill>
                  <a:prstClr val="black"/>
                </a:solidFill>
              </a:rPr>
              <a:t>. I </a:t>
            </a:r>
            <a:r>
              <a:rPr lang="cs-CZ" sz="3200" dirty="0" err="1">
                <a:solidFill>
                  <a:prstClr val="black"/>
                </a:solidFill>
              </a:rPr>
              <a:t>wanted</a:t>
            </a:r>
            <a:r>
              <a:rPr lang="cs-CZ" sz="3200" dirty="0">
                <a:solidFill>
                  <a:prstClr val="black"/>
                </a:solidFill>
              </a:rPr>
              <a:t> to </a:t>
            </a:r>
            <a:r>
              <a:rPr lang="cs-CZ" sz="3200" dirty="0" err="1" smtClean="0">
                <a:solidFill>
                  <a:prstClr val="black"/>
                </a:solidFill>
              </a:rPr>
              <a:t>see</a:t>
            </a:r>
            <a:r>
              <a:rPr lang="cs-CZ" sz="3200" dirty="0" smtClean="0">
                <a:solidFill>
                  <a:prstClr val="black"/>
                </a:solidFill>
              </a:rPr>
              <a:t> </a:t>
            </a:r>
            <a:r>
              <a:rPr lang="cs-CZ" sz="3200" dirty="0" err="1">
                <a:solidFill>
                  <a:prstClr val="black"/>
                </a:solidFill>
              </a:rPr>
              <a:t>St.Paul‘s</a:t>
            </a:r>
            <a:r>
              <a:rPr lang="cs-CZ" sz="3200" dirty="0">
                <a:solidFill>
                  <a:prstClr val="black"/>
                </a:solidFill>
              </a:rPr>
              <a:t> </a:t>
            </a:r>
            <a:r>
              <a:rPr lang="cs-CZ" sz="3200" dirty="0" err="1">
                <a:solidFill>
                  <a:prstClr val="black"/>
                </a:solidFill>
              </a:rPr>
              <a:t>Cathedral</a:t>
            </a:r>
            <a:r>
              <a:rPr lang="cs-CZ" sz="3200" dirty="0">
                <a:solidFill>
                  <a:prstClr val="black"/>
                </a:solidFill>
              </a:rPr>
              <a:t>, </a:t>
            </a:r>
            <a:r>
              <a:rPr lang="cs-CZ" sz="3200" dirty="0" err="1">
                <a:solidFill>
                  <a:prstClr val="black"/>
                </a:solidFill>
              </a:rPr>
              <a:t>too</a:t>
            </a:r>
            <a:r>
              <a:rPr lang="cs-CZ" sz="3200" dirty="0">
                <a:solidFill>
                  <a:prstClr val="black"/>
                </a:solidFill>
              </a:rPr>
              <a:t>. </a:t>
            </a:r>
            <a:r>
              <a:rPr lang="cs-CZ" sz="3200" dirty="0" err="1">
                <a:solidFill>
                  <a:prstClr val="black"/>
                </a:solidFill>
              </a:rPr>
              <a:t>Our</a:t>
            </a:r>
            <a:r>
              <a:rPr lang="cs-CZ" sz="3200" dirty="0">
                <a:solidFill>
                  <a:prstClr val="black"/>
                </a:solidFill>
              </a:rPr>
              <a:t> </a:t>
            </a:r>
            <a:r>
              <a:rPr lang="cs-CZ" sz="3200" dirty="0" err="1">
                <a:solidFill>
                  <a:prstClr val="black"/>
                </a:solidFill>
              </a:rPr>
              <a:t>trip</a:t>
            </a:r>
            <a:r>
              <a:rPr lang="cs-CZ" sz="3200" dirty="0">
                <a:solidFill>
                  <a:prstClr val="black"/>
                </a:solidFill>
              </a:rPr>
              <a:t> to London </a:t>
            </a:r>
            <a:r>
              <a:rPr lang="cs-CZ" sz="3200" dirty="0" err="1">
                <a:solidFill>
                  <a:prstClr val="black"/>
                </a:solidFill>
              </a:rPr>
              <a:t>was</a:t>
            </a:r>
            <a:r>
              <a:rPr lang="cs-CZ" sz="3200" dirty="0">
                <a:solidFill>
                  <a:prstClr val="black"/>
                </a:solidFill>
              </a:rPr>
              <a:t> </a:t>
            </a:r>
            <a:r>
              <a:rPr lang="cs-CZ" sz="3200" dirty="0" err="1">
                <a:solidFill>
                  <a:prstClr val="black"/>
                </a:solidFill>
              </a:rPr>
              <a:t>excelent</a:t>
            </a:r>
            <a:r>
              <a:rPr lang="cs-CZ" sz="3200" dirty="0">
                <a:solidFill>
                  <a:prstClr val="black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5460123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4" name="Rectangle 6"/>
          <p:cNvSpPr>
            <a:spLocks noGrp="1" noChangeArrowheads="1"/>
          </p:cNvSpPr>
          <p:nvPr>
            <p:ph type="title"/>
          </p:nvPr>
        </p:nvSpPr>
        <p:spPr>
          <a:xfrm>
            <a:off x="-134387" y="620688"/>
            <a:ext cx="9252520" cy="914400"/>
          </a:xfrm>
        </p:spPr>
        <p:txBody>
          <a:bodyPr/>
          <a:lstStyle/>
          <a:p>
            <a:r>
              <a:rPr lang="cs-CZ" dirty="0">
                <a:latin typeface="+mn-lt"/>
              </a:rPr>
              <a:t>Použité zdroje</a:t>
            </a:r>
          </a:p>
        </p:txBody>
      </p:sp>
      <p:sp>
        <p:nvSpPr>
          <p:cNvPr id="6" name="Zástupný symbol pro zápatí 3"/>
          <p:cNvSpPr txBox="1">
            <a:spLocks noGrp="1"/>
          </p:cNvSpPr>
          <p:nvPr/>
        </p:nvSpPr>
        <p:spPr>
          <a:xfrm>
            <a:off x="630552" y="5805264"/>
            <a:ext cx="7777236" cy="725711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cs-CZ" sz="1400" i="1" dirty="0">
                <a:solidFill>
                  <a:schemeClr val="tx2"/>
                </a:solidFill>
                <a:latin typeface="Calibri" pitchFamily="34" charset="0"/>
                <a:cs typeface="Arial" charset="0"/>
              </a:rPr>
              <a:t>Dostupné z Metodického portálu www.rvp.cz, ISSN: 1802-4785, financovaného z ESF a státního rozpočtu ČR. Provozováno Výzkumným ústavem pedagogickým v Praze.</a:t>
            </a: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6555" y="4293096"/>
            <a:ext cx="5718175" cy="1384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653685" y="3362508"/>
            <a:ext cx="77541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smtClean="0">
                <a:solidFill>
                  <a:schemeClr val="tx2"/>
                </a:solidFill>
                <a:latin typeface="+mn-lt"/>
                <a:cs typeface="Calibri" pitchFamily="34" charset="0"/>
              </a:rPr>
              <a:t>Veškeré texty </a:t>
            </a:r>
            <a:r>
              <a:rPr lang="cs-CZ" sz="2000" b="1" dirty="0" smtClean="0">
                <a:solidFill>
                  <a:schemeClr val="tx2"/>
                </a:solidFill>
                <a:latin typeface="+mn-lt"/>
                <a:cs typeface="Calibri" pitchFamily="34" charset="0"/>
              </a:rPr>
              <a:t>jsou dílem autora prezentace.</a:t>
            </a:r>
            <a:endParaRPr lang="cs-CZ" sz="2000" dirty="0">
              <a:solidFill>
                <a:schemeClr val="tx2"/>
              </a:solidFill>
              <a:latin typeface="+mn-lt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4374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83568" y="382013"/>
            <a:ext cx="813690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err="1" smtClean="0">
                <a:effectLst/>
              </a:rPr>
              <a:t>Soubor:Tower</a:t>
            </a:r>
            <a:r>
              <a:rPr lang="cs-CZ" dirty="0" smtClean="0">
                <a:effectLst/>
              </a:rPr>
              <a:t> bridge1.jpg. In </a:t>
            </a:r>
            <a:r>
              <a:rPr lang="cs-CZ" i="1" dirty="0" err="1" smtClean="0">
                <a:effectLst/>
              </a:rPr>
              <a:t>Wikipedia</a:t>
            </a:r>
            <a:r>
              <a:rPr lang="cs-CZ" i="1" dirty="0" smtClean="0">
                <a:effectLst/>
              </a:rPr>
              <a:t> : </a:t>
            </a:r>
            <a:r>
              <a:rPr lang="cs-CZ" i="1" dirty="0" err="1" smtClean="0">
                <a:effectLst/>
              </a:rPr>
              <a:t>the</a:t>
            </a:r>
            <a:r>
              <a:rPr lang="cs-CZ" i="1" dirty="0" smtClean="0">
                <a:effectLst/>
              </a:rPr>
              <a:t> free </a:t>
            </a:r>
            <a:r>
              <a:rPr lang="cs-CZ" i="1" dirty="0" err="1" smtClean="0">
                <a:effectLst/>
              </a:rPr>
              <a:t>encyclopedia</a:t>
            </a:r>
            <a:r>
              <a:rPr lang="cs-CZ" dirty="0" smtClean="0">
                <a:effectLst/>
              </a:rPr>
              <a:t> [online]. St. </a:t>
            </a:r>
            <a:r>
              <a:rPr lang="cs-CZ" dirty="0" err="1" smtClean="0">
                <a:effectLst/>
              </a:rPr>
              <a:t>Petersburg</a:t>
            </a:r>
            <a:r>
              <a:rPr lang="cs-CZ" dirty="0" smtClean="0">
                <a:effectLst/>
              </a:rPr>
              <a:t> (Florida) : </a:t>
            </a:r>
            <a:r>
              <a:rPr lang="cs-CZ" dirty="0" err="1" smtClean="0">
                <a:effectLst/>
              </a:rPr>
              <a:t>Wikipedia</a:t>
            </a:r>
            <a:r>
              <a:rPr lang="cs-CZ" dirty="0" smtClean="0">
                <a:effectLst/>
              </a:rPr>
              <a:t> </a:t>
            </a:r>
            <a:r>
              <a:rPr lang="cs-CZ" dirty="0" err="1" smtClean="0">
                <a:effectLst/>
              </a:rPr>
              <a:t>Foundation</a:t>
            </a:r>
            <a:r>
              <a:rPr lang="cs-CZ" dirty="0" smtClean="0">
                <a:effectLst/>
              </a:rPr>
              <a:t>, [cit. 2011-10-06]. Dostupné z WWW: &lt;http://cs.wikipedia.org/wiki/Soubor:Tower_bridge1.jpg&gt;.</a:t>
            </a:r>
            <a:endParaRPr lang="cs-CZ" dirty="0">
              <a:effectLst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683442" y="1484784"/>
            <a:ext cx="828104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>
                <a:effectLst/>
              </a:rPr>
              <a:t>Soubor:City.of.london.st.pauls.arp.500pix.jpg. In </a:t>
            </a:r>
            <a:r>
              <a:rPr lang="cs-CZ" i="1" dirty="0" err="1" smtClean="0">
                <a:effectLst/>
              </a:rPr>
              <a:t>Wikipedia</a:t>
            </a:r>
            <a:r>
              <a:rPr lang="cs-CZ" i="1" dirty="0" smtClean="0">
                <a:effectLst/>
              </a:rPr>
              <a:t> : </a:t>
            </a:r>
            <a:r>
              <a:rPr lang="cs-CZ" i="1" dirty="0" err="1" smtClean="0">
                <a:effectLst/>
              </a:rPr>
              <a:t>the</a:t>
            </a:r>
            <a:r>
              <a:rPr lang="cs-CZ" i="1" dirty="0" smtClean="0">
                <a:effectLst/>
              </a:rPr>
              <a:t> free </a:t>
            </a:r>
            <a:r>
              <a:rPr lang="cs-CZ" i="1" dirty="0" err="1" smtClean="0">
                <a:effectLst/>
              </a:rPr>
              <a:t>encyclopedia</a:t>
            </a:r>
            <a:r>
              <a:rPr lang="cs-CZ" dirty="0" smtClean="0">
                <a:effectLst/>
              </a:rPr>
              <a:t> [online]. St. </a:t>
            </a:r>
            <a:r>
              <a:rPr lang="cs-CZ" dirty="0" err="1" smtClean="0">
                <a:effectLst/>
              </a:rPr>
              <a:t>Petersburg</a:t>
            </a:r>
            <a:r>
              <a:rPr lang="cs-CZ" dirty="0" smtClean="0">
                <a:effectLst/>
              </a:rPr>
              <a:t> (Florida) : </a:t>
            </a:r>
            <a:r>
              <a:rPr lang="cs-CZ" dirty="0" err="1" smtClean="0">
                <a:effectLst/>
              </a:rPr>
              <a:t>Wikipedia</a:t>
            </a:r>
            <a:r>
              <a:rPr lang="cs-CZ" dirty="0" smtClean="0">
                <a:effectLst/>
              </a:rPr>
              <a:t> </a:t>
            </a:r>
            <a:r>
              <a:rPr lang="cs-CZ" dirty="0" err="1" smtClean="0">
                <a:effectLst/>
              </a:rPr>
              <a:t>Foundation</a:t>
            </a:r>
            <a:r>
              <a:rPr lang="cs-CZ" dirty="0" smtClean="0">
                <a:effectLst/>
              </a:rPr>
              <a:t>, [cit. 2011-10-06]. Dostupné z WWW: &lt;http://cs.wikipedia.org/wiki/Soubor:City.of.london.st.pauls.arp.500pix.jpg&gt;.</a:t>
            </a:r>
            <a:endParaRPr lang="cs-CZ" dirty="0">
              <a:effectLst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683568" y="2780928"/>
            <a:ext cx="813690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err="1" smtClean="0">
                <a:effectLst/>
              </a:rPr>
              <a:t>Soubor:Buckingham</a:t>
            </a:r>
            <a:r>
              <a:rPr lang="cs-CZ" dirty="0" smtClean="0">
                <a:effectLst/>
              </a:rPr>
              <a:t> palace1.jpg. In </a:t>
            </a:r>
            <a:r>
              <a:rPr lang="cs-CZ" i="1" dirty="0" err="1" smtClean="0">
                <a:effectLst/>
              </a:rPr>
              <a:t>Wikipedia</a:t>
            </a:r>
            <a:r>
              <a:rPr lang="cs-CZ" i="1" dirty="0" smtClean="0">
                <a:effectLst/>
              </a:rPr>
              <a:t> : </a:t>
            </a:r>
            <a:r>
              <a:rPr lang="cs-CZ" i="1" dirty="0" err="1" smtClean="0">
                <a:effectLst/>
              </a:rPr>
              <a:t>the</a:t>
            </a:r>
            <a:r>
              <a:rPr lang="cs-CZ" i="1" dirty="0" smtClean="0">
                <a:effectLst/>
              </a:rPr>
              <a:t> free </a:t>
            </a:r>
            <a:r>
              <a:rPr lang="cs-CZ" i="1" dirty="0" err="1" smtClean="0">
                <a:effectLst/>
              </a:rPr>
              <a:t>encyclopedia</a:t>
            </a:r>
            <a:r>
              <a:rPr lang="cs-CZ" dirty="0" smtClean="0">
                <a:effectLst/>
              </a:rPr>
              <a:t> [online]. St. </a:t>
            </a:r>
            <a:r>
              <a:rPr lang="cs-CZ" dirty="0" err="1" smtClean="0">
                <a:effectLst/>
              </a:rPr>
              <a:t>Petersburg</a:t>
            </a:r>
            <a:r>
              <a:rPr lang="cs-CZ" dirty="0" smtClean="0">
                <a:effectLst/>
              </a:rPr>
              <a:t> (Florida) : </a:t>
            </a:r>
            <a:r>
              <a:rPr lang="cs-CZ" dirty="0" err="1" smtClean="0">
                <a:effectLst/>
              </a:rPr>
              <a:t>Wikipedia</a:t>
            </a:r>
            <a:r>
              <a:rPr lang="cs-CZ" dirty="0" smtClean="0">
                <a:effectLst/>
              </a:rPr>
              <a:t> </a:t>
            </a:r>
            <a:r>
              <a:rPr lang="cs-CZ" dirty="0" err="1" smtClean="0">
                <a:effectLst/>
              </a:rPr>
              <a:t>Foundation</a:t>
            </a:r>
            <a:r>
              <a:rPr lang="cs-CZ" dirty="0" smtClean="0">
                <a:effectLst/>
              </a:rPr>
              <a:t>, [cit. 2011-10-06]. Dostupné z WWW: &lt;http://cs.wikipedia.org/wiki/Soubor:Buckingham_palace1.jpg&gt;.</a:t>
            </a:r>
            <a:endParaRPr lang="cs-CZ" dirty="0">
              <a:effectLst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683442" y="4149080"/>
            <a:ext cx="813703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err="1" smtClean="0">
                <a:effectLst/>
              </a:rPr>
              <a:t>Soubor:Westminster</a:t>
            </a:r>
            <a:r>
              <a:rPr lang="cs-CZ" dirty="0" smtClean="0">
                <a:effectLst/>
              </a:rPr>
              <a:t> </a:t>
            </a:r>
            <a:r>
              <a:rPr lang="cs-CZ" dirty="0" err="1" smtClean="0">
                <a:effectLst/>
              </a:rPr>
              <a:t>Bridge</a:t>
            </a:r>
            <a:r>
              <a:rPr lang="cs-CZ" dirty="0" smtClean="0">
                <a:effectLst/>
              </a:rPr>
              <a:t>, River </a:t>
            </a:r>
            <a:r>
              <a:rPr lang="cs-CZ" dirty="0" err="1" smtClean="0">
                <a:effectLst/>
              </a:rPr>
              <a:t>Thames</a:t>
            </a:r>
            <a:r>
              <a:rPr lang="cs-CZ" dirty="0" smtClean="0">
                <a:effectLst/>
              </a:rPr>
              <a:t>, London, England.jpg. In </a:t>
            </a:r>
            <a:r>
              <a:rPr lang="cs-CZ" i="1" dirty="0" err="1" smtClean="0">
                <a:effectLst/>
              </a:rPr>
              <a:t>Wikipedia</a:t>
            </a:r>
            <a:r>
              <a:rPr lang="cs-CZ" i="1" dirty="0" smtClean="0">
                <a:effectLst/>
              </a:rPr>
              <a:t> : </a:t>
            </a:r>
            <a:r>
              <a:rPr lang="cs-CZ" i="1" dirty="0" err="1" smtClean="0">
                <a:effectLst/>
              </a:rPr>
              <a:t>the</a:t>
            </a:r>
            <a:r>
              <a:rPr lang="cs-CZ" i="1" dirty="0" smtClean="0">
                <a:effectLst/>
              </a:rPr>
              <a:t> free </a:t>
            </a:r>
            <a:r>
              <a:rPr lang="cs-CZ" i="1" dirty="0" err="1" smtClean="0">
                <a:effectLst/>
              </a:rPr>
              <a:t>encyclopedia</a:t>
            </a:r>
            <a:r>
              <a:rPr lang="cs-CZ" dirty="0" smtClean="0">
                <a:effectLst/>
              </a:rPr>
              <a:t> [online]. St. </a:t>
            </a:r>
            <a:r>
              <a:rPr lang="cs-CZ" dirty="0" err="1" smtClean="0">
                <a:effectLst/>
              </a:rPr>
              <a:t>Petersburg</a:t>
            </a:r>
            <a:r>
              <a:rPr lang="cs-CZ" dirty="0" smtClean="0">
                <a:effectLst/>
              </a:rPr>
              <a:t> (Florida) : </a:t>
            </a:r>
            <a:r>
              <a:rPr lang="cs-CZ" dirty="0" err="1" smtClean="0">
                <a:effectLst/>
              </a:rPr>
              <a:t>Wikipedia</a:t>
            </a:r>
            <a:r>
              <a:rPr lang="cs-CZ" dirty="0" smtClean="0">
                <a:effectLst/>
              </a:rPr>
              <a:t> </a:t>
            </a:r>
            <a:r>
              <a:rPr lang="cs-CZ" dirty="0" err="1" smtClean="0">
                <a:effectLst/>
              </a:rPr>
              <a:t>Foundation</a:t>
            </a:r>
            <a:r>
              <a:rPr lang="cs-CZ" dirty="0" smtClean="0">
                <a:effectLst/>
              </a:rPr>
              <a:t>, [cit. 2011-10-06]. Dostupné z WWW: &lt;http://cs.wikipedia.org/wiki/Soubor:Westminster_</a:t>
            </a:r>
            <a:r>
              <a:rPr lang="cs-CZ" dirty="0" err="1" smtClean="0">
                <a:effectLst/>
              </a:rPr>
              <a:t>Bridge</a:t>
            </a:r>
            <a:r>
              <a:rPr lang="cs-CZ" dirty="0" smtClean="0">
                <a:effectLst/>
              </a:rPr>
              <a:t>,_River_Thames,_London,_England.jpg&gt;.</a:t>
            </a:r>
            <a:endParaRPr lang="cs-CZ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70215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 txBox="1">
            <a:spLocks noGrp="1"/>
          </p:cNvSpPr>
          <p:nvPr/>
        </p:nvSpPr>
        <p:spPr>
          <a:xfrm>
            <a:off x="611188" y="6165850"/>
            <a:ext cx="7572375" cy="365125"/>
          </a:xfrm>
          <a:prstGeom prst="rect">
            <a:avLst/>
          </a:prstGeom>
          <a:noFill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cs-CZ" sz="1400" i="1" dirty="0">
                <a:latin typeface="Calibri" pitchFamily="34" charset="0"/>
                <a:cs typeface="Arial" charset="0"/>
              </a:rPr>
              <a:t>Dostupné z Metodického portálu www.rvp.cz, ISSN: 1802-4785, financovaného z ESF a státního rozpočtu ČR. Provozováno Výzkumným ústavem pedagogickým v Praze.</a:t>
            </a:r>
          </a:p>
        </p:txBody>
      </p:sp>
      <p:sp>
        <p:nvSpPr>
          <p:cNvPr id="3" name="Obdélník 2"/>
          <p:cNvSpPr/>
          <p:nvPr/>
        </p:nvSpPr>
        <p:spPr>
          <a:xfrm>
            <a:off x="323528" y="260648"/>
            <a:ext cx="849694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err="1" smtClean="0">
                <a:effectLst/>
              </a:rPr>
              <a:t>Soubor:Oxford.street.london.arp.jpg</a:t>
            </a:r>
            <a:r>
              <a:rPr lang="cs-CZ" dirty="0" smtClean="0">
                <a:effectLst/>
              </a:rPr>
              <a:t>. In </a:t>
            </a:r>
            <a:r>
              <a:rPr lang="cs-CZ" i="1" dirty="0" err="1" smtClean="0">
                <a:effectLst/>
              </a:rPr>
              <a:t>Wikipedia</a:t>
            </a:r>
            <a:r>
              <a:rPr lang="cs-CZ" i="1" dirty="0" smtClean="0">
                <a:effectLst/>
              </a:rPr>
              <a:t> : </a:t>
            </a:r>
            <a:r>
              <a:rPr lang="cs-CZ" i="1" dirty="0" err="1" smtClean="0">
                <a:effectLst/>
              </a:rPr>
              <a:t>the</a:t>
            </a:r>
            <a:r>
              <a:rPr lang="cs-CZ" i="1" dirty="0" smtClean="0">
                <a:effectLst/>
              </a:rPr>
              <a:t> free </a:t>
            </a:r>
            <a:r>
              <a:rPr lang="cs-CZ" i="1" dirty="0" err="1" smtClean="0">
                <a:effectLst/>
              </a:rPr>
              <a:t>encyclopedia</a:t>
            </a:r>
            <a:r>
              <a:rPr lang="cs-CZ" dirty="0" smtClean="0">
                <a:effectLst/>
              </a:rPr>
              <a:t> [online]. St. </a:t>
            </a:r>
            <a:r>
              <a:rPr lang="cs-CZ" dirty="0" err="1" smtClean="0">
                <a:effectLst/>
              </a:rPr>
              <a:t>Petersburg</a:t>
            </a:r>
            <a:r>
              <a:rPr lang="cs-CZ" dirty="0" smtClean="0">
                <a:effectLst/>
              </a:rPr>
              <a:t> (Florida) : </a:t>
            </a:r>
            <a:r>
              <a:rPr lang="cs-CZ" dirty="0" err="1" smtClean="0">
                <a:effectLst/>
              </a:rPr>
              <a:t>Wikipedia</a:t>
            </a:r>
            <a:r>
              <a:rPr lang="cs-CZ" dirty="0" smtClean="0">
                <a:effectLst/>
              </a:rPr>
              <a:t> </a:t>
            </a:r>
            <a:r>
              <a:rPr lang="cs-CZ" dirty="0" err="1" smtClean="0">
                <a:effectLst/>
              </a:rPr>
              <a:t>Foundation</a:t>
            </a:r>
            <a:r>
              <a:rPr lang="cs-CZ" dirty="0" smtClean="0">
                <a:effectLst/>
              </a:rPr>
              <a:t>, [cit. 2011-10-06]. Dostupné z WWW: &lt;http://cs.wikipedia.org/wiki/</a:t>
            </a:r>
            <a:r>
              <a:rPr lang="cs-CZ" dirty="0" err="1" smtClean="0">
                <a:effectLst/>
              </a:rPr>
              <a:t>Soubor:Oxford.street.london.arp.jpg</a:t>
            </a:r>
            <a:r>
              <a:rPr lang="cs-CZ" dirty="0" smtClean="0">
                <a:effectLst/>
              </a:rPr>
              <a:t>&gt;.</a:t>
            </a:r>
            <a:endParaRPr lang="cs-CZ" dirty="0">
              <a:effectLst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323528" y="1556792"/>
            <a:ext cx="849694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err="1" smtClean="0">
                <a:effectLst/>
              </a:rPr>
              <a:t>Soubor:Trafalgar</a:t>
            </a:r>
            <a:r>
              <a:rPr lang="cs-CZ" dirty="0" smtClean="0">
                <a:effectLst/>
              </a:rPr>
              <a:t> square clouds.jpg. In </a:t>
            </a:r>
            <a:r>
              <a:rPr lang="cs-CZ" i="1" dirty="0" err="1" smtClean="0">
                <a:effectLst/>
              </a:rPr>
              <a:t>Wikipedia</a:t>
            </a:r>
            <a:r>
              <a:rPr lang="cs-CZ" i="1" dirty="0" smtClean="0">
                <a:effectLst/>
              </a:rPr>
              <a:t> : </a:t>
            </a:r>
            <a:r>
              <a:rPr lang="cs-CZ" i="1" dirty="0" err="1" smtClean="0">
                <a:effectLst/>
              </a:rPr>
              <a:t>the</a:t>
            </a:r>
            <a:r>
              <a:rPr lang="cs-CZ" i="1" dirty="0" smtClean="0">
                <a:effectLst/>
              </a:rPr>
              <a:t> free </a:t>
            </a:r>
            <a:r>
              <a:rPr lang="cs-CZ" i="1" dirty="0" err="1" smtClean="0">
                <a:effectLst/>
              </a:rPr>
              <a:t>encyclopedia</a:t>
            </a:r>
            <a:r>
              <a:rPr lang="cs-CZ" dirty="0" smtClean="0">
                <a:effectLst/>
              </a:rPr>
              <a:t> [online]. St. </a:t>
            </a:r>
            <a:r>
              <a:rPr lang="cs-CZ" dirty="0" err="1" smtClean="0">
                <a:effectLst/>
              </a:rPr>
              <a:t>Petersburg</a:t>
            </a:r>
            <a:r>
              <a:rPr lang="cs-CZ" dirty="0" smtClean="0">
                <a:effectLst/>
              </a:rPr>
              <a:t> (Florida) : </a:t>
            </a:r>
            <a:r>
              <a:rPr lang="cs-CZ" dirty="0" err="1" smtClean="0">
                <a:effectLst/>
              </a:rPr>
              <a:t>Wikipedia</a:t>
            </a:r>
            <a:r>
              <a:rPr lang="cs-CZ" dirty="0" smtClean="0">
                <a:effectLst/>
              </a:rPr>
              <a:t> </a:t>
            </a:r>
            <a:r>
              <a:rPr lang="cs-CZ" dirty="0" err="1" smtClean="0">
                <a:effectLst/>
              </a:rPr>
              <a:t>Foundation</a:t>
            </a:r>
            <a:r>
              <a:rPr lang="cs-CZ" dirty="0" smtClean="0">
                <a:effectLst/>
              </a:rPr>
              <a:t>, [cit. 2011-10-06]. Dostupné z WWW: &lt;http://cs.wikipedia.org/wiki/</a:t>
            </a:r>
            <a:r>
              <a:rPr lang="cs-CZ" dirty="0" err="1" smtClean="0">
                <a:effectLst/>
              </a:rPr>
              <a:t>Soubor:Trafalgar_square_clouds.jpg</a:t>
            </a:r>
            <a:r>
              <a:rPr lang="cs-CZ" dirty="0" smtClean="0">
                <a:effectLst/>
              </a:rPr>
              <a:t>&gt;.</a:t>
            </a:r>
            <a:endParaRPr lang="cs-CZ" dirty="0">
              <a:effectLst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344000" y="2996952"/>
            <a:ext cx="833245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err="1" smtClean="0">
                <a:effectLst/>
              </a:rPr>
              <a:t>Soubor:Big</a:t>
            </a:r>
            <a:r>
              <a:rPr lang="cs-CZ" dirty="0" smtClean="0">
                <a:effectLst/>
              </a:rPr>
              <a:t> Ben.jpg. In </a:t>
            </a:r>
            <a:r>
              <a:rPr lang="cs-CZ" i="1" dirty="0" err="1" smtClean="0">
                <a:effectLst/>
              </a:rPr>
              <a:t>Wikipedia</a:t>
            </a:r>
            <a:r>
              <a:rPr lang="cs-CZ" i="1" dirty="0" smtClean="0">
                <a:effectLst/>
              </a:rPr>
              <a:t> : </a:t>
            </a:r>
            <a:r>
              <a:rPr lang="cs-CZ" i="1" dirty="0" err="1" smtClean="0">
                <a:effectLst/>
              </a:rPr>
              <a:t>the</a:t>
            </a:r>
            <a:r>
              <a:rPr lang="cs-CZ" i="1" dirty="0" smtClean="0">
                <a:effectLst/>
              </a:rPr>
              <a:t> free </a:t>
            </a:r>
            <a:r>
              <a:rPr lang="cs-CZ" i="1" dirty="0" err="1" smtClean="0">
                <a:effectLst/>
              </a:rPr>
              <a:t>encyclopedia</a:t>
            </a:r>
            <a:r>
              <a:rPr lang="cs-CZ" dirty="0" smtClean="0">
                <a:effectLst/>
              </a:rPr>
              <a:t> [online]. St. </a:t>
            </a:r>
            <a:r>
              <a:rPr lang="cs-CZ" dirty="0" err="1" smtClean="0">
                <a:effectLst/>
              </a:rPr>
              <a:t>Petersburg</a:t>
            </a:r>
            <a:r>
              <a:rPr lang="cs-CZ" dirty="0" smtClean="0">
                <a:effectLst/>
              </a:rPr>
              <a:t> (Florida) : </a:t>
            </a:r>
            <a:r>
              <a:rPr lang="cs-CZ" dirty="0" err="1" smtClean="0">
                <a:effectLst/>
              </a:rPr>
              <a:t>Wikipedia</a:t>
            </a:r>
            <a:r>
              <a:rPr lang="cs-CZ" dirty="0" smtClean="0">
                <a:effectLst/>
              </a:rPr>
              <a:t> </a:t>
            </a:r>
            <a:r>
              <a:rPr lang="cs-CZ" dirty="0" err="1" smtClean="0">
                <a:effectLst/>
              </a:rPr>
              <a:t>Foundation</a:t>
            </a:r>
            <a:r>
              <a:rPr lang="cs-CZ" dirty="0" smtClean="0">
                <a:effectLst/>
              </a:rPr>
              <a:t>, [cit. 2011-10-06]. Dostupné z WWW: &lt;http://cs.wikipedia.org/wiki/</a:t>
            </a:r>
            <a:r>
              <a:rPr lang="cs-CZ" dirty="0" err="1" smtClean="0">
                <a:effectLst/>
              </a:rPr>
              <a:t>Soubor:Big_Ben.jpg</a:t>
            </a:r>
            <a:r>
              <a:rPr lang="cs-CZ" dirty="0" smtClean="0">
                <a:effectLst/>
              </a:rPr>
              <a:t>&gt;.</a:t>
            </a:r>
            <a:endParaRPr lang="cs-CZ" dirty="0">
              <a:effectLst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350824" y="4149080"/>
            <a:ext cx="832563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err="1" smtClean="0">
                <a:effectLst/>
              </a:rPr>
              <a:t>Soubor:Tower</a:t>
            </a:r>
            <a:r>
              <a:rPr lang="cs-CZ" dirty="0" smtClean="0">
                <a:effectLst/>
              </a:rPr>
              <a:t> </a:t>
            </a:r>
            <a:r>
              <a:rPr lang="cs-CZ" dirty="0" err="1" smtClean="0">
                <a:effectLst/>
              </a:rPr>
              <a:t>of</a:t>
            </a:r>
            <a:r>
              <a:rPr lang="cs-CZ" dirty="0" smtClean="0">
                <a:effectLst/>
              </a:rPr>
              <a:t> </a:t>
            </a:r>
            <a:r>
              <a:rPr lang="cs-CZ" dirty="0" err="1" smtClean="0">
                <a:effectLst/>
              </a:rPr>
              <a:t>london</a:t>
            </a:r>
            <a:r>
              <a:rPr lang="cs-CZ" dirty="0" smtClean="0">
                <a:effectLst/>
              </a:rPr>
              <a:t> </a:t>
            </a:r>
            <a:r>
              <a:rPr lang="cs-CZ" dirty="0" err="1" smtClean="0">
                <a:effectLst/>
              </a:rPr>
              <a:t>from</a:t>
            </a:r>
            <a:r>
              <a:rPr lang="cs-CZ" dirty="0" smtClean="0">
                <a:effectLst/>
              </a:rPr>
              <a:t> swissre.jpg. In </a:t>
            </a:r>
            <a:r>
              <a:rPr lang="cs-CZ" i="1" dirty="0" err="1" smtClean="0">
                <a:effectLst/>
              </a:rPr>
              <a:t>Wikipedia</a:t>
            </a:r>
            <a:r>
              <a:rPr lang="cs-CZ" i="1" dirty="0" smtClean="0">
                <a:effectLst/>
              </a:rPr>
              <a:t> : </a:t>
            </a:r>
            <a:r>
              <a:rPr lang="cs-CZ" i="1" dirty="0" err="1" smtClean="0">
                <a:effectLst/>
              </a:rPr>
              <a:t>the</a:t>
            </a:r>
            <a:r>
              <a:rPr lang="cs-CZ" i="1" dirty="0" smtClean="0">
                <a:effectLst/>
              </a:rPr>
              <a:t> free </a:t>
            </a:r>
            <a:r>
              <a:rPr lang="cs-CZ" i="1" dirty="0" err="1" smtClean="0">
                <a:effectLst/>
              </a:rPr>
              <a:t>encyclopedia</a:t>
            </a:r>
            <a:r>
              <a:rPr lang="cs-CZ" dirty="0" smtClean="0">
                <a:effectLst/>
              </a:rPr>
              <a:t> [online]. St. </a:t>
            </a:r>
            <a:r>
              <a:rPr lang="cs-CZ" dirty="0" err="1" smtClean="0">
                <a:effectLst/>
              </a:rPr>
              <a:t>Petersburg</a:t>
            </a:r>
            <a:r>
              <a:rPr lang="cs-CZ" dirty="0" smtClean="0">
                <a:effectLst/>
              </a:rPr>
              <a:t> (Florida) : </a:t>
            </a:r>
            <a:r>
              <a:rPr lang="cs-CZ" dirty="0" err="1" smtClean="0">
                <a:effectLst/>
              </a:rPr>
              <a:t>Wikipedia</a:t>
            </a:r>
            <a:r>
              <a:rPr lang="cs-CZ" dirty="0" smtClean="0">
                <a:effectLst/>
              </a:rPr>
              <a:t> </a:t>
            </a:r>
            <a:r>
              <a:rPr lang="cs-CZ" dirty="0" err="1" smtClean="0">
                <a:effectLst/>
              </a:rPr>
              <a:t>Foundation</a:t>
            </a:r>
            <a:r>
              <a:rPr lang="cs-CZ" dirty="0" smtClean="0">
                <a:effectLst/>
              </a:rPr>
              <a:t>, [cit. 2011-10-06]. Dostupné z WWW: &lt;http://cs.wikipedia.org/wiki/</a:t>
            </a:r>
            <a:r>
              <a:rPr lang="cs-CZ" dirty="0" err="1" smtClean="0">
                <a:effectLst/>
              </a:rPr>
              <a:t>Soubor:Tower_of_london_from_swissre.jpg</a:t>
            </a:r>
            <a:r>
              <a:rPr lang="cs-CZ" dirty="0" smtClean="0">
                <a:effectLst/>
              </a:rPr>
              <a:t>&gt;.</a:t>
            </a:r>
            <a:endParaRPr lang="cs-CZ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541794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4" name="Rectangle 6"/>
          <p:cNvSpPr>
            <a:spLocks noGrp="1" noChangeArrowheads="1"/>
          </p:cNvSpPr>
          <p:nvPr>
            <p:ph type="title"/>
          </p:nvPr>
        </p:nvSpPr>
        <p:spPr>
          <a:xfrm>
            <a:off x="-134387" y="620688"/>
            <a:ext cx="9252520" cy="914400"/>
          </a:xfrm>
        </p:spPr>
        <p:txBody>
          <a:bodyPr/>
          <a:lstStyle/>
          <a:p>
            <a:r>
              <a:rPr lang="cs-CZ" dirty="0">
                <a:latin typeface="+mn-lt"/>
              </a:rPr>
              <a:t>Použité zdroje</a:t>
            </a:r>
          </a:p>
        </p:txBody>
      </p:sp>
      <p:sp>
        <p:nvSpPr>
          <p:cNvPr id="6" name="Zástupný symbol pro zápatí 3"/>
          <p:cNvSpPr txBox="1">
            <a:spLocks noGrp="1"/>
          </p:cNvSpPr>
          <p:nvPr/>
        </p:nvSpPr>
        <p:spPr>
          <a:xfrm>
            <a:off x="630552" y="5805264"/>
            <a:ext cx="7777236" cy="725711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cs-CZ" sz="1400" i="1" dirty="0">
                <a:solidFill>
                  <a:schemeClr val="tx2"/>
                </a:solidFill>
                <a:latin typeface="Calibri" pitchFamily="34" charset="0"/>
                <a:cs typeface="Arial" charset="0"/>
              </a:rPr>
              <a:t>Dostupné z Metodického portálu www.rvp.cz, ISSN: 1802-4785, financovaného z ESF a státního rozpočtu ČR. Provozováno Výzkumným ústavem pedagogickým v Praze.</a:t>
            </a: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6555" y="4293096"/>
            <a:ext cx="5718175" cy="1384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653685" y="3362508"/>
            <a:ext cx="77541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smtClean="0">
                <a:solidFill>
                  <a:schemeClr val="tx2"/>
                </a:solidFill>
                <a:latin typeface="+mn-lt"/>
                <a:cs typeface="Calibri" pitchFamily="34" charset="0"/>
              </a:rPr>
              <a:t>Veškeré texty </a:t>
            </a:r>
            <a:r>
              <a:rPr lang="cs-CZ" sz="2000" b="1" dirty="0" smtClean="0">
                <a:solidFill>
                  <a:schemeClr val="tx2"/>
                </a:solidFill>
                <a:latin typeface="+mn-lt"/>
                <a:cs typeface="Calibri" pitchFamily="34" charset="0"/>
              </a:rPr>
              <a:t>jsou dílem autora prezentace.</a:t>
            </a:r>
            <a:endParaRPr lang="cs-CZ" sz="2000" dirty="0">
              <a:solidFill>
                <a:schemeClr val="tx2"/>
              </a:solidFill>
              <a:latin typeface="+mn-lt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4374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46</TotalTime>
  <Words>548</Words>
  <Application>Microsoft Office PowerPoint</Application>
  <PresentationFormat>Předvádění na obrazovce (4:3)</PresentationFormat>
  <Paragraphs>45</Paragraphs>
  <Slides>17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Aerodynamika</vt:lpstr>
      <vt:lpstr>Členy v názvech Londýn-památky</vt:lpstr>
      <vt:lpstr>Prezentace aplikace PowerPoint</vt:lpstr>
      <vt:lpstr>Členy v názvech Londýn - památky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Použité zdroje</vt:lpstr>
      <vt:lpstr>Prezentace aplikace PowerPoint</vt:lpstr>
      <vt:lpstr>Prezentace aplikace PowerPoint</vt:lpstr>
      <vt:lpstr>Použité zdroje</vt:lpstr>
    </vt:vector>
  </TitlesOfParts>
  <Company>Základní škola Čelákovice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Váš nadpis Tématu</dc:title>
  <dc:creator>Nová Sborovna</dc:creator>
  <cp:lastModifiedBy>Kyli</cp:lastModifiedBy>
  <cp:revision>9</cp:revision>
  <dcterms:created xsi:type="dcterms:W3CDTF">2011-10-06T08:00:19Z</dcterms:created>
  <dcterms:modified xsi:type="dcterms:W3CDTF">2012-01-22T11:41:02Z</dcterms:modified>
</cp:coreProperties>
</file>