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72" r:id="rId4"/>
    <p:sldId id="257" r:id="rId5"/>
    <p:sldId id="258" r:id="rId6"/>
    <p:sldId id="259" r:id="rId7"/>
    <p:sldId id="265" r:id="rId8"/>
    <p:sldId id="262" r:id="rId9"/>
    <p:sldId id="267" r:id="rId10"/>
    <p:sldId id="260" r:id="rId11"/>
    <p:sldId id="268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NÁZEV:VY_32_INOVACE_3.2.8.1. K </a:t>
          </a:r>
          <a:r>
            <a:rPr lang="cs-CZ" sz="2000" dirty="0" smtClean="0"/>
            <a:t>11 Druhy číslovek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Český jazyk 6. </a:t>
          </a:r>
          <a:r>
            <a:rPr lang="cs-CZ" sz="2000" smtClean="0"/>
            <a:t>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2826" custLinFactNeighborY="-9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298" custLinFactNeighborY="-3772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45642F-4B2B-45C5-B5BD-BB8AE8D56B61}" type="presOf" srcId="{4C35D32F-0EAB-4CD7-82EE-45574DC2A586}" destId="{8BEBB6EC-1DAA-4CAC-8A25-BC0FCBD5DBD5}" srcOrd="0" destOrd="0" presId="urn:microsoft.com/office/officeart/2005/8/layout/target3"/>
    <dgm:cxn modelId="{D3539DD6-0C5E-479C-8F05-18F34E49D14E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C9E5B9F-6B14-4F30-A911-84CD38909D8A}" type="presOf" srcId="{B651F6E3-6281-48DB-9319-2AEAFDAE7572}" destId="{6BB5E863-4638-4E1D-BFDE-399D028AC4ED}" srcOrd="1" destOrd="0" presId="urn:microsoft.com/office/officeart/2005/8/layout/target3"/>
    <dgm:cxn modelId="{7ECDF4FD-1812-4B20-911E-BE4D051CBE1D}" type="presOf" srcId="{D1D4F407-5343-4D3F-B5B9-D407B03CAEB4}" destId="{AED2198E-93D5-4001-81B4-73124B309672}" srcOrd="1" destOrd="0" presId="urn:microsoft.com/office/officeart/2005/8/layout/target3"/>
    <dgm:cxn modelId="{6893AA78-CB30-49B1-9896-9F370D90C433}" type="presOf" srcId="{757F3AB3-0718-4624-B441-E567A8F0AB56}" destId="{333A1088-737F-45CB-B68E-254E46348037}" srcOrd="0" destOrd="0" presId="urn:microsoft.com/office/officeart/2005/8/layout/target3"/>
    <dgm:cxn modelId="{04485FC9-9AA1-40FB-B0FC-07D68308D49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3FC64FB-EFDF-4513-814F-4C8624FA9206}" type="presOf" srcId="{B651F6E3-6281-48DB-9319-2AEAFDAE7572}" destId="{619D679B-A015-4ECF-8348-D1034C574F40}" srcOrd="0" destOrd="0" presId="urn:microsoft.com/office/officeart/2005/8/layout/target3"/>
    <dgm:cxn modelId="{5191807E-473F-4598-95EF-1D36AC77C4D4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0947283-3D8B-44C7-8885-AFEE6640C09E}" type="presOf" srcId="{D8197B8C-B260-4A16-BDF4-0947B075E274}" destId="{25B08C86-7E15-44DC-BE7F-FFB55DD49D12}" srcOrd="0" destOrd="0" presId="urn:microsoft.com/office/officeart/2005/8/layout/target3"/>
    <dgm:cxn modelId="{7AE74184-2D9E-4C4F-B6FA-161C4CCC8C24}" type="presOf" srcId="{4C35D32F-0EAB-4CD7-82EE-45574DC2A586}" destId="{890E4F0B-2866-4A3F-A3C7-2A14B1797930}" srcOrd="1" destOrd="0" presId="urn:microsoft.com/office/officeart/2005/8/layout/target3"/>
    <dgm:cxn modelId="{DC2EAABD-08A6-4471-8870-26F347A80E9A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0987A65-1CE9-45F1-ADE0-3D9426D3B380}" type="presParOf" srcId="{333A1088-737F-45CB-B68E-254E46348037}" destId="{F5ABB229-8D3B-4694-996A-96F23CF14429}" srcOrd="0" destOrd="0" presId="urn:microsoft.com/office/officeart/2005/8/layout/target3"/>
    <dgm:cxn modelId="{895C0E8B-BC73-43A8-9AE0-4E9075F4CA1A}" type="presParOf" srcId="{333A1088-737F-45CB-B68E-254E46348037}" destId="{F41139FD-01EE-4571-8B17-4FB00FC51163}" srcOrd="1" destOrd="0" presId="urn:microsoft.com/office/officeart/2005/8/layout/target3"/>
    <dgm:cxn modelId="{9CC6D7C1-D785-4C2D-8E0A-EE8B96CB503C}" type="presParOf" srcId="{333A1088-737F-45CB-B68E-254E46348037}" destId="{D005CE8C-CC26-4C3E-AC11-E15060ECD759}" srcOrd="2" destOrd="0" presId="urn:microsoft.com/office/officeart/2005/8/layout/target3"/>
    <dgm:cxn modelId="{538452C8-8F01-4987-95D0-0F279C022F45}" type="presParOf" srcId="{333A1088-737F-45CB-B68E-254E46348037}" destId="{2C702D82-9B77-49B7-9568-BB8EB47C3372}" srcOrd="3" destOrd="0" presId="urn:microsoft.com/office/officeart/2005/8/layout/target3"/>
    <dgm:cxn modelId="{2DE16824-677E-4DDE-8381-F780B1F35136}" type="presParOf" srcId="{333A1088-737F-45CB-B68E-254E46348037}" destId="{A52A0455-90FF-4808-ABD0-F02540D31D5A}" srcOrd="4" destOrd="0" presId="urn:microsoft.com/office/officeart/2005/8/layout/target3"/>
    <dgm:cxn modelId="{EE20EAF8-EA13-4309-A254-A49B472E4AA2}" type="presParOf" srcId="{333A1088-737F-45CB-B68E-254E46348037}" destId="{6140AFEC-043D-4C43-A2F9-D0F5331DF3A3}" srcOrd="5" destOrd="0" presId="urn:microsoft.com/office/officeart/2005/8/layout/target3"/>
    <dgm:cxn modelId="{0DB3414F-BC99-4EA2-A8C3-94162AEAB8C8}" type="presParOf" srcId="{333A1088-737F-45CB-B68E-254E46348037}" destId="{9358AC05-5D7D-4327-9F80-1AD486AEA664}" srcOrd="6" destOrd="0" presId="urn:microsoft.com/office/officeart/2005/8/layout/target3"/>
    <dgm:cxn modelId="{6B741B6B-9140-4B31-8F13-386579F91865}" type="presParOf" srcId="{333A1088-737F-45CB-B68E-254E46348037}" destId="{313FC574-E1CD-4FB4-B054-0B805CE0447D}" srcOrd="7" destOrd="0" presId="urn:microsoft.com/office/officeart/2005/8/layout/target3"/>
    <dgm:cxn modelId="{66A8F959-DB80-45BF-AE47-DFD74654FD11}" type="presParOf" srcId="{333A1088-737F-45CB-B68E-254E46348037}" destId="{619D679B-A015-4ECF-8348-D1034C574F40}" srcOrd="8" destOrd="0" presId="urn:microsoft.com/office/officeart/2005/8/layout/target3"/>
    <dgm:cxn modelId="{449C9D92-D545-4720-AAE9-3788C92F20DA}" type="presParOf" srcId="{333A1088-737F-45CB-B68E-254E46348037}" destId="{322283A8-4A27-4CDA-BAE3-F381106A9174}" srcOrd="9" destOrd="0" presId="urn:microsoft.com/office/officeart/2005/8/layout/target3"/>
    <dgm:cxn modelId="{51464AA2-2A06-4B5E-BF0A-F88A3F9A01CF}" type="presParOf" srcId="{333A1088-737F-45CB-B68E-254E46348037}" destId="{FFC9F71D-1B4F-4AD9-A4A6-86ADEFC8AF5C}" srcOrd="10" destOrd="0" presId="urn:microsoft.com/office/officeart/2005/8/layout/target3"/>
    <dgm:cxn modelId="{C791AC32-67CC-4C06-B690-DB8473B9B270}" type="presParOf" srcId="{333A1088-737F-45CB-B68E-254E46348037}" destId="{25B08C86-7E15-44DC-BE7F-FFB55DD49D12}" srcOrd="11" destOrd="0" presId="urn:microsoft.com/office/officeart/2005/8/layout/target3"/>
    <dgm:cxn modelId="{6BE6A5E4-85E2-4D0A-A3BC-DB16A72C99A2}" type="presParOf" srcId="{333A1088-737F-45CB-B68E-254E46348037}" destId="{76644BE8-9D7C-4C09-B250-3D10AF48CBB7}" srcOrd="12" destOrd="0" presId="urn:microsoft.com/office/officeart/2005/8/layout/target3"/>
    <dgm:cxn modelId="{D5A335E2-D409-4E3C-B571-F549BAC454D3}" type="presParOf" srcId="{333A1088-737F-45CB-B68E-254E46348037}" destId="{EE85B701-7295-41C0-BA7A-34D3756A2AE6}" srcOrd="13" destOrd="0" presId="urn:microsoft.com/office/officeart/2005/8/layout/target3"/>
    <dgm:cxn modelId="{2674B091-92AB-4C9C-A794-3B55D83D47AD}" type="presParOf" srcId="{333A1088-737F-45CB-B68E-254E46348037}" destId="{8BEBB6EC-1DAA-4CAC-8A25-BC0FCBD5DBD5}" srcOrd="14" destOrd="0" presId="urn:microsoft.com/office/officeart/2005/8/layout/target3"/>
    <dgm:cxn modelId="{63E9F91F-2490-4E6E-8FE9-40C12A4014FF}" type="presParOf" srcId="{333A1088-737F-45CB-B68E-254E46348037}" destId="{AED2198E-93D5-4001-81B4-73124B309672}" srcOrd="15" destOrd="0" presId="urn:microsoft.com/office/officeart/2005/8/layout/target3"/>
    <dgm:cxn modelId="{E9D2B991-BFC0-48DB-9EBD-DE9531A0210A}" type="presParOf" srcId="{333A1088-737F-45CB-B68E-254E46348037}" destId="{2BE915AB-18AA-4053-B92C-3BFC9ED204BB}" srcOrd="16" destOrd="0" presId="urn:microsoft.com/office/officeart/2005/8/layout/target3"/>
    <dgm:cxn modelId="{EFBDCA86-6199-41DA-82C9-0929CE57E966}" type="presParOf" srcId="{333A1088-737F-45CB-B68E-254E46348037}" destId="{6BB5E863-4638-4E1D-BFDE-399D028AC4ED}" srcOrd="17" destOrd="0" presId="urn:microsoft.com/office/officeart/2005/8/layout/target3"/>
    <dgm:cxn modelId="{60953AE5-960A-409E-B3A3-ECAE92B9D570}" type="presParOf" srcId="{333A1088-737F-45CB-B68E-254E46348037}" destId="{5A5FFA88-C948-4069-8E93-59FA12366E83}" srcOrd="18" destOrd="0" presId="urn:microsoft.com/office/officeart/2005/8/layout/target3"/>
    <dgm:cxn modelId="{913FD6D8-B3B5-4278-A44D-F269E76C51B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75998" y="-2635"/>
          <a:ext cx="2689245" cy="268924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25682" y="0"/>
          <a:ext cx="6355769" cy="26892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325682" y="0"/>
        <a:ext cx="6355769" cy="430279"/>
      </dsp:txXfrm>
    </dsp:sp>
    <dsp:sp modelId="{A52A0455-90FF-4808-ABD0-F02540D31D5A}">
      <dsp:nvSpPr>
        <dsp:cNvPr id="0" name=""/>
        <dsp:cNvSpPr/>
      </dsp:nvSpPr>
      <dsp:spPr>
        <a:xfrm>
          <a:off x="282370" y="430279"/>
          <a:ext cx="2124503" cy="21245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44622" y="430279"/>
          <a:ext cx="6355769" cy="21245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AUTOR:</a:t>
          </a:r>
          <a:endParaRPr lang="cs-CZ" sz="2000" kern="1200" dirty="0"/>
        </a:p>
      </dsp:txBody>
      <dsp:txXfrm>
        <a:off x="1344622" y="430279"/>
        <a:ext cx="6355769" cy="430279"/>
      </dsp:txXfrm>
    </dsp:sp>
    <dsp:sp modelId="{313FC574-E1CD-4FB4-B054-0B805CE0447D}">
      <dsp:nvSpPr>
        <dsp:cNvPr id="0" name=""/>
        <dsp:cNvSpPr/>
      </dsp:nvSpPr>
      <dsp:spPr>
        <a:xfrm>
          <a:off x="564741" y="860558"/>
          <a:ext cx="1559762" cy="155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44622" y="836085"/>
          <a:ext cx="6355769" cy="155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NÁZEV:VY_32_INOVACE_3.2.8.1. K </a:t>
          </a:r>
          <a:r>
            <a:rPr lang="cs-CZ" sz="2000" kern="1200" dirty="0" smtClean="0"/>
            <a:t>11 Druhy číslovek</a:t>
          </a:r>
          <a:endParaRPr lang="cs-CZ" sz="2000" kern="1200" dirty="0"/>
        </a:p>
      </dsp:txBody>
      <dsp:txXfrm>
        <a:off x="1344622" y="836085"/>
        <a:ext cx="6355769" cy="430279"/>
      </dsp:txXfrm>
    </dsp:sp>
    <dsp:sp modelId="{FFC9F71D-1B4F-4AD9-A4A6-86ADEFC8AF5C}">
      <dsp:nvSpPr>
        <dsp:cNvPr id="0" name=""/>
        <dsp:cNvSpPr/>
      </dsp:nvSpPr>
      <dsp:spPr>
        <a:xfrm>
          <a:off x="847112" y="1290837"/>
          <a:ext cx="995020" cy="9950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25682" y="1253305"/>
          <a:ext cx="6355769" cy="9950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Český jazyk 6. </a:t>
          </a:r>
          <a:r>
            <a:rPr lang="cs-CZ" sz="2000" kern="1200" smtClean="0"/>
            <a:t>třída</a:t>
          </a:r>
          <a:endParaRPr lang="cs-CZ" sz="2000" kern="1200" dirty="0"/>
        </a:p>
      </dsp:txBody>
      <dsp:txXfrm>
        <a:off x="1325682" y="1253305"/>
        <a:ext cx="6355769" cy="430279"/>
      </dsp:txXfrm>
    </dsp:sp>
    <dsp:sp modelId="{EE85B701-7295-41C0-BA7A-34D3756A2AE6}">
      <dsp:nvSpPr>
        <dsp:cNvPr id="0" name=""/>
        <dsp:cNvSpPr/>
      </dsp:nvSpPr>
      <dsp:spPr>
        <a:xfrm>
          <a:off x="1129482" y="1721116"/>
          <a:ext cx="430279" cy="4302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96000" y="1654866"/>
          <a:ext cx="6355769" cy="4302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96000" y="1654866"/>
        <a:ext cx="6355769" cy="4302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7B17CA-9E6C-4C9B-BFF0-8D11D12F4C2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A4908-8734-4357-BB1C-5B4EF634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481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7B17CA-9E6C-4C9B-BFF0-8D11D12F4C2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A4908-8734-4357-BB1C-5B4EF634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471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7B17CA-9E6C-4C9B-BFF0-8D11D12F4C2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A4908-8734-4357-BB1C-5B4EF634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38078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7B17CA-9E6C-4C9B-BFF0-8D11D12F4C2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A4908-8734-4357-BB1C-5B4EF634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1894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7B17CA-9E6C-4C9B-BFF0-8D11D12F4C2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A4908-8734-4357-BB1C-5B4EF634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9728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7B17CA-9E6C-4C9B-BFF0-8D11D12F4C2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A4908-8734-4357-BB1C-5B4EF634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011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7B17CA-9E6C-4C9B-BFF0-8D11D12F4C2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A4908-8734-4357-BB1C-5B4EF634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899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7B17CA-9E6C-4C9B-BFF0-8D11D12F4C2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A4908-8734-4357-BB1C-5B4EF634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042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7B17CA-9E6C-4C9B-BFF0-8D11D12F4C2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A4908-8734-4357-BB1C-5B4EF634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018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7B17CA-9E6C-4C9B-BFF0-8D11D12F4C2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A4908-8734-4357-BB1C-5B4EF634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220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7B17CA-9E6C-4C9B-BFF0-8D11D12F4C2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A4908-8734-4357-BB1C-5B4EF634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719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7B17CA-9E6C-4C9B-BFF0-8D11D12F4C2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FA4908-8734-4357-BB1C-5B4EF6345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7545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8812319"/>
              </p:ext>
            </p:extLst>
          </p:nvPr>
        </p:nvGraphicFramePr>
        <p:xfrm>
          <a:off x="251520" y="764704"/>
          <a:ext cx="7700392" cy="26892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144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Číslovky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</a:t>
            </a:r>
            <a:r>
              <a:rPr lang="cs-CZ" dirty="0"/>
              <a:t>K</a:t>
            </a:r>
            <a:r>
              <a:rPr lang="cs-CZ" dirty="0" smtClean="0"/>
              <a:t>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899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Tato prezentace je určena pro žáky 6. třídy v hodinách českého jazyka. Slouží jako výkladová, kdy po výkladu následuje procvičování. Vše je zábavnou formou – žáci si ihned ověří, jestli látku znají. Kde udělali chybu, se dozví při závěrečné společné kontrole. Tato prezentace procvičí i druhy slov. Lze si obě procvičovací  cvičení vytisknout pro každého žáka, nebo lze přepisovat i z tabule. Správné řešení obou cvičení je v prezentaci zobrazeno. K závěrečné společné kontrole, kdy se nadepisují druhy slov nebo číslovek, je potřeba učitel.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163120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jsou to číslovky?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Jsou to slova významu číselného. Označují počet, pořadí apod.</a:t>
            </a:r>
          </a:p>
          <a:p>
            <a:pPr marL="0" indent="0">
              <a:buNone/>
            </a:pPr>
            <a:r>
              <a:rPr lang="cs-CZ" dirty="0" smtClean="0"/>
              <a:t>Rozlišujeme číslovky </a:t>
            </a:r>
            <a:r>
              <a:rPr lang="cs-CZ" b="1" dirty="0" smtClean="0"/>
              <a:t>určité</a:t>
            </a:r>
            <a:r>
              <a:rPr lang="cs-CZ" dirty="0" smtClean="0"/>
              <a:t>, které označují přesný počet, určité pořadí apod. (lze je vyjádřit číslicemi, čtyři – 4),</a:t>
            </a:r>
          </a:p>
          <a:p>
            <a:pPr marL="0" indent="0">
              <a:buNone/>
            </a:pPr>
            <a:r>
              <a:rPr lang="cs-CZ" dirty="0" smtClean="0"/>
              <a:t> a </a:t>
            </a:r>
            <a:r>
              <a:rPr lang="cs-CZ" b="1" dirty="0" smtClean="0"/>
              <a:t>neurčité</a:t>
            </a:r>
            <a:r>
              <a:rPr lang="cs-CZ" dirty="0" smtClean="0"/>
              <a:t>, které nevyjadřují určitý, přesný počet, např. několik, mnoho 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3417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Druhy číslovek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229600" cy="452596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12800" b="1" u="sng" dirty="0" smtClean="0"/>
              <a:t>Základní</a:t>
            </a:r>
            <a:r>
              <a:rPr lang="cs-CZ" sz="12800" dirty="0" smtClean="0"/>
              <a:t> vyjadřují počet, odpovídají na otázku </a:t>
            </a:r>
            <a:r>
              <a:rPr lang="cs-CZ" sz="12800" b="1" dirty="0" smtClean="0">
                <a:solidFill>
                  <a:srgbClr val="FF0000"/>
                </a:solidFill>
              </a:rPr>
              <a:t>kolik</a:t>
            </a:r>
            <a:r>
              <a:rPr lang="cs-CZ" sz="12800" b="1" dirty="0" smtClean="0"/>
              <a:t> (jeden, několik)</a:t>
            </a:r>
          </a:p>
          <a:p>
            <a:pPr marL="0" indent="0">
              <a:buNone/>
            </a:pPr>
            <a:r>
              <a:rPr lang="cs-CZ" sz="12800" b="1" u="sng" dirty="0" smtClean="0"/>
              <a:t>Řadové</a:t>
            </a:r>
            <a:r>
              <a:rPr lang="cs-CZ" sz="12800" u="sng" dirty="0" smtClean="0"/>
              <a:t> </a:t>
            </a:r>
            <a:r>
              <a:rPr lang="cs-CZ" sz="12800" dirty="0" smtClean="0"/>
              <a:t>vyjadřují místo v číselné řadě, odpovídají na </a:t>
            </a:r>
            <a:r>
              <a:rPr lang="cs-CZ" sz="12800" b="1" dirty="0" smtClean="0">
                <a:solidFill>
                  <a:srgbClr val="FF0000"/>
                </a:solidFill>
              </a:rPr>
              <a:t>kolikátý</a:t>
            </a:r>
            <a:r>
              <a:rPr lang="cs-CZ" sz="12800" b="1" dirty="0" smtClean="0"/>
              <a:t> (první, několikátý)</a:t>
            </a:r>
            <a:endParaRPr lang="cs-CZ" sz="12800" dirty="0" smtClean="0"/>
          </a:p>
          <a:p>
            <a:pPr marL="0" indent="0">
              <a:buNone/>
            </a:pPr>
            <a:r>
              <a:rPr lang="cs-CZ" sz="12800" b="1" u="sng" dirty="0" smtClean="0"/>
              <a:t>Druhové</a:t>
            </a:r>
            <a:r>
              <a:rPr lang="cs-CZ" sz="12800" u="sng" dirty="0" smtClean="0"/>
              <a:t> </a:t>
            </a:r>
            <a:r>
              <a:rPr lang="cs-CZ" sz="12800" dirty="0" smtClean="0"/>
              <a:t>označují množství druhů, ptáme se </a:t>
            </a:r>
            <a:r>
              <a:rPr lang="cs-CZ" sz="12800" b="1" dirty="0" smtClean="0">
                <a:solidFill>
                  <a:srgbClr val="FF0000"/>
                </a:solidFill>
              </a:rPr>
              <a:t>kolikerý, kolikery </a:t>
            </a:r>
            <a:r>
              <a:rPr lang="cs-CZ" sz="12800" b="1" dirty="0" smtClean="0"/>
              <a:t>(dvojí, dvoje, několikerý, několikery)</a:t>
            </a:r>
            <a:endParaRPr lang="cs-CZ" sz="12800" dirty="0" smtClean="0"/>
          </a:p>
          <a:p>
            <a:pPr marL="0" indent="0">
              <a:buNone/>
            </a:pPr>
            <a:r>
              <a:rPr lang="cs-CZ" sz="12800" b="1" u="sng" dirty="0" smtClean="0"/>
              <a:t>Násobné</a:t>
            </a:r>
            <a:r>
              <a:rPr lang="cs-CZ" sz="12800" u="sng" dirty="0" smtClean="0"/>
              <a:t> </a:t>
            </a:r>
            <a:r>
              <a:rPr lang="cs-CZ" sz="12800" dirty="0" smtClean="0"/>
              <a:t>- </a:t>
            </a:r>
            <a:r>
              <a:rPr lang="cs-CZ" sz="12800" dirty="0"/>
              <a:t>kolikrát se nějaká věc vyskytuje, kolikrát se </a:t>
            </a:r>
            <a:r>
              <a:rPr lang="cs-CZ" sz="12800" dirty="0" err="1" smtClean="0"/>
              <a:t>znásobila,ptáme</a:t>
            </a:r>
            <a:r>
              <a:rPr lang="cs-CZ" sz="12800" dirty="0" smtClean="0"/>
              <a:t> se </a:t>
            </a:r>
            <a:r>
              <a:rPr lang="cs-CZ" sz="12800" b="1" dirty="0" smtClean="0">
                <a:solidFill>
                  <a:srgbClr val="FF0000"/>
                </a:solidFill>
              </a:rPr>
              <a:t>kolikrát, kolikanásobný</a:t>
            </a:r>
            <a:r>
              <a:rPr lang="cs-CZ" sz="12800" b="1" dirty="0" smtClean="0"/>
              <a:t> (dvakrát, dvojnásobný, několikrát, několikanásobný)</a:t>
            </a:r>
            <a:r>
              <a:rPr lang="cs-CZ" sz="12800" dirty="0" smtClean="0"/>
              <a:t>              </a:t>
            </a:r>
          </a:p>
          <a:p>
            <a:pPr marL="0" indent="0">
              <a:buNone/>
            </a:pPr>
            <a:r>
              <a:rPr lang="cs-CZ" sz="12800" dirty="0"/>
              <a:t> </a:t>
            </a:r>
            <a:r>
              <a:rPr lang="cs-CZ" sz="12800" dirty="0" smtClean="0"/>
              <a:t>         </a:t>
            </a:r>
            <a:endParaRPr lang="cs-CZ" sz="12800" dirty="0"/>
          </a:p>
          <a:p>
            <a:pPr marL="0" indent="0">
              <a:buNone/>
            </a:pPr>
            <a:r>
              <a:rPr lang="cs-CZ" sz="12800" b="1" dirty="0"/>
              <a:t>                             </a:t>
            </a:r>
          </a:p>
          <a:p>
            <a:pPr marL="0" indent="0">
              <a:buNone/>
            </a:pPr>
            <a:r>
              <a:rPr lang="cs-CZ" sz="9800" b="1" dirty="0"/>
              <a:t>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</a:t>
            </a:r>
            <a:endParaRPr lang="cs-CZ" sz="13500" b="1" dirty="0"/>
          </a:p>
        </p:txBody>
      </p:sp>
    </p:spTree>
    <p:extLst>
      <p:ext uri="{BB962C8B-B14F-4D97-AF65-F5344CB8AC3E}">
        <p14:creationId xmlns:p14="http://schemas.microsoft.com/office/powerpoint/2010/main" val="1645986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Násobné</a:t>
            </a:r>
            <a:r>
              <a:rPr lang="cs-CZ" sz="2400" dirty="0" smtClean="0"/>
              <a:t> vyjadřují, kolikrát se nějaká věc vyskytuje, kolikrát se znásobila, odpovídají na </a:t>
            </a:r>
            <a:r>
              <a:rPr lang="cs-CZ" sz="2400" b="1" dirty="0" smtClean="0"/>
              <a:t>kolikrát</a:t>
            </a:r>
            <a:r>
              <a:rPr lang="cs-CZ" sz="2400" dirty="0" smtClean="0"/>
              <a:t>, </a:t>
            </a:r>
            <a:r>
              <a:rPr lang="cs-CZ" sz="2400" b="1" dirty="0" smtClean="0"/>
              <a:t>kolikanásobný.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</a:t>
            </a:r>
            <a:r>
              <a:rPr lang="cs-CZ" sz="2400" dirty="0" smtClean="0"/>
              <a:t>Např. U: dvakrát, dvojnásobný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           </a:t>
            </a:r>
            <a:r>
              <a:rPr lang="cs-CZ" sz="2400" dirty="0" smtClean="0"/>
              <a:t>N: několikrát, několikanásobný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41427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Slova např. </a:t>
            </a:r>
            <a:r>
              <a:rPr lang="cs-CZ" b="1" dirty="0" smtClean="0"/>
              <a:t>jednotka, dvojka, stovka </a:t>
            </a:r>
            <a:r>
              <a:rPr lang="cs-CZ" dirty="0" smtClean="0"/>
              <a:t>jsou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Slova např. </a:t>
            </a:r>
            <a:r>
              <a:rPr lang="cs-CZ" b="1" dirty="0" smtClean="0"/>
              <a:t>jednoduchý, dvojitý </a:t>
            </a:r>
            <a:r>
              <a:rPr lang="cs-CZ" dirty="0" smtClean="0"/>
              <a:t>jsou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Slova </a:t>
            </a:r>
            <a:r>
              <a:rPr lang="cs-CZ" b="1" dirty="0" smtClean="0"/>
              <a:t>mnoho, málo </a:t>
            </a:r>
            <a:r>
              <a:rPr lang="cs-CZ" dirty="0" smtClean="0"/>
              <a:t>ve spojení s podstatným jménem</a:t>
            </a:r>
            <a:r>
              <a:rPr lang="cs-CZ" b="1" dirty="0" smtClean="0"/>
              <a:t> </a:t>
            </a:r>
            <a:r>
              <a:rPr lang="cs-CZ" dirty="0" smtClean="0"/>
              <a:t>např. židlí jsou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Slova </a:t>
            </a:r>
            <a:r>
              <a:rPr lang="cs-CZ" b="1" dirty="0" smtClean="0"/>
              <a:t>mnoho, málo </a:t>
            </a:r>
            <a:r>
              <a:rPr lang="cs-CZ" dirty="0" smtClean="0"/>
              <a:t>ve spojení se slovesem např. běhat jsou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372200" y="1988840"/>
            <a:ext cx="22937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odstatná jména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79834" y="2642475"/>
            <a:ext cx="2205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řídavná jména.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63610" y="4129329"/>
            <a:ext cx="35774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noho židlí, málo židlí     </a:t>
            </a:r>
            <a:r>
              <a:rPr lang="cs-CZ" sz="2400" dirty="0" smtClean="0"/>
              <a:t>číslovky.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96545" y="5620598"/>
            <a:ext cx="30644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noho běhat        </a:t>
            </a:r>
            <a:r>
              <a:rPr lang="cs-CZ" sz="2400" dirty="0" smtClean="0"/>
              <a:t>příslovce.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71800" y="12687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71244" y="127973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13432" y="23488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394466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87069" y="54359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033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2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Určete druhy slov: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A skupina</a:t>
            </a:r>
            <a:r>
              <a:rPr lang="cs-CZ" dirty="0" smtClean="0"/>
              <a:t>: zdravý, první, pěkně, sedm, pětka, lípa, jednoduchý, sedmý, dvakrát, topol, pětina, pěst, široký, třináct, tisíc, větší, každý, písmeno, mého, stého.</a:t>
            </a:r>
          </a:p>
          <a:p>
            <a:pPr marL="0" indent="0">
              <a:buNone/>
            </a:pPr>
            <a:r>
              <a:rPr lang="cs-CZ" b="1" dirty="0" smtClean="0"/>
              <a:t>B skupina</a:t>
            </a:r>
            <a:r>
              <a:rPr lang="cs-CZ" dirty="0" smtClean="0"/>
              <a:t>: dub, bílá, druhého, pět, pátý, silně, vysoký, strom, svého, několik, dvojí, nic, píše, palivo, dvakrát, opakovat, dvacátý, taška, polovina, dvojitý.</a:t>
            </a:r>
          </a:p>
        </p:txBody>
      </p:sp>
    </p:spTree>
    <p:extLst>
      <p:ext uri="{BB962C8B-B14F-4D97-AF65-F5344CB8AC3E}">
        <p14:creationId xmlns:p14="http://schemas.microsoft.com/office/powerpoint/2010/main" val="1548378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943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Řešení: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 skupina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/>
              <a:t>podst.jména</a:t>
            </a:r>
            <a:r>
              <a:rPr lang="cs-CZ" dirty="0"/>
              <a:t> – 6x</a:t>
            </a:r>
          </a:p>
          <a:p>
            <a:pPr marL="0" indent="0">
              <a:buNone/>
            </a:pPr>
            <a:r>
              <a:rPr lang="cs-CZ" dirty="0" err="1"/>
              <a:t>příd.jména</a:t>
            </a:r>
            <a:r>
              <a:rPr lang="cs-CZ" dirty="0"/>
              <a:t> – 4x </a:t>
            </a:r>
          </a:p>
          <a:p>
            <a:pPr marL="0" indent="0">
              <a:buNone/>
            </a:pPr>
            <a:r>
              <a:rPr lang="cs-CZ" dirty="0"/>
              <a:t>zájmena – 2x </a:t>
            </a:r>
          </a:p>
          <a:p>
            <a:pPr marL="0" indent="0">
              <a:buNone/>
            </a:pPr>
            <a:r>
              <a:rPr lang="cs-CZ" dirty="0"/>
              <a:t>číslovky – 7x </a:t>
            </a:r>
          </a:p>
          <a:p>
            <a:pPr marL="0" indent="0">
              <a:buNone/>
            </a:pPr>
            <a:r>
              <a:rPr lang="cs-CZ" dirty="0"/>
              <a:t>slovesa – 0x </a:t>
            </a:r>
          </a:p>
          <a:p>
            <a:pPr marL="0" indent="0">
              <a:buNone/>
            </a:pPr>
            <a:r>
              <a:rPr lang="cs-CZ" dirty="0"/>
              <a:t>příslovce – 1x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499992" y="1628800"/>
            <a:ext cx="4038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/>
              <a:t>B skupina</a:t>
            </a:r>
          </a:p>
          <a:p>
            <a:pPr marL="0" indent="0">
              <a:buNone/>
            </a:pPr>
            <a:r>
              <a:rPr lang="cs-CZ" dirty="0"/>
              <a:t>                                         </a:t>
            </a:r>
            <a:r>
              <a:rPr lang="cs-CZ" dirty="0" err="1" smtClean="0"/>
              <a:t>podst.jména</a:t>
            </a:r>
            <a:r>
              <a:rPr lang="cs-CZ" dirty="0" smtClean="0"/>
              <a:t> </a:t>
            </a:r>
            <a:r>
              <a:rPr lang="cs-CZ" dirty="0"/>
              <a:t>– 5x 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říd. jména – 3x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ájmena – 2x</a:t>
            </a:r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íslovky – 7x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lovesa – 2x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říslovce – 1x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       </a:t>
            </a:r>
            <a:r>
              <a:rPr lang="cs-CZ" dirty="0" smtClean="0"/>
              <a:t>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     </a:t>
            </a: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5440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Určete druh číslovek: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A skupina</a:t>
            </a:r>
            <a:r>
              <a:rPr lang="cs-CZ" dirty="0" smtClean="0"/>
              <a:t>: trojí, patery, šest, sto, málo, dvojnásobný, několik, jedna, první, šestkrát po dvou, dvacet, milión, osm, sedmý, sedmery, třicet, šestnáct, tři, třikrát.</a:t>
            </a:r>
          </a:p>
          <a:p>
            <a:pPr marL="0" indent="0">
              <a:buNone/>
            </a:pPr>
            <a:r>
              <a:rPr lang="cs-CZ" b="1" dirty="0" smtClean="0"/>
              <a:t>B skupina</a:t>
            </a:r>
            <a:r>
              <a:rPr lang="cs-CZ" smtClean="0"/>
              <a:t>: dvoje, </a:t>
            </a:r>
            <a:r>
              <a:rPr lang="cs-CZ" dirty="0" smtClean="0"/>
              <a:t>dvaadvacátý, trojí, třikrát, trojnásobný, tři, několik, mnoho, mnohokrát, padesát pět, několikery, několikerý, několikrát, desátý, desetkrát, desatero, osm, osmý, osmnáctý, po osmnácti.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33147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Řešení: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 skupina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 -  12x</a:t>
            </a:r>
          </a:p>
          <a:p>
            <a:pPr marL="0" indent="0">
              <a:buNone/>
            </a:pPr>
            <a:r>
              <a:rPr lang="cs-CZ" dirty="0" smtClean="0"/>
              <a:t>Ř – 2x</a:t>
            </a:r>
          </a:p>
          <a:p>
            <a:pPr marL="0" indent="0">
              <a:buNone/>
            </a:pPr>
            <a:r>
              <a:rPr lang="cs-CZ" dirty="0" smtClean="0"/>
              <a:t>D – 3x</a:t>
            </a:r>
          </a:p>
          <a:p>
            <a:pPr marL="0" indent="0">
              <a:buNone/>
            </a:pPr>
            <a:r>
              <a:rPr lang="cs-CZ" dirty="0" smtClean="0"/>
              <a:t>N – 3x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 skupina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 –7x</a:t>
            </a:r>
          </a:p>
          <a:p>
            <a:pPr marL="0" indent="0">
              <a:buNone/>
            </a:pPr>
            <a:r>
              <a:rPr lang="cs-CZ" dirty="0" smtClean="0"/>
              <a:t>Ř –3x</a:t>
            </a:r>
          </a:p>
          <a:p>
            <a:pPr marL="0" indent="0">
              <a:buNone/>
            </a:pPr>
            <a:r>
              <a:rPr lang="cs-CZ" dirty="0" smtClean="0"/>
              <a:t>D – 5x</a:t>
            </a:r>
          </a:p>
          <a:p>
            <a:pPr marL="0" indent="0">
              <a:buNone/>
            </a:pPr>
            <a:r>
              <a:rPr lang="cs-CZ" dirty="0" smtClean="0"/>
              <a:t>N </a:t>
            </a:r>
            <a:r>
              <a:rPr lang="cs-CZ" smtClean="0"/>
              <a:t>– 5x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568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Citace: 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Text: 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3544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633</Words>
  <Application>Microsoft Office PowerPoint</Application>
  <PresentationFormat>Předvádění na obrazovce (4:3)</PresentationFormat>
  <Paragraphs>85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Číslovky</vt:lpstr>
      <vt:lpstr>Anotace</vt:lpstr>
      <vt:lpstr>Co jsou to číslovky?</vt:lpstr>
      <vt:lpstr>Druhy číslovek</vt:lpstr>
      <vt:lpstr>Prezentace aplikace PowerPoint</vt:lpstr>
      <vt:lpstr>Poznámka</vt:lpstr>
      <vt:lpstr>Určete druhy slov:</vt:lpstr>
      <vt:lpstr>Řešení:</vt:lpstr>
      <vt:lpstr>Určete druh číslovek:</vt:lpstr>
      <vt:lpstr>Řešení:</vt:lpstr>
      <vt:lpstr>Citace: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Číslovky</dc:title>
  <dc:creator>KLETECKOVAH</dc:creator>
  <cp:lastModifiedBy>KLETECKOVAH</cp:lastModifiedBy>
  <cp:revision>45</cp:revision>
  <dcterms:created xsi:type="dcterms:W3CDTF">2012-04-17T17:06:55Z</dcterms:created>
  <dcterms:modified xsi:type="dcterms:W3CDTF">2012-06-25T20:24:45Z</dcterms:modified>
</cp:coreProperties>
</file>