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6" r:id="rId4"/>
    <p:sldId id="257" r:id="rId5"/>
    <p:sldId id="258" r:id="rId6"/>
    <p:sldId id="263" r:id="rId7"/>
    <p:sldId id="264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12 Užívání číslovek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298" custLinFactNeighborY="-54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9FA97D-1F05-4767-9A31-0420E7CF664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FF507D-713D-46D7-BBA5-143ACC62B880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33865F-CE3F-4F5D-B988-5A12F48069B8}" type="presOf" srcId="{D8197B8C-B260-4A16-BDF4-0947B075E274}" destId="{5A5FFA88-C948-4069-8E93-59FA12366E83}" srcOrd="1" destOrd="0" presId="urn:microsoft.com/office/officeart/2005/8/layout/target3"/>
    <dgm:cxn modelId="{B6BA0CBE-B5E7-4806-804F-95C29D80DBC7}" type="presOf" srcId="{D8197B8C-B260-4A16-BDF4-0947B075E274}" destId="{25B08C86-7E15-44DC-BE7F-FFB55DD49D12}" srcOrd="0" destOrd="0" presId="urn:microsoft.com/office/officeart/2005/8/layout/target3"/>
    <dgm:cxn modelId="{A0C055DF-B796-4DBC-A99A-FC3F25D32411}" type="presOf" srcId="{4C35D32F-0EAB-4CD7-82EE-45574DC2A586}" destId="{890E4F0B-2866-4A3F-A3C7-2A14B1797930}" srcOrd="1" destOrd="0" presId="urn:microsoft.com/office/officeart/2005/8/layout/target3"/>
    <dgm:cxn modelId="{1F5F00E6-D7E4-45ED-ABFD-0489178AE66A}" type="presOf" srcId="{B651F6E3-6281-48DB-9319-2AEAFDAE7572}" destId="{619D679B-A015-4ECF-8348-D1034C574F40}" srcOrd="0" destOrd="0" presId="urn:microsoft.com/office/officeart/2005/8/layout/target3"/>
    <dgm:cxn modelId="{453241C7-BC0C-4971-9B5B-25828FAEAF3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B5057F-997E-4003-AEC5-E244A3FCB46E}" type="presOf" srcId="{4C35D32F-0EAB-4CD7-82EE-45574DC2A586}" destId="{8BEBB6EC-1DAA-4CAC-8A25-BC0FCBD5DBD5}" srcOrd="0" destOrd="0" presId="urn:microsoft.com/office/officeart/2005/8/layout/target3"/>
    <dgm:cxn modelId="{2D5D5B1D-1506-41EE-BD44-62BCA19F51C9}" type="presOf" srcId="{B651F6E3-6281-48DB-9319-2AEAFDAE7572}" destId="{6BB5E863-4638-4E1D-BFDE-399D028AC4ED}" srcOrd="1" destOrd="0" presId="urn:microsoft.com/office/officeart/2005/8/layout/target3"/>
    <dgm:cxn modelId="{53CDA170-7CCD-4C0D-873E-28DC1C823E4F}" type="presOf" srcId="{D1B46980-6531-4606-95E6-44980827E919}" destId="{6140AFEC-043D-4C43-A2F9-D0F5331DF3A3}" srcOrd="0" destOrd="0" presId="urn:microsoft.com/office/officeart/2005/8/layout/target3"/>
    <dgm:cxn modelId="{FFE3ED30-30CB-4C42-A12D-15E831B092A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28770EC-F20D-4805-8CEE-713E656D3D80}" type="presParOf" srcId="{333A1088-737F-45CB-B68E-254E46348037}" destId="{F5ABB229-8D3B-4694-996A-96F23CF14429}" srcOrd="0" destOrd="0" presId="urn:microsoft.com/office/officeart/2005/8/layout/target3"/>
    <dgm:cxn modelId="{7F18F0CC-B6C6-439E-8CDC-8B5F32F70276}" type="presParOf" srcId="{333A1088-737F-45CB-B68E-254E46348037}" destId="{F41139FD-01EE-4571-8B17-4FB00FC51163}" srcOrd="1" destOrd="0" presId="urn:microsoft.com/office/officeart/2005/8/layout/target3"/>
    <dgm:cxn modelId="{CC63E7A7-9B74-4317-9ECA-DEAF0C077206}" type="presParOf" srcId="{333A1088-737F-45CB-B68E-254E46348037}" destId="{D005CE8C-CC26-4C3E-AC11-E15060ECD759}" srcOrd="2" destOrd="0" presId="urn:microsoft.com/office/officeart/2005/8/layout/target3"/>
    <dgm:cxn modelId="{77574DB7-7262-4DA9-9BCB-30C3613163F1}" type="presParOf" srcId="{333A1088-737F-45CB-B68E-254E46348037}" destId="{2C702D82-9B77-49B7-9568-BB8EB47C3372}" srcOrd="3" destOrd="0" presId="urn:microsoft.com/office/officeart/2005/8/layout/target3"/>
    <dgm:cxn modelId="{4281D5C7-E0DC-458C-9FCC-4C4A00BD88B7}" type="presParOf" srcId="{333A1088-737F-45CB-B68E-254E46348037}" destId="{A52A0455-90FF-4808-ABD0-F02540D31D5A}" srcOrd="4" destOrd="0" presId="urn:microsoft.com/office/officeart/2005/8/layout/target3"/>
    <dgm:cxn modelId="{A3F4767F-CDCD-43AB-A02E-FF16F1907AFB}" type="presParOf" srcId="{333A1088-737F-45CB-B68E-254E46348037}" destId="{6140AFEC-043D-4C43-A2F9-D0F5331DF3A3}" srcOrd="5" destOrd="0" presId="urn:microsoft.com/office/officeart/2005/8/layout/target3"/>
    <dgm:cxn modelId="{5E88C3C7-3872-408E-9B30-63E74E3054E7}" type="presParOf" srcId="{333A1088-737F-45CB-B68E-254E46348037}" destId="{9358AC05-5D7D-4327-9F80-1AD486AEA664}" srcOrd="6" destOrd="0" presId="urn:microsoft.com/office/officeart/2005/8/layout/target3"/>
    <dgm:cxn modelId="{B8DF88C9-4E13-4E13-8FAA-137B37AF5F6B}" type="presParOf" srcId="{333A1088-737F-45CB-B68E-254E46348037}" destId="{313FC574-E1CD-4FB4-B054-0B805CE0447D}" srcOrd="7" destOrd="0" presId="urn:microsoft.com/office/officeart/2005/8/layout/target3"/>
    <dgm:cxn modelId="{CAA7E8C8-AE4D-4492-A994-9F951F038CA5}" type="presParOf" srcId="{333A1088-737F-45CB-B68E-254E46348037}" destId="{619D679B-A015-4ECF-8348-D1034C574F40}" srcOrd="8" destOrd="0" presId="urn:microsoft.com/office/officeart/2005/8/layout/target3"/>
    <dgm:cxn modelId="{1D34B5F9-D296-427B-B0B8-2427FEF3F8B9}" type="presParOf" srcId="{333A1088-737F-45CB-B68E-254E46348037}" destId="{322283A8-4A27-4CDA-BAE3-F381106A9174}" srcOrd="9" destOrd="0" presId="urn:microsoft.com/office/officeart/2005/8/layout/target3"/>
    <dgm:cxn modelId="{FE695D34-50C3-49B7-840D-B37DFAD20154}" type="presParOf" srcId="{333A1088-737F-45CB-B68E-254E46348037}" destId="{FFC9F71D-1B4F-4AD9-A4A6-86ADEFC8AF5C}" srcOrd="10" destOrd="0" presId="urn:microsoft.com/office/officeart/2005/8/layout/target3"/>
    <dgm:cxn modelId="{C28B8609-1270-40BF-9399-0C9D7BBEFABD}" type="presParOf" srcId="{333A1088-737F-45CB-B68E-254E46348037}" destId="{25B08C86-7E15-44DC-BE7F-FFB55DD49D12}" srcOrd="11" destOrd="0" presId="urn:microsoft.com/office/officeart/2005/8/layout/target3"/>
    <dgm:cxn modelId="{A6554C45-C933-435E-BE46-52E75E31C80F}" type="presParOf" srcId="{333A1088-737F-45CB-B68E-254E46348037}" destId="{76644BE8-9D7C-4C09-B250-3D10AF48CBB7}" srcOrd="12" destOrd="0" presId="urn:microsoft.com/office/officeart/2005/8/layout/target3"/>
    <dgm:cxn modelId="{22803E19-B313-4256-B5CE-FC8D2393B22E}" type="presParOf" srcId="{333A1088-737F-45CB-B68E-254E46348037}" destId="{EE85B701-7295-41C0-BA7A-34D3756A2AE6}" srcOrd="13" destOrd="0" presId="urn:microsoft.com/office/officeart/2005/8/layout/target3"/>
    <dgm:cxn modelId="{547D55E4-6424-4311-A082-15C85E15D17A}" type="presParOf" srcId="{333A1088-737F-45CB-B68E-254E46348037}" destId="{8BEBB6EC-1DAA-4CAC-8A25-BC0FCBD5DBD5}" srcOrd="14" destOrd="0" presId="urn:microsoft.com/office/officeart/2005/8/layout/target3"/>
    <dgm:cxn modelId="{3276341F-EB50-4217-A588-C3C7CB3E87CD}" type="presParOf" srcId="{333A1088-737F-45CB-B68E-254E46348037}" destId="{AED2198E-93D5-4001-81B4-73124B309672}" srcOrd="15" destOrd="0" presId="urn:microsoft.com/office/officeart/2005/8/layout/target3"/>
    <dgm:cxn modelId="{539BF22A-12D7-4030-BC4A-9059FDECAA46}" type="presParOf" srcId="{333A1088-737F-45CB-B68E-254E46348037}" destId="{2BE915AB-18AA-4053-B92C-3BFC9ED204BB}" srcOrd="16" destOrd="0" presId="urn:microsoft.com/office/officeart/2005/8/layout/target3"/>
    <dgm:cxn modelId="{DBCDBE46-3D71-4881-825C-1EAFBE635504}" type="presParOf" srcId="{333A1088-737F-45CB-B68E-254E46348037}" destId="{6BB5E863-4638-4E1D-BFDE-399D028AC4ED}" srcOrd="17" destOrd="0" presId="urn:microsoft.com/office/officeart/2005/8/layout/target3"/>
    <dgm:cxn modelId="{88A426D2-3167-4C6A-946C-83CF8F9BE04A}" type="presParOf" srcId="{333A1088-737F-45CB-B68E-254E46348037}" destId="{5A5FFA88-C948-4069-8E93-59FA12366E83}" srcOrd="18" destOrd="0" presId="urn:microsoft.com/office/officeart/2005/8/layout/target3"/>
    <dgm:cxn modelId="{24BD905A-49CA-4BF6-9C11-2C15F6FC82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12 Užívání číslovek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54491" y="1171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54491" y="1171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702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253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65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439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961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362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081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478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210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842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611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947D9-77C6-44C8-99B4-E9F2A285DF15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01972-1A46-414F-A261-E2E387100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434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93605218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09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Užívání číslovek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68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je určena pro žáky 6. tříd v hodinách českého jazyka jako opakovací z 5. ročníku. Žáci si zopakují a procvičí pravopis číslovek a čtení číslovek ( i letopočtů). Lze si vše zopakovat společně, pak si cvičení můžeme vytisknout pro jednotlivé žáky a učivo hned prověřit. Při společné kontrole chodí žáci doplňovat na tabuli, učitel kontroluje správnost.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005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Číslovky píšeme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Číslicemi – jsou-li složitější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ve smyslu počtářském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ve smyslu statistickém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v datech</a:t>
            </a:r>
          </a:p>
          <a:p>
            <a:pPr marL="0" indent="0">
              <a:buNone/>
            </a:pPr>
            <a:r>
              <a:rPr lang="cs-CZ" dirty="0" smtClean="0"/>
              <a:t>Slovy – v ostatních případech</a:t>
            </a:r>
          </a:p>
          <a:p>
            <a:pPr marL="0" indent="0">
              <a:buNone/>
            </a:pPr>
            <a:r>
              <a:rPr lang="cs-CZ" u="sng" dirty="0" smtClean="0"/>
              <a:t>Urči typ případu:</a:t>
            </a:r>
          </a:p>
          <a:p>
            <a:pPr marL="0" indent="0">
              <a:buNone/>
            </a:pPr>
            <a:r>
              <a:rPr lang="cs-CZ" dirty="0" smtClean="0"/>
              <a:t>21. </a:t>
            </a:r>
            <a:r>
              <a:rPr lang="cs-CZ" dirty="0"/>
              <a:t>l</a:t>
            </a:r>
            <a:r>
              <a:rPr lang="cs-CZ" dirty="0" smtClean="0"/>
              <a:t>edna 1993, 3 354 Kč, 36:6=6, ve druhém patře bydlela…</a:t>
            </a:r>
          </a:p>
        </p:txBody>
      </p:sp>
    </p:spTree>
    <p:extLst>
      <p:ext uri="{BB962C8B-B14F-4D97-AF65-F5344CB8AC3E}">
        <p14:creationId xmlns:p14="http://schemas.microsoft.com/office/powerpoint/2010/main" val="191369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Číslovky řadové: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Tečku píšeme: Žil v 1. polovině 19. století.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Narodil se 3. dubna.</a:t>
            </a:r>
          </a:p>
          <a:p>
            <a:pPr marL="0" indent="0">
              <a:buNone/>
            </a:pPr>
            <a:r>
              <a:rPr lang="cs-CZ" dirty="0" smtClean="0"/>
              <a:t>Tečku nepíšeme:</a:t>
            </a:r>
          </a:p>
          <a:p>
            <a:pPr marL="514350" indent="-514350">
              <a:buAutoNum type="alphaLcParenR"/>
            </a:pPr>
            <a:r>
              <a:rPr lang="cs-CZ" dirty="0" smtClean="0"/>
              <a:t>za letopočtem - Narodila se v roce 1931 v Brně.</a:t>
            </a:r>
          </a:p>
          <a:p>
            <a:pPr marL="514350" indent="-514350">
              <a:buAutoNum type="alphaLcParenR"/>
            </a:pPr>
            <a:r>
              <a:rPr lang="cs-CZ" dirty="0"/>
              <a:t>z</a:t>
            </a:r>
            <a:r>
              <a:rPr lang="cs-CZ" dirty="0" smtClean="0"/>
              <a:t>a datem ve zlomku -  8/7 2012</a:t>
            </a:r>
          </a:p>
          <a:p>
            <a:pPr marL="514350" indent="-514350">
              <a:buAutoNum type="alphaLcParenR"/>
            </a:pPr>
            <a:r>
              <a:rPr lang="cs-CZ" dirty="0"/>
              <a:t>s</a:t>
            </a:r>
            <a:r>
              <a:rPr lang="cs-CZ" dirty="0" smtClean="0"/>
              <a:t>tojí-li číslovka za jménem -  překlad na str.57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(ale! 57. strana)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7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tečky, kde chybějí: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Zima začíná 21 prosince, jaro 21 března, léto 21 června, podzim 23 září. Začátek divadelního představení je o 20 hodině, sejdeme se však už v 19 hodin. Chodíme do 6 ročníku. Karel IV byl nazván Otcem vlasti. Na XII zimních olympijských hrách obsadili naši hokejisté 2 místo. Naši hráči se ujali vedení už ve 4 minutě a v 16 minutě vstřelili další branku, ale nakonec jsme prohráli 3:4.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55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tečky, kde chybějí: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Budeme číst článek na 20 straně. Na straně 20 je také pěkná ilustrace. Vlak vyjíždí v 16 hodin 36 minut. Část od 3 odstavce do odstavce 7 je možno vynechat. Od 17 listopadu 1939 byly české vysoké školy zavřeny až do </a:t>
            </a:r>
            <a:r>
              <a:rPr lang="cs-CZ" smtClean="0"/>
              <a:t>osvobození  v roce </a:t>
            </a:r>
            <a:r>
              <a:rPr lang="cs-CZ" dirty="0" smtClean="0"/>
              <a:t>1945.</a:t>
            </a:r>
          </a:p>
          <a:p>
            <a:pPr marL="0" indent="0">
              <a:buNone/>
            </a:pPr>
            <a:r>
              <a:rPr lang="cs-CZ" dirty="0" smtClean="0"/>
              <a:t>Rudolf II shromáždil na počátku 17 století v Praze vzácná umělecká díla. Bydlím v ulici 5 května číslo 28 ve 3 poschodí.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00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Čtení letopočtu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ako základní číslovku</a:t>
            </a:r>
          </a:p>
          <a:p>
            <a:pPr marL="0" indent="0">
              <a:buNone/>
            </a:pPr>
            <a:r>
              <a:rPr lang="cs-CZ" sz="2400" b="1" dirty="0" smtClean="0"/>
              <a:t>1945 </a:t>
            </a:r>
            <a:r>
              <a:rPr lang="cs-CZ" sz="2400" dirty="0" smtClean="0"/>
              <a:t>roku tisíc devět set čtyřicet pět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</a:t>
            </a:r>
            <a:r>
              <a:rPr lang="cs-CZ" sz="2400" dirty="0" smtClean="0"/>
              <a:t>(devatenáct)    (pětačtyřicet)</a:t>
            </a:r>
          </a:p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ako řadovou číslovku</a:t>
            </a:r>
          </a:p>
          <a:p>
            <a:pPr marL="0" indent="0">
              <a:buNone/>
            </a:pPr>
            <a:r>
              <a:rPr lang="cs-CZ" sz="2400" b="1" dirty="0" smtClean="0"/>
              <a:t>1945</a:t>
            </a:r>
            <a:r>
              <a:rPr lang="cs-CZ" sz="2400" dirty="0" smtClean="0"/>
              <a:t> roku tisícího devítistého čtyřicátého pátého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(devatenáctistého pětačtyřicátého)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Přečti letopočty oběma způsoby:</a:t>
            </a:r>
          </a:p>
          <a:p>
            <a:pPr marL="0" indent="0">
              <a:buNone/>
            </a:pPr>
            <a:r>
              <a:rPr lang="cs-CZ" sz="2400" b="1" dirty="0" smtClean="0"/>
              <a:t>1736, 1748, 1762, 1791, 1906, 1915, 1918, 1989, 2004, 2012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7912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Čtení číslovek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b="1" dirty="0" smtClean="0"/>
              <a:t>21 </a:t>
            </a:r>
            <a:r>
              <a:rPr lang="cs-CZ" sz="2800" dirty="0" smtClean="0"/>
              <a:t>/dvacet jedna/ i /jednadvacet/</a:t>
            </a:r>
          </a:p>
          <a:p>
            <a:pPr marL="0" indent="0">
              <a:buNone/>
            </a:pPr>
            <a:r>
              <a:rPr lang="cs-CZ" sz="2800" b="1" dirty="0" smtClean="0"/>
              <a:t>22.</a:t>
            </a:r>
            <a:r>
              <a:rPr lang="cs-CZ" sz="2800" dirty="0" smtClean="0"/>
              <a:t> února /dvacátého druhého února/ i /dvaadvacátého února/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b="1" dirty="0" smtClean="0"/>
              <a:t>21 </a:t>
            </a:r>
            <a:r>
              <a:rPr lang="cs-CZ" sz="2800" dirty="0" smtClean="0"/>
              <a:t>žák, </a:t>
            </a:r>
            <a:r>
              <a:rPr lang="cs-CZ" sz="2800" b="1" dirty="0" smtClean="0"/>
              <a:t>22 </a:t>
            </a:r>
            <a:r>
              <a:rPr lang="cs-CZ" sz="2800" dirty="0" smtClean="0"/>
              <a:t>žáci – rozhoduje obvykle poslední část číslovky</a:t>
            </a:r>
          </a:p>
          <a:p>
            <a:pPr marL="0" indent="0">
              <a:buNone/>
            </a:pPr>
            <a:r>
              <a:rPr lang="cs-CZ" sz="2800" dirty="0" smtClean="0"/>
              <a:t>Bylo přezkoušeno </a:t>
            </a:r>
            <a:r>
              <a:rPr lang="cs-CZ" sz="2800" b="1" dirty="0" smtClean="0"/>
              <a:t>dvaadvacet </a:t>
            </a:r>
            <a:r>
              <a:rPr lang="cs-CZ" sz="2800" dirty="0" smtClean="0"/>
              <a:t>řidičů.</a:t>
            </a:r>
          </a:p>
          <a:p>
            <a:pPr marL="0" indent="0">
              <a:buNone/>
            </a:pPr>
            <a:r>
              <a:rPr lang="cs-CZ" sz="2800" dirty="0" smtClean="0"/>
              <a:t>Byli přezkoušeni </a:t>
            </a:r>
            <a:r>
              <a:rPr lang="cs-CZ" sz="2800" b="1" dirty="0" smtClean="0"/>
              <a:t>dvacet dva </a:t>
            </a:r>
            <a:r>
              <a:rPr lang="cs-CZ" sz="2800" dirty="0" smtClean="0"/>
              <a:t>řidiči. </a:t>
            </a:r>
          </a:p>
          <a:p>
            <a:pPr>
              <a:buFontTx/>
              <a:buChar char="-"/>
            </a:pPr>
            <a:r>
              <a:rPr lang="cs-CZ" sz="2800" dirty="0" smtClean="0"/>
              <a:t>obvykle rozhoduje poslední část číslovky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Avšak je-li posledním členem číslovka </a:t>
            </a:r>
            <a:r>
              <a:rPr lang="cs-CZ" sz="2800" b="1" dirty="0" smtClean="0"/>
              <a:t>2, 3, 4 </a:t>
            </a:r>
            <a:r>
              <a:rPr lang="cs-CZ" sz="2800" dirty="0" smtClean="0"/>
              <a:t> užívá se také typ</a:t>
            </a:r>
          </a:p>
          <a:p>
            <a:pPr marL="0" indent="0">
              <a:buNone/>
            </a:pPr>
            <a:r>
              <a:rPr lang="cs-CZ" sz="2800" dirty="0" smtClean="0"/>
              <a:t>Bylo přezkoušeno </a:t>
            </a:r>
            <a:r>
              <a:rPr lang="cs-CZ" sz="2800" b="1" dirty="0" smtClean="0"/>
              <a:t>dvacet dva </a:t>
            </a:r>
            <a:r>
              <a:rPr lang="cs-CZ" sz="2800" dirty="0" smtClean="0"/>
              <a:t>řidičů.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458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Čtěte různým způsobem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21 (22, 23, 24, 24, 121, 221, 343, 444, 935) km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383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 smtClean="0"/>
              <a:t>Text: vlastní zdroje a</a:t>
            </a:r>
          </a:p>
          <a:p>
            <a:pPr marL="0" indent="0">
              <a:buNone/>
            </a:pPr>
            <a:r>
              <a:rPr lang="cs-CZ" sz="1000" i="1" dirty="0"/>
              <a:t>Český jazyk pro 5. ročník ZŠ</a:t>
            </a:r>
            <a:r>
              <a:rPr lang="cs-CZ" sz="1000" dirty="0"/>
              <a:t>. Dotisk 2. vydání. </a:t>
            </a:r>
            <a:r>
              <a:rPr lang="cs-CZ" sz="1000" dirty="0" err="1"/>
              <a:t>praha</a:t>
            </a:r>
            <a:r>
              <a:rPr lang="cs-CZ" sz="1000" dirty="0"/>
              <a:t>: SPN, 2003. ISBN 80-7235-156-7. </a:t>
            </a:r>
          </a:p>
        </p:txBody>
      </p:sp>
    </p:spTree>
    <p:extLst>
      <p:ext uri="{BB962C8B-B14F-4D97-AF65-F5344CB8AC3E}">
        <p14:creationId xmlns:p14="http://schemas.microsoft.com/office/powerpoint/2010/main" val="189165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557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Užívání číslovek</vt:lpstr>
      <vt:lpstr>Anotace</vt:lpstr>
      <vt:lpstr>Číslovky píšeme</vt:lpstr>
      <vt:lpstr>Číslovky řadové:</vt:lpstr>
      <vt:lpstr>Doplňte tečky, kde chybějí:</vt:lpstr>
      <vt:lpstr>Doplňte tečky, kde chybějí:</vt:lpstr>
      <vt:lpstr>Čtení letopočtu</vt:lpstr>
      <vt:lpstr>Čtení číslovek</vt:lpstr>
      <vt:lpstr>Prezentace aplikace PowerPoint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Užívání číslovek</dc:title>
  <dc:creator>Hanka-mamka</dc:creator>
  <cp:lastModifiedBy>KLETECKOVAH</cp:lastModifiedBy>
  <cp:revision>23</cp:revision>
  <dcterms:created xsi:type="dcterms:W3CDTF">2012-04-22T20:25:41Z</dcterms:created>
  <dcterms:modified xsi:type="dcterms:W3CDTF">2012-06-25T20:25:31Z</dcterms:modified>
</cp:coreProperties>
</file>