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65" r:id="rId5"/>
    <p:sldId id="264" r:id="rId6"/>
    <p:sldId id="266" r:id="rId7"/>
    <p:sldId id="258" r:id="rId8"/>
    <p:sldId id="259" r:id="rId9"/>
    <p:sldId id="260" r:id="rId10"/>
    <p:sldId id="257" r:id="rId11"/>
    <p:sldId id="263" r:id="rId12"/>
    <p:sldId id="271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66"/>
    <a:srgbClr val="BC043D"/>
    <a:srgbClr val="F8FDD9"/>
    <a:srgbClr val="FAFC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5" autoAdjust="0"/>
    <p:restoredTop sz="94660"/>
  </p:normalViewPr>
  <p:slideViewPr>
    <p:cSldViewPr>
      <p:cViewPr varScale="1">
        <p:scale>
          <a:sx n="65" d="100"/>
          <a:sy n="65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4860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216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502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201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9423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673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245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881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3326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3250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0810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">
              <a:srgbClr val="BC043D"/>
            </a:gs>
            <a:gs pos="83000">
              <a:srgbClr val="FFFF99"/>
            </a:gs>
            <a:gs pos="62000">
              <a:srgbClr val="FFFF66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6225F-C82D-4543-8709-B90C4A78B48D}" type="datetimeFigureOut">
              <a:rPr lang="cs-CZ" smtClean="0"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0E36-2BFF-497E-BC44-4FC08ED6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0875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Praha" TargetMode="External"/><Relationship Id="rId7" Type="http://schemas.openxmlformats.org/officeDocument/2006/relationships/slide" Target="slide12.xml"/><Relationship Id="rId2" Type="http://schemas.openxmlformats.org/officeDocument/2006/relationships/hyperlink" Target="http://cs.wikipedia.org/wiki/Bude%C4%8D_(hradi%C5%A1t%C4%9B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Brand%C3%BDs_nad_Labem-Star%C3%A1_Boleslav" TargetMode="External"/><Relationship Id="rId5" Type="http://schemas.openxmlformats.org/officeDocument/2006/relationships/hyperlink" Target="http://www.youtube.com/watch?v=eFDBOp_THYM" TargetMode="External"/><Relationship Id="rId4" Type="http://schemas.openxmlformats.org/officeDocument/2006/relationships/hyperlink" Target="http://cs.wikipedia.org/wiki/N%C3%A1rodn%C3%AD_svatov%C3%A1clavsk%C3%A1_pou%C5%A5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8404391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VY_12_INOVACE_21_ČLOVĚK </a:t>
                      </a: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 JEHO SVĚT_SVATÝ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VÁCLAV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131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7677984"/>
              </p:ext>
            </p:extLst>
          </p:nvPr>
        </p:nvGraphicFramePr>
        <p:xfrm>
          <a:off x="1431335" y="1844824"/>
          <a:ext cx="6281329" cy="4413207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36262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je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určena pro žáky 4. ročníku k doplnění učiva o významných osobnostech dějin a místech v okolí.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Má povědomí o životě předků, zná známé osobnosti našich dějin a významná místa v blízkém okolí.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sv. Václav, Boleslav,  sv.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20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Ludmila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, Stará Boleslav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Kombinace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412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83" y="736463"/>
            <a:ext cx="765008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3200" b="1" dirty="0" smtClean="0"/>
              <a:t>Svatý Václav</a:t>
            </a:r>
            <a:r>
              <a:rPr lang="cs-CZ" sz="3200" dirty="0" smtClean="0"/>
              <a:t> (asi 9O7– 28. září 935) byl český kníže a světec, který je považován za hlavního patrona české země a symbol české státnosti. Byl synem knížete Vratislava a zřejmě jeho jediné manželky Drahomíry</a:t>
            </a:r>
            <a:r>
              <a:rPr lang="cs-CZ" sz="3200" dirty="0"/>
              <a:t>. </a:t>
            </a:r>
            <a:endParaRPr lang="cs-CZ" dirty="0" smtClean="0"/>
          </a:p>
          <a:p>
            <a:endParaRPr lang="cs-CZ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429000"/>
            <a:ext cx="5401041" cy="3285445"/>
          </a:xfrm>
          <a:prstGeom prst="rect">
            <a:avLst/>
          </a:prstGeom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3432460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751344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Jeho prarodiči byli první historicky doložený přemyslovský kníže Bořivoj I. a jeho žena svatá Ludmila.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96290"/>
            <a:ext cx="6516216" cy="4295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164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88840"/>
            <a:ext cx="5897252" cy="442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1043608" y="692696"/>
            <a:ext cx="72728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Byl vychováván svou babičkou </a:t>
            </a:r>
            <a:r>
              <a:rPr lang="cs-CZ" sz="3200" dirty="0" smtClean="0"/>
              <a:t>svatou Ludmilou </a:t>
            </a:r>
            <a:r>
              <a:rPr lang="cs-CZ" sz="3200" dirty="0"/>
              <a:t>a vzdělával se na </a:t>
            </a:r>
            <a:r>
              <a:rPr lang="cs-CZ" sz="3200" dirty="0" smtClean="0"/>
              <a:t>Budči.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70197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1412776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200" dirty="0" smtClean="0"/>
              <a:t>Jako kníže, po porážce saským králem dokázal zachovat suverenitu českého státu a založil chrám sv. Víta, hlavní kostel knížectví. Byl zavražděn v sídle svého bratra Boleslava, který díky tomu převzal vládu. </a:t>
            </a:r>
            <a:endParaRPr lang="cs-CZ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903283"/>
            <a:ext cx="2667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3342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7935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Boleslav pozval svého bratra Václava na hostinu k sobě do (Staré) Boleslavi. Druhý den ráno, ještě před rozedněním, se Václav vydal na ranní pobožnost. Potkal cestou Boleslava a řekl mu: „Včera jsi nám pěkně posloužil, Bůh ti to oplať.“ Boleslav odpověděl: „A dnes ti chci takhle posloužit!“ a udeřil ho mečem do hlavy. Způsobil mu jen menší zranění, ale Václav se nechtěl bránit, aby neprolil krev svého bratra. Nato Boleslav přivolal své družiníky a ti Václava zabili. Podobně to alespoň vypráví legendy. </a:t>
            </a:r>
          </a:p>
        </p:txBody>
      </p:sp>
    </p:spTree>
    <p:extLst>
      <p:ext uri="{BB962C8B-B14F-4D97-AF65-F5344CB8AC3E}">
        <p14:creationId xmlns:p14="http://schemas.microsoft.com/office/powerpoint/2010/main" val="114385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90484"/>
            <a:ext cx="8238094" cy="4798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5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1" y="980728"/>
            <a:ext cx="81038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3200" dirty="0"/>
              <a:t>Rok úmrtí svatého Václava se nejčastěji uvádí </a:t>
            </a:r>
            <a:r>
              <a:rPr lang="cs-CZ" sz="3200" dirty="0" smtClean="0"/>
              <a:t>935. </a:t>
            </a:r>
            <a:r>
              <a:rPr lang="cs-CZ" sz="3200" dirty="0"/>
              <a:t>Dříve se většinou uváděl rok </a:t>
            </a:r>
            <a:r>
              <a:rPr lang="cs-CZ" sz="3200" dirty="0" smtClean="0"/>
              <a:t>929, </a:t>
            </a:r>
            <a:r>
              <a:rPr lang="cs-CZ" sz="3200" dirty="0"/>
              <a:t>který se také vyskytuje v některých legendách. Tyto však byly sepsány až o mnoho desetiletí </a:t>
            </a:r>
            <a:r>
              <a:rPr lang="cs-CZ" sz="3200" dirty="0" smtClean="0"/>
              <a:t>později. Protože </a:t>
            </a:r>
            <a:r>
              <a:rPr lang="cs-CZ" sz="3200" dirty="0"/>
              <a:t>však nejsou k dispozici </a:t>
            </a:r>
            <a:r>
              <a:rPr lang="cs-CZ" sz="3200" dirty="0" smtClean="0"/>
              <a:t>spolehlivé prameny</a:t>
            </a:r>
            <a:r>
              <a:rPr lang="cs-CZ" sz="3200" dirty="0"/>
              <a:t>, nemůže být zcela vyloučen rok 929, případně i jiné datum.</a:t>
            </a:r>
          </a:p>
          <a:p>
            <a:pPr algn="just"/>
            <a:r>
              <a:rPr lang="cs-CZ" sz="3200" dirty="0"/>
              <a:t>Naproti tomu datum 28. září je </a:t>
            </a:r>
            <a:r>
              <a:rPr lang="cs-CZ" sz="3200" dirty="0" smtClean="0"/>
              <a:t>většinou přijímáno </a:t>
            </a:r>
            <a:r>
              <a:rPr lang="cs-CZ" sz="3200" dirty="0"/>
              <a:t>jako </a:t>
            </a:r>
            <a:r>
              <a:rPr lang="cs-CZ" sz="3200" dirty="0" smtClean="0"/>
              <a:t>autentické.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0011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0" y="1844824"/>
            <a:ext cx="4114800" cy="45533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Po smrti začal být Václav uctíván jako svatý pro svou </a:t>
            </a:r>
            <a:r>
              <a:rPr lang="cs-CZ" dirty="0" smtClean="0"/>
              <a:t>zbožnost a </a:t>
            </a:r>
            <a:r>
              <a:rPr lang="cs-CZ" dirty="0"/>
              <a:t>posmrtné zázraky. Později se stal symbolem českého </a:t>
            </a:r>
            <a:r>
              <a:rPr lang="cs-CZ" dirty="0" smtClean="0"/>
              <a:t>státu.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2286000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163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Zajímavé odkazy: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Budeč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Chrám sv. Víta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Svatováclavské slavnosti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Svatováclavská pouť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Brandýs nad Labem Stará Boleslav</a:t>
            </a:r>
            <a:endParaRPr lang="cs-CZ" dirty="0" smtClean="0"/>
          </a:p>
          <a:p>
            <a:r>
              <a:rPr lang="cs-CZ" dirty="0" smtClean="0">
                <a:hlinkClick r:id="rId7" action="ppaction://hlinksldjump"/>
              </a:rPr>
              <a:t>Test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9026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15"/>
          <p:cNvSpPr/>
          <p:nvPr/>
        </p:nvSpPr>
        <p:spPr>
          <a:xfrm>
            <a:off x="871750" y="627193"/>
            <a:ext cx="756084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dirty="0" smtClean="0"/>
              <a:t>1.Kdo </a:t>
            </a:r>
            <a:r>
              <a:rPr lang="cs-CZ" dirty="0"/>
              <a:t>byl otcem svatého Václava</a:t>
            </a:r>
            <a:r>
              <a:rPr lang="cs-CZ" dirty="0" smtClean="0"/>
              <a:t>?</a:t>
            </a:r>
          </a:p>
          <a:p>
            <a:pPr lvl="0"/>
            <a:endParaRPr lang="cs-CZ" dirty="0"/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Vratislav I.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Boleslav I.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Bořivoj I</a:t>
            </a:r>
            <a:r>
              <a:rPr lang="cs-CZ" dirty="0" smtClean="0"/>
              <a:t>.</a:t>
            </a:r>
          </a:p>
          <a:p>
            <a:pPr marL="342900" lvl="0" indent="-342900">
              <a:buFont typeface="+mj-lt"/>
              <a:buAutoNum type="alphaLcPeriod"/>
            </a:pPr>
            <a:endParaRPr lang="cs-CZ" dirty="0"/>
          </a:p>
          <a:p>
            <a:pPr lvl="0"/>
            <a:endParaRPr lang="cs-CZ" dirty="0"/>
          </a:p>
          <a:p>
            <a:pPr lvl="0"/>
            <a:r>
              <a:rPr lang="cs-CZ" dirty="0" smtClean="0"/>
              <a:t>3.Ve </a:t>
            </a:r>
            <a:r>
              <a:rPr lang="cs-CZ" dirty="0"/>
              <a:t>kterém století svatý Václav žil</a:t>
            </a:r>
            <a:r>
              <a:rPr lang="cs-CZ" dirty="0" smtClean="0"/>
              <a:t>?</a:t>
            </a:r>
          </a:p>
          <a:p>
            <a:pPr lvl="0"/>
            <a:endParaRPr lang="cs-CZ" dirty="0"/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9. století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10. století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11. </a:t>
            </a:r>
            <a:r>
              <a:rPr lang="cs-CZ" dirty="0" smtClean="0"/>
              <a:t>století</a:t>
            </a:r>
          </a:p>
          <a:p>
            <a:pPr marL="342900" lvl="0" indent="-342900">
              <a:buFont typeface="+mj-lt"/>
              <a:buAutoNum type="alphaLcPeriod"/>
            </a:pPr>
            <a:endParaRPr lang="cs-CZ" dirty="0"/>
          </a:p>
          <a:p>
            <a:pPr marL="342900" lvl="0" indent="-342900">
              <a:buFont typeface="+mj-lt"/>
              <a:buAutoNum type="alphaLcPeriod"/>
            </a:pPr>
            <a:endParaRPr lang="cs-CZ" dirty="0"/>
          </a:p>
          <a:p>
            <a:pPr lvl="0"/>
            <a:r>
              <a:rPr lang="cs-CZ" dirty="0" smtClean="0"/>
              <a:t>5.Jak </a:t>
            </a:r>
            <a:r>
              <a:rPr lang="cs-CZ" dirty="0"/>
              <a:t>svatý Václav zemřel</a:t>
            </a:r>
            <a:r>
              <a:rPr lang="cs-CZ" dirty="0" smtClean="0"/>
              <a:t>?</a:t>
            </a:r>
          </a:p>
          <a:p>
            <a:pPr lvl="0"/>
            <a:endParaRPr lang="cs-CZ" dirty="0"/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spadl z koně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byl zavražděn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utopil se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4499992" y="62020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dirty="0" smtClean="0"/>
              <a:t>2.Kdo </a:t>
            </a:r>
            <a:r>
              <a:rPr lang="cs-CZ" dirty="0"/>
              <a:t>byla babička svatého Václava</a:t>
            </a:r>
            <a:r>
              <a:rPr lang="cs-CZ" dirty="0" smtClean="0"/>
              <a:t>?</a:t>
            </a:r>
          </a:p>
          <a:p>
            <a:pPr lvl="0"/>
            <a:endParaRPr lang="cs-CZ" dirty="0"/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Drahomíra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Anežka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Ludmila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4542543" y="256618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dirty="0" smtClean="0"/>
              <a:t>4.Kde </a:t>
            </a:r>
            <a:r>
              <a:rPr lang="cs-CZ" dirty="0"/>
              <a:t>se svatý Václav vzdělával</a:t>
            </a:r>
            <a:r>
              <a:rPr lang="cs-CZ" dirty="0" smtClean="0"/>
              <a:t>?</a:t>
            </a:r>
          </a:p>
          <a:p>
            <a:pPr lvl="0"/>
            <a:endParaRPr lang="cs-CZ" dirty="0"/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v Dubči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na Budči</a:t>
            </a:r>
          </a:p>
          <a:p>
            <a:pPr marL="342900" lvl="0" indent="-342900">
              <a:buFont typeface="+mj-lt"/>
              <a:buAutoNum type="alphaLcPeriod"/>
            </a:pPr>
            <a:r>
              <a:rPr lang="cs-CZ" dirty="0"/>
              <a:t>v Boleslavi</a:t>
            </a:r>
          </a:p>
        </p:txBody>
      </p:sp>
      <p:sp>
        <p:nvSpPr>
          <p:cNvPr id="2" name="Obdélník 1"/>
          <p:cNvSpPr/>
          <p:nvPr/>
        </p:nvSpPr>
        <p:spPr>
          <a:xfrm>
            <a:off x="4932040" y="5613173"/>
            <a:ext cx="27512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řešení:  1.a, 2.c, 3.b, 4.a,5.b</a:t>
            </a:r>
          </a:p>
        </p:txBody>
      </p:sp>
    </p:spTree>
    <p:extLst>
      <p:ext uri="{BB962C8B-B14F-4D97-AF65-F5344CB8AC3E}">
        <p14:creationId xmlns:p14="http://schemas.microsoft.com/office/powerpoint/2010/main" val="231571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http://commons.wikimedia.org/wiki/File:Karel_%C5%A0kr%C3%A9ta_-_</a:t>
            </a:r>
            <a:r>
              <a:rPr lang="cs-CZ" sz="1800" dirty="0" smtClean="0"/>
              <a:t>Narozen%C3%AD_svat%C3%A9ho_V%C3%A1clava.jpg?uselang=cs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http://commons.wikimedia.org/wiki/File:Josef_Mathauser_-_Arcibiskup_Metod%C4%9Bj_k%C5%99t%C3%AD_%C4%8Desk%C3%A9ho_kn%C3%AD%C5%BEete_Bo%C5%99ivoje_a_jeho_man%C5%BEelku_Ludmilu.jpg?uselang=cs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http</a:t>
            </a:r>
            <a:r>
              <a:rPr lang="cs-CZ" sz="1800" dirty="0"/>
              <a:t>://commons.wikimedia.org/wiki/File:Budec_CZ_St_Peter_church_134.jpg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http://commons.wikimedia.org/wiki/File:Boleslav1_liberviaticus.jpg?uselang=cs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http://cs.wikipedia.org/wiki/Soubor:Zab%C3%B3jstwo_Wac%C5%82awa.JPG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http://cs.wikipedia.org/wiki/Soubor:Sv_V%C3%A1clav.jpg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2011-10-09</a:t>
            </a:r>
            <a:r>
              <a:rPr lang="cs-CZ" sz="1800" dirty="0"/>
              <a:t>]. 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3646105" y="3253729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125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528</Words>
  <Application>Microsoft Office PowerPoint</Application>
  <PresentationFormat>Předvádění na obrazovce (4:3)</PresentationFormat>
  <Paragraphs>81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Zajímavé odkazy: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29</cp:revision>
  <dcterms:created xsi:type="dcterms:W3CDTF">2012-05-12T20:09:36Z</dcterms:created>
  <dcterms:modified xsi:type="dcterms:W3CDTF">2012-05-15T20:06:26Z</dcterms:modified>
</cp:coreProperties>
</file>