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5" r:id="rId4"/>
    <p:sldId id="258" r:id="rId5"/>
    <p:sldId id="257" r:id="rId6"/>
    <p:sldId id="259" r:id="rId7"/>
    <p:sldId id="260" r:id="rId8"/>
    <p:sldId id="262" r:id="rId9"/>
    <p:sldId id="263" r:id="rId10"/>
    <p:sldId id="261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NÁZEV:VY_32_INOVACE_3.2.8.1. K </a:t>
          </a:r>
          <a:r>
            <a:rPr lang="cs-CZ" sz="2000" dirty="0" smtClean="0"/>
            <a:t>15 Pověsti Aloise Jiráska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Kletečková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Český jazyk 6. </a:t>
          </a:r>
          <a:r>
            <a:rPr lang="cs-CZ" sz="2000" smtClean="0"/>
            <a:t>třída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dirty="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2826" custLinFactNeighborY="-9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9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934BBC1-151C-4DFF-97C9-11F6F7A7725B}" type="presOf" srcId="{4C35D32F-0EAB-4CD7-82EE-45574DC2A586}" destId="{890E4F0B-2866-4A3F-A3C7-2A14B1797930}" srcOrd="1" destOrd="0" presId="urn:microsoft.com/office/officeart/2005/8/layout/target3"/>
    <dgm:cxn modelId="{18960D5D-D661-4C52-9ED5-49EE5F12F98A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C381886-BD7D-4BB7-BECF-C6B54DB1B4FF}" type="presOf" srcId="{B651F6E3-6281-48DB-9319-2AEAFDAE7572}" destId="{6BB5E863-4638-4E1D-BFDE-399D028AC4ED}" srcOrd="1" destOrd="0" presId="urn:microsoft.com/office/officeart/2005/8/layout/target3"/>
    <dgm:cxn modelId="{9B6F76B9-706D-4417-B505-087528BAC7CC}" type="presOf" srcId="{757F3AB3-0718-4624-B441-E567A8F0AB56}" destId="{333A1088-737F-45CB-B68E-254E46348037}" srcOrd="0" destOrd="0" presId="urn:microsoft.com/office/officeart/2005/8/layout/target3"/>
    <dgm:cxn modelId="{5290D1A8-085B-48FF-8871-F193AF479797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86CAFD7-9B93-4EDF-BE99-585917A1B0AA}" type="presOf" srcId="{B651F6E3-6281-48DB-9319-2AEAFDAE7572}" destId="{619D679B-A015-4ECF-8348-D1034C574F40}" srcOrd="0" destOrd="0" presId="urn:microsoft.com/office/officeart/2005/8/layout/target3"/>
    <dgm:cxn modelId="{8FD0FA41-3AB6-4F7D-A797-B9E236514ACF}" type="presOf" srcId="{D1B46980-6531-4606-95E6-44980827E919}" destId="{2BE915AB-18AA-4053-B92C-3BFC9ED204BB}" srcOrd="1" destOrd="0" presId="urn:microsoft.com/office/officeart/2005/8/layout/target3"/>
    <dgm:cxn modelId="{BAFF9696-2DD3-43D0-A367-6F8A92F97153}" type="presOf" srcId="{D1D4F407-5343-4D3F-B5B9-D407B03CAEB4}" destId="{AED2198E-93D5-4001-81B4-73124B309672}" srcOrd="1" destOrd="0" presId="urn:microsoft.com/office/officeart/2005/8/layout/target3"/>
    <dgm:cxn modelId="{CC7B3F05-C621-445E-87AB-6B2A7D259024}" type="presOf" srcId="{D1B46980-6531-4606-95E6-44980827E919}" destId="{6140AFEC-043D-4C43-A2F9-D0F5331DF3A3}" srcOrd="0" destOrd="0" presId="urn:microsoft.com/office/officeart/2005/8/layout/target3"/>
    <dgm:cxn modelId="{1BDA566A-97E2-4180-80A7-8F0E21DDAB4C}" type="presOf" srcId="{D8197B8C-B260-4A16-BDF4-0947B075E274}" destId="{5A5FFA88-C948-4069-8E93-59FA12366E83}" srcOrd="1" destOrd="0" presId="urn:microsoft.com/office/officeart/2005/8/layout/target3"/>
    <dgm:cxn modelId="{4927D6F7-6895-40BB-BC2E-F10B34652DC7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A21E3EB-B5DD-4D68-A346-088CDDAA014E}" type="presParOf" srcId="{333A1088-737F-45CB-B68E-254E46348037}" destId="{F5ABB229-8D3B-4694-996A-96F23CF14429}" srcOrd="0" destOrd="0" presId="urn:microsoft.com/office/officeart/2005/8/layout/target3"/>
    <dgm:cxn modelId="{AC2306EA-29B9-4880-A321-33D989799B0D}" type="presParOf" srcId="{333A1088-737F-45CB-B68E-254E46348037}" destId="{F41139FD-01EE-4571-8B17-4FB00FC51163}" srcOrd="1" destOrd="0" presId="urn:microsoft.com/office/officeart/2005/8/layout/target3"/>
    <dgm:cxn modelId="{7799F83B-3944-49EA-B73E-0E61EDEC9DEC}" type="presParOf" srcId="{333A1088-737F-45CB-B68E-254E46348037}" destId="{D005CE8C-CC26-4C3E-AC11-E15060ECD759}" srcOrd="2" destOrd="0" presId="urn:microsoft.com/office/officeart/2005/8/layout/target3"/>
    <dgm:cxn modelId="{123BE0C3-20F8-4223-92D1-A4DC6E386775}" type="presParOf" srcId="{333A1088-737F-45CB-B68E-254E46348037}" destId="{2C702D82-9B77-49B7-9568-BB8EB47C3372}" srcOrd="3" destOrd="0" presId="urn:microsoft.com/office/officeart/2005/8/layout/target3"/>
    <dgm:cxn modelId="{EA095174-1DB8-4AB1-8903-8D1250AE196C}" type="presParOf" srcId="{333A1088-737F-45CB-B68E-254E46348037}" destId="{A52A0455-90FF-4808-ABD0-F02540D31D5A}" srcOrd="4" destOrd="0" presId="urn:microsoft.com/office/officeart/2005/8/layout/target3"/>
    <dgm:cxn modelId="{8EC401C7-6BDF-49A0-AB74-8D4F0002CBDF}" type="presParOf" srcId="{333A1088-737F-45CB-B68E-254E46348037}" destId="{6140AFEC-043D-4C43-A2F9-D0F5331DF3A3}" srcOrd="5" destOrd="0" presId="urn:microsoft.com/office/officeart/2005/8/layout/target3"/>
    <dgm:cxn modelId="{E69E51D9-2A18-4E16-BC50-B4239A4F9EF5}" type="presParOf" srcId="{333A1088-737F-45CB-B68E-254E46348037}" destId="{9358AC05-5D7D-4327-9F80-1AD486AEA664}" srcOrd="6" destOrd="0" presId="urn:microsoft.com/office/officeart/2005/8/layout/target3"/>
    <dgm:cxn modelId="{03A68081-4101-4271-9A08-0F64FEBA4F17}" type="presParOf" srcId="{333A1088-737F-45CB-B68E-254E46348037}" destId="{313FC574-E1CD-4FB4-B054-0B805CE0447D}" srcOrd="7" destOrd="0" presId="urn:microsoft.com/office/officeart/2005/8/layout/target3"/>
    <dgm:cxn modelId="{880A36EA-F55E-4366-8CC0-93A6AA86A1F3}" type="presParOf" srcId="{333A1088-737F-45CB-B68E-254E46348037}" destId="{619D679B-A015-4ECF-8348-D1034C574F40}" srcOrd="8" destOrd="0" presId="urn:microsoft.com/office/officeart/2005/8/layout/target3"/>
    <dgm:cxn modelId="{05D4A91F-CD2E-4C1B-8E58-0D004359BDC4}" type="presParOf" srcId="{333A1088-737F-45CB-B68E-254E46348037}" destId="{322283A8-4A27-4CDA-BAE3-F381106A9174}" srcOrd="9" destOrd="0" presId="urn:microsoft.com/office/officeart/2005/8/layout/target3"/>
    <dgm:cxn modelId="{5D4FE316-167C-4B5A-A370-B2B8337345FA}" type="presParOf" srcId="{333A1088-737F-45CB-B68E-254E46348037}" destId="{FFC9F71D-1B4F-4AD9-A4A6-86ADEFC8AF5C}" srcOrd="10" destOrd="0" presId="urn:microsoft.com/office/officeart/2005/8/layout/target3"/>
    <dgm:cxn modelId="{3907A3AF-A374-4DB3-9BAD-38E22917A450}" type="presParOf" srcId="{333A1088-737F-45CB-B68E-254E46348037}" destId="{25B08C86-7E15-44DC-BE7F-FFB55DD49D12}" srcOrd="11" destOrd="0" presId="urn:microsoft.com/office/officeart/2005/8/layout/target3"/>
    <dgm:cxn modelId="{BFE80F99-9923-493C-AC6A-E59BEE8024B3}" type="presParOf" srcId="{333A1088-737F-45CB-B68E-254E46348037}" destId="{76644BE8-9D7C-4C09-B250-3D10AF48CBB7}" srcOrd="12" destOrd="0" presId="urn:microsoft.com/office/officeart/2005/8/layout/target3"/>
    <dgm:cxn modelId="{2EC0DE1D-4834-42FA-856E-C698FBC115CD}" type="presParOf" srcId="{333A1088-737F-45CB-B68E-254E46348037}" destId="{EE85B701-7295-41C0-BA7A-34D3756A2AE6}" srcOrd="13" destOrd="0" presId="urn:microsoft.com/office/officeart/2005/8/layout/target3"/>
    <dgm:cxn modelId="{DB3A7780-80A3-4FBE-A719-BC390231AD59}" type="presParOf" srcId="{333A1088-737F-45CB-B68E-254E46348037}" destId="{8BEBB6EC-1DAA-4CAC-8A25-BC0FCBD5DBD5}" srcOrd="14" destOrd="0" presId="urn:microsoft.com/office/officeart/2005/8/layout/target3"/>
    <dgm:cxn modelId="{1FCEBA49-1213-46CB-9A1D-D568641E4C2A}" type="presParOf" srcId="{333A1088-737F-45CB-B68E-254E46348037}" destId="{AED2198E-93D5-4001-81B4-73124B309672}" srcOrd="15" destOrd="0" presId="urn:microsoft.com/office/officeart/2005/8/layout/target3"/>
    <dgm:cxn modelId="{ADD3352F-4C35-4F34-BB39-321326D3619C}" type="presParOf" srcId="{333A1088-737F-45CB-B68E-254E46348037}" destId="{2BE915AB-18AA-4053-B92C-3BFC9ED204BB}" srcOrd="16" destOrd="0" presId="urn:microsoft.com/office/officeart/2005/8/layout/target3"/>
    <dgm:cxn modelId="{27595229-C3BA-4DE1-9809-93FD9286619E}" type="presParOf" srcId="{333A1088-737F-45CB-B68E-254E46348037}" destId="{6BB5E863-4638-4E1D-BFDE-399D028AC4ED}" srcOrd="17" destOrd="0" presId="urn:microsoft.com/office/officeart/2005/8/layout/target3"/>
    <dgm:cxn modelId="{550622A1-75F7-41BA-80A4-32FB5F172FEF}" type="presParOf" srcId="{333A1088-737F-45CB-B68E-254E46348037}" destId="{5A5FFA88-C948-4069-8E93-59FA12366E83}" srcOrd="18" destOrd="0" presId="urn:microsoft.com/office/officeart/2005/8/layout/target3"/>
    <dgm:cxn modelId="{4128A68E-DF3F-486E-B2AA-6664047B161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71998" y="-2496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4491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4491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Kletečková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NÁZEV:VY_32_INOVACE_3.2.8.1. K </a:t>
          </a:r>
          <a:r>
            <a:rPr lang="cs-CZ" sz="2000" kern="1200" dirty="0" smtClean="0"/>
            <a:t>15 Pověsti Aloise Jiráska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Český jazyk 6. </a:t>
          </a:r>
          <a:r>
            <a:rPr lang="cs-CZ" sz="2000" kern="1200" smtClean="0"/>
            <a:t>třída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kern="1200" dirty="0" smtClean="0">
              <a:solidFill>
                <a:prstClr val="black"/>
              </a:solidFill>
            </a:rPr>
            <a:t>CZ.1.07/1.4.00/21.2976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967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5225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16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212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6407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499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921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2455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764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54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986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1AA96-AF99-4E93-957B-E5D376C93BBE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206C7-8607-4A94-A682-79A2447AAA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9657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6278486"/>
              </p:ext>
            </p:extLst>
          </p:nvPr>
        </p:nvGraphicFramePr>
        <p:xfrm>
          <a:off x="179512" y="906235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8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Pověsti Aloise Jiráska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Hana Kletečková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215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Tato prezentace je určena pro žáky 6. tříd v hodinách literární výchovy. Shrnuje přečtené ukázky od A. </a:t>
            </a:r>
            <a:r>
              <a:rPr lang="cs-CZ" sz="2400" dirty="0"/>
              <a:t>J</a:t>
            </a:r>
            <a:r>
              <a:rPr lang="cs-CZ" sz="2400" dirty="0" smtClean="0"/>
              <a:t>iráska v čítance. Lze zařadit i jako doplňkovou četbu z donesených knih z domova, pokud v čítance tyto ukázky nejsou.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630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http://www.dobre-knihy.cz/images_obsah/sp1264427030alois-jirase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41438"/>
            <a:ext cx="3050645" cy="435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popron.cz/fotocache/bigorig/3047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060848"/>
            <a:ext cx="3840063" cy="380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112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Staré pověsti české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26056"/>
            <a:ext cx="8229600" cy="4525963"/>
          </a:xfrm>
        </p:spPr>
        <p:txBody>
          <a:bodyPr>
            <a:normAutofit/>
          </a:bodyPr>
          <a:lstStyle/>
          <a:p>
            <a:pPr marL="457200" indent="-457200">
              <a:buAutoNum type="alphaUcPeriod"/>
            </a:pPr>
            <a:r>
              <a:rPr lang="cs-CZ" sz="2400" dirty="0" smtClean="0"/>
              <a:t>Jirásek – už jako uznávaný autor – v 90. letech 19. století zpracoval na popud redakce časopisu Mladý čtenář některé pověsti vztahující se k minulosti národa.</a:t>
            </a:r>
          </a:p>
          <a:p>
            <a:pPr marL="0" indent="0">
              <a:buNone/>
            </a:pPr>
            <a:r>
              <a:rPr lang="cs-CZ" sz="2400" dirty="0" smtClean="0"/>
              <a:t>Vycházel ze záznamů z Kosmovy kroniky (vznikla na počátku 12. století) a z kroniky Václava Hájka z Libočan (ze 16. století).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 descr="http://zak.3zsmt.cz:888/bednarova/literatura/Kosm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515714"/>
            <a:ext cx="2152650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tyden.cz/obrazek/201102/4d5e4bf381f3a/crop-54985-4d5e525f2a44f-kosmova-kroni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528142"/>
            <a:ext cx="2683042" cy="1287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upload.wikimedia.org/wikipedia/commons/thumb/3/31/Vaclav_Hajek_z_Libocan_1861.jpg/220px-Vaclav_Hajek_z_Libocan_186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644" y="3468088"/>
            <a:ext cx="2095500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img3.hyperinzerce.cz/x-cz/inz/4972/4972233-kronika-ceska-vaclava-hajka-z-libocan--281918-29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674" y="4679826"/>
            <a:ext cx="1937326" cy="98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6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u="sng" dirty="0"/>
              <a:t>o</a:t>
            </a:r>
            <a:r>
              <a:rPr lang="cs-CZ" sz="2400" u="sng" dirty="0" smtClean="0"/>
              <a:t>braz naší země v dávnověku </a:t>
            </a:r>
            <a:r>
              <a:rPr lang="cs-CZ" sz="2400" dirty="0" smtClean="0"/>
              <a:t>(řídké obydlení, neobdělaná </a:t>
            </a:r>
            <a:r>
              <a:rPr lang="cs-CZ" sz="2400" dirty="0" err="1" smtClean="0"/>
              <a:t>půda,ohromné</a:t>
            </a:r>
            <a:r>
              <a:rPr lang="cs-CZ" sz="2400" dirty="0" smtClean="0"/>
              <a:t> pralesy, zrádné bažiny, potoky, řeky, nerostné bohatství, úrodná země)</a:t>
            </a:r>
          </a:p>
          <a:p>
            <a:pPr marL="0" indent="0">
              <a:buNone/>
            </a:pPr>
            <a:r>
              <a:rPr lang="cs-CZ" sz="2400" u="sng" dirty="0" smtClean="0"/>
              <a:t>lidé</a:t>
            </a:r>
            <a:r>
              <a:rPr lang="cs-CZ" sz="2400" dirty="0" smtClean="0"/>
              <a:t>(klanějí se bohům, obětují studánkám a ohni)</a:t>
            </a:r>
          </a:p>
          <a:p>
            <a:pPr marL="0" indent="0">
              <a:buNone/>
            </a:pPr>
            <a:r>
              <a:rPr lang="cs-CZ" sz="2400" u="sng" dirty="0"/>
              <a:t>z</a:t>
            </a:r>
            <a:r>
              <a:rPr lang="cs-CZ" sz="2400" u="sng" dirty="0" smtClean="0"/>
              <a:t>věř</a:t>
            </a:r>
          </a:p>
          <a:p>
            <a:pPr marL="0" indent="0">
              <a:buNone/>
            </a:pPr>
            <a:r>
              <a:rPr lang="cs-CZ" sz="2400" u="sng" dirty="0"/>
              <a:t>j</a:t>
            </a:r>
            <a:r>
              <a:rPr lang="cs-CZ" sz="2400" u="sng" dirty="0" smtClean="0"/>
              <a:t>azyk pověstí </a:t>
            </a:r>
            <a:r>
              <a:rPr lang="cs-CZ" sz="2400" dirty="0" smtClean="0"/>
              <a:t>– archaické výrazy (</a:t>
            </a:r>
            <a:r>
              <a:rPr lang="cs-CZ" sz="2400" dirty="0" err="1" smtClean="0"/>
              <a:t>ouvaly</a:t>
            </a:r>
            <a:r>
              <a:rPr lang="cs-CZ" sz="2400" dirty="0" smtClean="0"/>
              <a:t>, pomněte, </a:t>
            </a:r>
            <a:r>
              <a:rPr lang="cs-CZ" sz="2400" dirty="0" err="1" smtClean="0"/>
              <a:t>vnitř</a:t>
            </a:r>
            <a:r>
              <a:rPr lang="cs-CZ" sz="2400" dirty="0" smtClean="0"/>
              <a:t>, …)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- neobvyklá spojení (usadili se po Labi)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- básnické obrazy (půda odpočívala)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- rozsáhlá souvětí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- slovesa (bytoval, stromy zvučely, lišky se draly)</a:t>
            </a:r>
          </a:p>
          <a:p>
            <a:pPr marL="0" indent="0">
              <a:buNone/>
            </a:pPr>
            <a:r>
              <a:rPr lang="cs-CZ" sz="2400" u="sng" dirty="0"/>
              <a:t>ú</a:t>
            </a:r>
            <a:r>
              <a:rPr lang="cs-CZ" sz="2400" u="sng" dirty="0" smtClean="0"/>
              <a:t>čel jazyka</a:t>
            </a:r>
            <a:r>
              <a:rPr lang="cs-CZ" sz="2400" dirty="0" smtClean="0"/>
              <a:t> – vytváří zvláštní citovou atmosféru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0305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Durynk a Neklan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 smtClean="0"/>
              <a:t>- pověst z doby dávné</a:t>
            </a:r>
          </a:p>
          <a:p>
            <a:pPr marL="0" indent="0">
              <a:buNone/>
            </a:pPr>
            <a:r>
              <a:rPr lang="cs-CZ" sz="2400" dirty="0" smtClean="0"/>
              <a:t> - popisuje válečné hrůzy, které působilo vojsko Čechů v lucké zemi</a:t>
            </a:r>
          </a:p>
          <a:p>
            <a:pPr marL="0" indent="0">
              <a:buNone/>
            </a:pPr>
            <a:r>
              <a:rPr lang="cs-CZ" sz="2400" dirty="0" smtClean="0"/>
              <a:t> - ukazuje, jak hluboko může klesnout člověk toužící po moci a bohatství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4098" name="Picture 2" descr="http://www.suvaci.cz/img/Etapovka_2012/lucka_valka_01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68" y="1569724"/>
            <a:ext cx="3732842" cy="200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999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Charakteristika hlavních postav pověsti: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u="sng" dirty="0" smtClean="0"/>
              <a:t>Neklan</a:t>
            </a:r>
            <a:r>
              <a:rPr lang="cs-CZ" sz="2400" dirty="0" smtClean="0"/>
              <a:t> – panovačný, rozpínavý, zabíjí, aby získal území a vládu, nad dítětem nepřítele se slituje, jeho násilnou smrt odsoudí a potrestá</a:t>
            </a:r>
          </a:p>
          <a:p>
            <a:pPr marL="0" indent="0">
              <a:buNone/>
            </a:pPr>
            <a:r>
              <a:rPr lang="cs-CZ" sz="2400" u="sng" dirty="0" smtClean="0"/>
              <a:t>Durynk </a:t>
            </a:r>
            <a:r>
              <a:rPr lang="cs-CZ" sz="2400" dirty="0" smtClean="0"/>
              <a:t>– zlý, závistivý, bídný, schopný vraždit dítě pro svůj prospěch</a:t>
            </a:r>
          </a:p>
          <a:p>
            <a:pPr marL="0" indent="0">
              <a:buNone/>
            </a:pPr>
            <a:r>
              <a:rPr lang="cs-CZ" sz="2400" u="sng" dirty="0" smtClean="0"/>
              <a:t>Zbislav </a:t>
            </a:r>
            <a:r>
              <a:rPr lang="cs-CZ" sz="2400" dirty="0" smtClean="0"/>
              <a:t>– nevinný, důvěřivý pětiletý chlapec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Neklan                                                                     Durynk                            </a:t>
            </a:r>
            <a:endParaRPr lang="cs-CZ" sz="2400" dirty="0"/>
          </a:p>
        </p:txBody>
      </p:sp>
      <p:pic>
        <p:nvPicPr>
          <p:cNvPr id="3074" name="Picture 2" descr="http://www.postavy.cz/foto/neklan-f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93096"/>
            <a:ext cx="1307352" cy="130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suvaci.cz/img/Etapovka_2012/vlastislav_01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933056"/>
            <a:ext cx="22288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26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 králi Ječmínkovi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dirty="0" smtClean="0"/>
              <a:t> - pověst z doby křesťanské</a:t>
            </a:r>
          </a:p>
          <a:p>
            <a:pPr marL="0" indent="0">
              <a:buNone/>
            </a:pPr>
            <a:r>
              <a:rPr lang="cs-CZ" sz="2400" dirty="0" smtClean="0"/>
              <a:t> - král Ječmínek se podle pověsti narodil v ječmeni, když se jeho matka snažila prchnout před vojáky svého zhýralého manžela, moravského knížete z Chropyně, jenž ji chtěl v náhlém záchvatu hněvu nechat popravit</a:t>
            </a:r>
          </a:p>
          <a:p>
            <a:pPr marL="0" indent="0">
              <a:buNone/>
            </a:pPr>
            <a:r>
              <a:rPr lang="cs-CZ" sz="2400" dirty="0" smtClean="0"/>
              <a:t> - Ječmínek se zjeví podle pověsti, až bude moravské zemi nejhůře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 descr="http://www.abatar.cz/images/pohadkove_obrazky/kral_jecminek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57536"/>
            <a:ext cx="3600400" cy="260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nd03.jxs.cz/452/013/e906d06606_67122037_o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63295"/>
            <a:ext cx="2232248" cy="219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260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 pověsti: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 9. století vznikl na území Moravy velký stát. Jeho nejznámějším panovníkem byl Svatopluk, Jeho moc sahala až do Čech, na Slovensko, do Rakous, dnešního Maďarska, i do Polska.</a:t>
            </a:r>
          </a:p>
          <a:p>
            <a:pPr marL="0" indent="0">
              <a:buNone/>
            </a:pPr>
            <a:r>
              <a:rPr lang="cs-CZ" sz="2400" dirty="0" smtClean="0"/>
              <a:t>Potomci však říši neudrželi, rozpadla se pod útoky Maďarů. Tolik historické zprávy. Lidová fantazie pokračuje pověstí o chropyňském pánu, kterého moc a bohatství zničily. Je tu představitelem šlechty, která vyžaduje od poddaných robotu, vysoké daně, naprostou poslušnost.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1116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400" dirty="0" smtClean="0"/>
              <a:t>Obrázek č. 1:</a:t>
            </a:r>
          </a:p>
          <a:p>
            <a:pPr marL="0" indent="0">
              <a:buNone/>
            </a:pPr>
            <a:r>
              <a:rPr lang="cs-CZ" sz="1400" dirty="0"/>
              <a:t>Alois Jirásek. </a:t>
            </a:r>
            <a:r>
              <a:rPr lang="cs-CZ" sz="1400" i="1" dirty="0"/>
              <a:t>Bing.com</a:t>
            </a:r>
            <a:r>
              <a:rPr lang="cs-CZ" sz="1400" dirty="0"/>
              <a:t> [online]. 2011 [cit. 2012-06-25]. Dostupné z: http://www.bing.com/images/search?q=Alois+Jir%c3%a1sek&amp;view=detail&amp;id=51CD1A80857A5CD54D3A5B88640ED0E3926EB3F3&amp;FORM=IDFRIR </a:t>
            </a:r>
            <a:endParaRPr lang="cs-CZ" sz="1400" dirty="0" smtClean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Obrázek č. 2:</a:t>
            </a:r>
          </a:p>
          <a:p>
            <a:pPr marL="0" indent="0">
              <a:buNone/>
            </a:pPr>
            <a:r>
              <a:rPr lang="cs-CZ" sz="1400" dirty="0"/>
              <a:t>Staré pověsti české. </a:t>
            </a:r>
            <a:r>
              <a:rPr lang="cs-CZ" sz="1400" i="1" dirty="0"/>
              <a:t>Bing.com</a:t>
            </a:r>
            <a:r>
              <a:rPr lang="cs-CZ" sz="1400" dirty="0"/>
              <a:t> [online]. 2011 [cit. 2012-06-25]. Dostupné z: http://www.bing.com/images/search?q=Alois+Jir%c3%a1sek+star%c3%a9+pov%c4%9bsti+%c4%8desk%c3%a9&amp;view=detail&amp;id=307805233AD3534BC9B2CAE834771F4615B6D49D&amp;FORM=IDFRIR </a:t>
            </a: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Obrázek č. 3:</a:t>
            </a:r>
          </a:p>
          <a:p>
            <a:pPr marL="0" indent="0">
              <a:buNone/>
            </a:pPr>
            <a:r>
              <a:rPr lang="pt-BR" sz="1400" dirty="0"/>
              <a:t>Kosmas. </a:t>
            </a:r>
            <a:r>
              <a:rPr lang="pt-BR" sz="1400" i="1" dirty="0"/>
              <a:t>Bing.com</a:t>
            </a:r>
            <a:r>
              <a:rPr lang="pt-BR" sz="1400" dirty="0"/>
              <a:t> [online]. 2011 [cit. 2012-06-25]. Dostupné z: http://www.bing.com/images/search?q=Kosmas&amp;view=detail&amp;id=D9C312FC9E9EF44C63785AF374D06FE1E222FFF2&amp;FORM=IDFRIR </a:t>
            </a: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Obrázek č.4:</a:t>
            </a:r>
          </a:p>
          <a:p>
            <a:pPr marL="0" indent="0">
              <a:buNone/>
            </a:pPr>
            <a:r>
              <a:rPr lang="cs-CZ" sz="1400" dirty="0"/>
              <a:t>Kosmova kronika. </a:t>
            </a:r>
            <a:r>
              <a:rPr lang="cs-CZ" sz="1400" i="1" dirty="0"/>
              <a:t>Bing.com</a:t>
            </a:r>
            <a:r>
              <a:rPr lang="cs-CZ" sz="1400" dirty="0"/>
              <a:t> [online]. 2011 [cit. 2012-06-25]. Dostupné z: http://www.bing.com/images/search?q=Kosmova+kronika&amp;view=detail&amp;id=3B887073B6C338919A90CDFF62ED3F633A884302&amp;FORM=IDFRIR </a:t>
            </a:r>
          </a:p>
        </p:txBody>
      </p:sp>
    </p:spTree>
    <p:extLst>
      <p:ext uri="{BB962C8B-B14F-4D97-AF65-F5344CB8AC3E}">
        <p14:creationId xmlns:p14="http://schemas.microsoft.com/office/powerpoint/2010/main" val="255020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400" dirty="0" smtClean="0"/>
              <a:t>Obrázek č. 5:</a:t>
            </a:r>
          </a:p>
          <a:p>
            <a:pPr marL="0" indent="0">
              <a:buNone/>
            </a:pPr>
            <a:r>
              <a:rPr lang="cs-CZ" sz="1400" dirty="0"/>
              <a:t>Václav Hájek z Libočan. </a:t>
            </a:r>
            <a:r>
              <a:rPr lang="cs-CZ" sz="1400" i="1" dirty="0"/>
              <a:t>Bing.com</a:t>
            </a:r>
            <a:r>
              <a:rPr lang="cs-CZ" sz="1400" dirty="0"/>
              <a:t> [online]. 2011 [cit. 2012-06-25]. Dostupné z: http://www.bing.com/images/search?q=V%c3%a1clav+H%c3%a1jek+z+Libo%c4%8dan&amp;view=detail&amp;id=7F60746296E4FC04BF6F4404855399E97583D51C&amp;FORM=IDFRIR </a:t>
            </a: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Obrázek č. 6:</a:t>
            </a:r>
          </a:p>
          <a:p>
            <a:pPr marL="0" indent="0">
              <a:buNone/>
            </a:pPr>
            <a:r>
              <a:rPr lang="cs-CZ" sz="1400" dirty="0"/>
              <a:t>Kronika V. Hájka z Libočan. </a:t>
            </a:r>
            <a:r>
              <a:rPr lang="cs-CZ" sz="1400" i="1" dirty="0"/>
              <a:t>Bing.com</a:t>
            </a:r>
            <a:r>
              <a:rPr lang="cs-CZ" sz="1400" dirty="0"/>
              <a:t> [online]. 2011 [cit. 2012-06-25]. Dostupné z: http://www.bing.com/images/search?q=kronika+V%c3%a1clava+H%c3%a1jka+z+Libo%c4%8dan&amp;view=detail&amp;id=841A735AC6787559115BEDD3E44A72E4C8DB728B&amp;FORM=IDFRIR </a:t>
            </a: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Obrázek č.7:</a:t>
            </a:r>
          </a:p>
          <a:p>
            <a:pPr marL="0" indent="0">
              <a:buNone/>
            </a:pPr>
            <a:r>
              <a:rPr lang="cs-CZ" sz="1400" dirty="0"/>
              <a:t>Lucká válka. </a:t>
            </a:r>
            <a:r>
              <a:rPr lang="cs-CZ" sz="1400" i="1" dirty="0"/>
              <a:t>Bing.com</a:t>
            </a:r>
            <a:r>
              <a:rPr lang="cs-CZ" sz="1400" dirty="0"/>
              <a:t> [online]. 2011 [cit. 2012-06-25]. Dostupné z: http://www.bing.com/images/search?q=Luck%c3%a1+v%c3%a1lka&amp;view=detail&amp;id=525DD4A4DFB38837734690D89FD74D04DFF34991&amp;FORM=IDFRIR </a:t>
            </a: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1400" smtClean="0"/>
              <a:t>Obrázek </a:t>
            </a:r>
            <a:r>
              <a:rPr lang="cs-CZ" sz="1400" dirty="0" smtClean="0"/>
              <a:t>č. 8:</a:t>
            </a:r>
          </a:p>
          <a:p>
            <a:pPr marL="0" indent="0">
              <a:buNone/>
            </a:pPr>
            <a:r>
              <a:rPr lang="cs-CZ" sz="1400" dirty="0"/>
              <a:t>Durynk a Neklan. </a:t>
            </a:r>
            <a:r>
              <a:rPr lang="cs-CZ" sz="1400" i="1" dirty="0"/>
              <a:t>Bing.com</a:t>
            </a:r>
            <a:r>
              <a:rPr lang="cs-CZ" sz="1400" dirty="0"/>
              <a:t> [online]. 2011 [cit. 2012-06-25]. Dostupné z: http://www.bing.com/images/search?q=Durynk+a+neklan&amp;view=detail&amp;id=0E31D7C66E6BE582FA70F3106D14F866E4A6206F&amp;FORM=IDFRIR </a:t>
            </a:r>
          </a:p>
        </p:txBody>
      </p:sp>
    </p:spTree>
    <p:extLst>
      <p:ext uri="{BB962C8B-B14F-4D97-AF65-F5344CB8AC3E}">
        <p14:creationId xmlns:p14="http://schemas.microsoft.com/office/powerpoint/2010/main" val="116956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 smtClean="0"/>
              <a:t>Obrázek č.  9:</a:t>
            </a:r>
          </a:p>
          <a:p>
            <a:pPr marL="0" indent="0">
              <a:buNone/>
            </a:pPr>
            <a:r>
              <a:rPr lang="cs-CZ" sz="1600" dirty="0"/>
              <a:t>Kníže Durynk. </a:t>
            </a:r>
            <a:r>
              <a:rPr lang="cs-CZ" sz="1600" i="1" dirty="0"/>
              <a:t>Bring.com</a:t>
            </a:r>
            <a:r>
              <a:rPr lang="cs-CZ" sz="1600" dirty="0"/>
              <a:t> [online]. 2011 [cit. 2012-06-25]. Dostupné z: http://</a:t>
            </a:r>
            <a:r>
              <a:rPr lang="cs-CZ" sz="1600" dirty="0" smtClean="0"/>
              <a:t>www.bing.com/images/search?q=kn%c3%ad%c5%bee+Durynk&amp;view=detail&amp;id=525DD4A4DFB388377346C729D2976F9A74F80132&amp;FORM=IDFRIR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Obrázek č. 10:</a:t>
            </a:r>
          </a:p>
          <a:p>
            <a:pPr marL="0" indent="0">
              <a:buNone/>
            </a:pPr>
            <a:r>
              <a:rPr lang="cs-CZ" sz="1600" dirty="0"/>
              <a:t>Král Ječmínek. </a:t>
            </a:r>
            <a:r>
              <a:rPr lang="cs-CZ" sz="1600" i="1" dirty="0"/>
              <a:t>Bring.com</a:t>
            </a:r>
            <a:r>
              <a:rPr lang="cs-CZ" sz="1600" dirty="0"/>
              <a:t> [online]. 2011 [cit. 2012-06-25]. Dostupné z: http://www.bing.com/images/search?q=kr%c3%a1l+Je%c4%8dm%c3%adnek&amp;view=detail&amp;id=215B98EE41738002F38507E7820CBF849A14B923&amp;FORM=IDFRIR </a:t>
            </a: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smtClean="0"/>
              <a:t>Obrázek </a:t>
            </a:r>
            <a:r>
              <a:rPr lang="cs-CZ" sz="1600" dirty="0" smtClean="0"/>
              <a:t>č. 11:</a:t>
            </a:r>
          </a:p>
          <a:p>
            <a:pPr marL="0" indent="0">
              <a:buNone/>
            </a:pPr>
            <a:r>
              <a:rPr lang="cs-CZ" sz="1600" dirty="0"/>
              <a:t>Král Ječmínek. </a:t>
            </a:r>
            <a:r>
              <a:rPr lang="cs-CZ" sz="1600" i="1" dirty="0"/>
              <a:t>Bring.com</a:t>
            </a:r>
            <a:r>
              <a:rPr lang="cs-CZ" sz="1600" dirty="0"/>
              <a:t> [online]. 2011 [cit. 2012-06-25]. Dostupné z: http://www.bing.com/images/search?q=kr%c3%a1l+Je%c4%8dm%c3%adnek&amp;view=detail&amp;id=C6D1DF0E34BC2330F7BE86D640441ADFF4D5E340&amp;FORM=IDFRIR  </a:t>
            </a: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66719644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742</Words>
  <Application>Microsoft Office PowerPoint</Application>
  <PresentationFormat>Předvádění na obrazovce (4:3)</PresentationFormat>
  <Paragraphs>85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Pověsti Aloise Jiráska</vt:lpstr>
      <vt:lpstr>Anotace</vt:lpstr>
      <vt:lpstr>Prezentace aplikace PowerPoint</vt:lpstr>
      <vt:lpstr>Staré pověsti české</vt:lpstr>
      <vt:lpstr>Úvod</vt:lpstr>
      <vt:lpstr>Durynk a Neklan</vt:lpstr>
      <vt:lpstr>Charakteristika hlavních postav pověsti: </vt:lpstr>
      <vt:lpstr>O králi Ječmínkovi</vt:lpstr>
      <vt:lpstr>K pověsti:</vt:lpstr>
      <vt:lpstr>Citace</vt:lpstr>
      <vt:lpstr>Citace</vt:lpstr>
      <vt:lpstr>Citace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Pověsti Aloise Jiráska</dc:title>
  <dc:creator>Hanka-mamka</dc:creator>
  <cp:lastModifiedBy>KLETECKOVAH</cp:lastModifiedBy>
  <cp:revision>31</cp:revision>
  <dcterms:created xsi:type="dcterms:W3CDTF">2012-04-16T20:11:35Z</dcterms:created>
  <dcterms:modified xsi:type="dcterms:W3CDTF">2012-06-25T20:27:48Z</dcterms:modified>
</cp:coreProperties>
</file>