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73" r:id="rId4"/>
    <p:sldId id="269" r:id="rId5"/>
    <p:sldId id="271" r:id="rId6"/>
    <p:sldId id="257" r:id="rId7"/>
    <p:sldId id="258" r:id="rId8"/>
    <p:sldId id="259" r:id="rId9"/>
    <p:sldId id="260" r:id="rId10"/>
    <p:sldId id="261" r:id="rId11"/>
    <p:sldId id="262" r:id="rId12"/>
    <p:sldId id="265" r:id="rId13"/>
    <p:sldId id="266" r:id="rId14"/>
    <p:sldId id="267" r:id="rId15"/>
    <p:sldId id="263" r:id="rId16"/>
    <p:sldId id="264" r:id="rId17"/>
    <p:sldId id="268" r:id="rId18"/>
    <p:sldId id="274" r:id="rId1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cs-CZ"/>
        </a:p>
      </dgm:t>
    </dgm:pt>
    <dgm:pt modelId="{B651F6E3-6281-48DB-9319-2AEAFDAE7572}">
      <dgm:prSet custT="1"/>
      <dgm:spPr/>
      <dgm:t>
        <a:bodyPr/>
        <a:lstStyle/>
        <a:p>
          <a:pPr algn="l" rtl="0"/>
          <a:r>
            <a:rPr lang="cs-CZ" sz="2000" dirty="0" smtClean="0"/>
            <a:t>NÁZEV:VY_32_INOVACE_3.2.8.1. K </a:t>
          </a:r>
          <a:r>
            <a:rPr lang="cs-CZ" sz="2000" dirty="0" smtClean="0"/>
            <a:t>16 Podmět a přísudek</a:t>
          </a:r>
          <a:endParaRPr lang="cs-CZ" sz="2000" dirty="0"/>
        </a:p>
      </dgm:t>
    </dgm:pt>
    <dgm:pt modelId="{A571E265-742E-411A-ABCF-E39FDBC7528A}" type="parTrans" cxnId="{7BC66EC3-EBD6-4F3A-99ED-9D25F66FFA51}">
      <dgm:prSet/>
      <dgm:spPr/>
      <dgm:t>
        <a:bodyPr/>
        <a:lstStyle/>
        <a:p>
          <a:endParaRPr lang="cs-CZ"/>
        </a:p>
      </dgm:t>
    </dgm:pt>
    <dgm:pt modelId="{E33260FE-399D-481C-B2D6-3B35DD16DC84}" type="sibTrans" cxnId="{7BC66EC3-EBD6-4F3A-99ED-9D25F66FFA51}">
      <dgm:prSet/>
      <dgm:spPr/>
      <dgm:t>
        <a:bodyPr/>
        <a:lstStyle/>
        <a:p>
          <a:endParaRPr lang="cs-CZ"/>
        </a:p>
      </dgm:t>
    </dgm:pt>
    <dgm:pt modelId="{D1D4F407-5343-4D3F-B5B9-D407B03CAEB4}">
      <dgm:prSet custT="1"/>
      <dgm:spPr/>
      <dgm:t>
        <a:bodyPr/>
        <a:lstStyle/>
        <a:p>
          <a:pPr algn="l" rtl="0"/>
          <a:r>
            <a:rPr lang="cs-CZ" sz="2000" dirty="0" smtClean="0"/>
            <a:t>NÁZEV ŠKOLY: Základní škola Strančice, okres Praha - východ</a:t>
          </a:r>
          <a:endParaRPr lang="cs-CZ" sz="20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2000" dirty="0" smtClean="0"/>
            <a:t>AUTOR: Mgr. Hana Kletečková</a:t>
          </a:r>
          <a:endParaRPr lang="cs-CZ" sz="2000" dirty="0"/>
        </a:p>
      </dgm:t>
    </dgm:pt>
    <dgm:pt modelId="{4F7B2CF5-A270-4D61-A510-1C1C5A4DCD3B}" type="parTrans" cxnId="{AB906E97-3CD9-4E05-91AE-864F8E394536}">
      <dgm:prSet/>
      <dgm:spPr/>
      <dgm:t>
        <a:bodyPr/>
        <a:lstStyle/>
        <a:p>
          <a:endParaRPr lang="cs-CZ"/>
        </a:p>
      </dgm:t>
    </dgm:pt>
    <dgm:pt modelId="{CFF69701-2866-4EF5-BFB5-F3F9B72EB817}" type="sibTrans" cxnId="{AB906E97-3CD9-4E05-91AE-864F8E394536}">
      <dgm:prSet/>
      <dgm:spPr/>
      <dgm:t>
        <a:bodyPr/>
        <a:lstStyle/>
        <a:p>
          <a:endParaRPr lang="cs-CZ"/>
        </a:p>
      </dgm:t>
    </dgm:pt>
    <dgm:pt modelId="{D8197B8C-B260-4A16-BDF4-0947B075E274}">
      <dgm:prSet custT="1"/>
      <dgm:spPr/>
      <dgm:t>
        <a:bodyPr/>
        <a:lstStyle/>
        <a:p>
          <a:pPr algn="l" rtl="0"/>
          <a:r>
            <a:rPr lang="cs-CZ" sz="2000" dirty="0" smtClean="0"/>
            <a:t>TEMA: </a:t>
          </a:r>
          <a:r>
            <a:rPr lang="cs-CZ" sz="2000" dirty="0" smtClean="0"/>
            <a:t>Český jazyk 6. </a:t>
          </a:r>
          <a:r>
            <a:rPr lang="cs-CZ" sz="2000" smtClean="0"/>
            <a:t>třída</a:t>
          </a:r>
          <a:endParaRPr lang="cs-CZ" sz="2000" dirty="0"/>
        </a:p>
      </dgm:t>
    </dgm:pt>
    <dgm:pt modelId="{51C5993D-B262-45E6-B66E-76BC9D6D883D}" type="parTrans" cxnId="{EDF6FE6B-9DBE-4D7B-B8FD-7098875B4EED}">
      <dgm:prSet/>
      <dgm:spPr/>
      <dgm:t>
        <a:bodyPr/>
        <a:lstStyle/>
        <a:p>
          <a:endParaRPr lang="cs-CZ"/>
        </a:p>
      </dgm:t>
    </dgm:pt>
    <dgm:pt modelId="{1AEC7F05-E0FE-459C-BD47-224AC9D7BEE4}" type="sibTrans" cxnId="{EDF6FE6B-9DBE-4D7B-B8FD-7098875B4EED}">
      <dgm:prSet/>
      <dgm:spPr/>
      <dgm:t>
        <a:bodyPr/>
        <a:lstStyle/>
        <a:p>
          <a:endParaRPr lang="cs-CZ"/>
        </a:p>
      </dgm:t>
    </dgm:pt>
    <dgm:pt modelId="{4C35D32F-0EAB-4CD7-82EE-45574DC2A586}">
      <dgm:prSet custT="1"/>
      <dgm:spPr/>
      <dgm:t>
        <a:bodyPr/>
        <a:lstStyle/>
        <a:p>
          <a:pPr algn="l" rtl="0"/>
          <a:r>
            <a:rPr lang="cs-CZ" sz="2000" dirty="0" smtClean="0"/>
            <a:t>ČÍSLO PROJEKTU: </a:t>
          </a:r>
          <a:r>
            <a:rPr lang="cs-CZ" sz="2000" dirty="0" smtClean="0">
              <a:solidFill>
                <a:prstClr val="black"/>
              </a:solidFill>
            </a:rPr>
            <a:t>CZ.1.07/1.4.00/21.2976</a:t>
          </a:r>
          <a:r>
            <a:rPr lang="cs-CZ" sz="2000" dirty="0" smtClean="0"/>
            <a:t> </a:t>
          </a:r>
          <a:endParaRPr lang="cs-CZ" sz="2000" dirty="0"/>
        </a:p>
      </dgm:t>
    </dgm:pt>
    <dgm:pt modelId="{A15F02C0-547C-48B3-9D05-E7F145EBF3C4}" type="parTrans" cxnId="{2221FB34-310D-4638-ACAE-9ACC709E4926}">
      <dgm:prSet/>
      <dgm:spPr/>
      <dgm:t>
        <a:bodyPr/>
        <a:lstStyle/>
        <a:p>
          <a:endParaRPr lang="cs-CZ"/>
        </a:p>
      </dgm:t>
    </dgm:pt>
    <dgm:pt modelId="{8C5711BF-38F0-4590-B6BC-B3119A33CA2E}" type="sibTrans" cxnId="{2221FB34-310D-4638-ACAE-9ACC709E4926}">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custLinFactNeighborX="-2826" custLinFactNeighborY="-98"/>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98"/>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dgm:spPr/>
      <dgm:t>
        <a:bodyPr/>
        <a:lstStyle/>
        <a:p>
          <a:endParaRPr lang="cs-CZ"/>
        </a:p>
      </dgm:t>
    </dgm:pt>
    <dgm:pt modelId="{6140AFEC-043D-4C43-A2F9-D0F5331DF3A3}" type="pres">
      <dgm:prSet presAssocID="{D1B46980-6531-4606-95E6-44980827E919}" presName="rect2" presStyleLbl="alignAcc1" presStyleIdx="1" presStyleCnt="5" custLinFactNeighborX="1451" custLinFactNeighborY="1336"/>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dgm:spPr/>
      <dgm:t>
        <a:bodyPr/>
        <a:lstStyle/>
        <a:p>
          <a:endParaRPr lang="cs-CZ"/>
        </a:p>
      </dgm:t>
    </dgm:pt>
    <dgm:pt modelId="{619D679B-A015-4ECF-8348-D1034C574F40}" type="pres">
      <dgm:prSet presAssocID="{B651F6E3-6281-48DB-9319-2AEAFDAE7572}" presName="rect3" presStyleLbl="alignAcc1" presStyleIdx="2" presStyleCnt="5" custLinFactNeighborX="343" custLinFactNeighborY="-1569"/>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custLinFactNeighborX="-298" custLinFactNeighborY="-5415"/>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custLinFactNeighborX="-765" custLinFactNeighborY="-15397"/>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5D3FC3F2-74E2-4B56-8FBE-7721F21FF013}" type="presOf" srcId="{D1D4F407-5343-4D3F-B5B9-D407B03CAEB4}" destId="{AED2198E-93D5-4001-81B4-73124B309672}" srcOrd="1"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DA6CEF4C-244B-4320-8011-06488D1173A1}" type="presOf" srcId="{D8197B8C-B260-4A16-BDF4-0947B075E274}" destId="{25B08C86-7E15-44DC-BE7F-FFB55DD49D12}" srcOrd="0" destOrd="0" presId="urn:microsoft.com/office/officeart/2005/8/layout/target3"/>
    <dgm:cxn modelId="{F58C3737-3998-4875-BBAD-6DE2413B4DDB}" type="presOf" srcId="{4C35D32F-0EAB-4CD7-82EE-45574DC2A586}" destId="{8BEBB6EC-1DAA-4CAC-8A25-BC0FCBD5DBD5}" srcOrd="0"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B2F2070B-0A76-43CA-A74A-F36C34DF3897}" type="presOf" srcId="{D8197B8C-B260-4A16-BDF4-0947B075E274}" destId="{5A5FFA88-C948-4069-8E93-59FA12366E83}" srcOrd="1" destOrd="0" presId="urn:microsoft.com/office/officeart/2005/8/layout/target3"/>
    <dgm:cxn modelId="{2FC968E5-0BE2-47D3-8AD8-3AEA01361FBF}" type="presOf" srcId="{D1D4F407-5343-4D3F-B5B9-D407B03CAEB4}" destId="{D005CE8C-CC26-4C3E-AC11-E15060ECD759}" srcOrd="0" destOrd="0" presId="urn:microsoft.com/office/officeart/2005/8/layout/target3"/>
    <dgm:cxn modelId="{EDF6FE6B-9DBE-4D7B-B8FD-7098875B4EED}" srcId="{757F3AB3-0718-4624-B441-E567A8F0AB56}" destId="{D8197B8C-B260-4A16-BDF4-0947B075E274}" srcOrd="3" destOrd="0" parTransId="{51C5993D-B262-45E6-B66E-76BC9D6D883D}" sibTransId="{1AEC7F05-E0FE-459C-BD47-224AC9D7BEE4}"/>
    <dgm:cxn modelId="{19E59B04-9855-49AF-803F-B8E71E6BC5A0}" type="presOf" srcId="{D1B46980-6531-4606-95E6-44980827E919}" destId="{6140AFEC-043D-4C43-A2F9-D0F5331DF3A3}" srcOrd="0" destOrd="0" presId="urn:microsoft.com/office/officeart/2005/8/layout/target3"/>
    <dgm:cxn modelId="{7FBF3A87-007E-46E8-928D-28BC679EB203}" type="presOf" srcId="{757F3AB3-0718-4624-B441-E567A8F0AB56}" destId="{333A1088-737F-45CB-B68E-254E46348037}" srcOrd="0" destOrd="0" presId="urn:microsoft.com/office/officeart/2005/8/layout/target3"/>
    <dgm:cxn modelId="{D7AB3DC5-491B-424E-8FE9-DD340919613A}" type="presOf" srcId="{D1B46980-6531-4606-95E6-44980827E919}" destId="{2BE915AB-18AA-4053-B92C-3BFC9ED204BB}" srcOrd="1" destOrd="0" presId="urn:microsoft.com/office/officeart/2005/8/layout/target3"/>
    <dgm:cxn modelId="{8A7143D5-CE07-4AF1-BFBD-7250DCCD0D4B}" type="presOf" srcId="{B651F6E3-6281-48DB-9319-2AEAFDAE7572}" destId="{6BB5E863-4638-4E1D-BFDE-399D028AC4ED}" srcOrd="1" destOrd="0" presId="urn:microsoft.com/office/officeart/2005/8/layout/target3"/>
    <dgm:cxn modelId="{D25BE2D0-3CC8-4896-AD9A-0A332C3F49E9}" type="presOf" srcId="{4C35D32F-0EAB-4CD7-82EE-45574DC2A586}" destId="{890E4F0B-2866-4A3F-A3C7-2A14B1797930}" srcOrd="1" destOrd="0" presId="urn:microsoft.com/office/officeart/2005/8/layout/target3"/>
    <dgm:cxn modelId="{E143441A-0D0B-43CF-8942-6D6EADC0C3B4}" type="presOf" srcId="{B651F6E3-6281-48DB-9319-2AEAFDAE7572}" destId="{619D679B-A015-4ECF-8348-D1034C574F40}" srcOrd="0" destOrd="0" presId="urn:microsoft.com/office/officeart/2005/8/layout/target3"/>
    <dgm:cxn modelId="{7BC66EC3-EBD6-4F3A-99ED-9D25F66FFA51}" srcId="{757F3AB3-0718-4624-B441-E567A8F0AB56}" destId="{B651F6E3-6281-48DB-9319-2AEAFDAE7572}" srcOrd="2" destOrd="0" parTransId="{A571E265-742E-411A-ABCF-E39FDBC7528A}" sibTransId="{E33260FE-399D-481C-B2D6-3B35DD16DC84}"/>
    <dgm:cxn modelId="{AB906E97-3CD9-4E05-91AE-864F8E394536}" srcId="{757F3AB3-0718-4624-B441-E567A8F0AB56}" destId="{D1B46980-6531-4606-95E6-44980827E919}" srcOrd="1" destOrd="0" parTransId="{4F7B2CF5-A270-4D61-A510-1C1C5A4DCD3B}" sibTransId="{CFF69701-2866-4EF5-BFB5-F3F9B72EB817}"/>
    <dgm:cxn modelId="{7BD7C100-D0D4-47C2-B9DE-576E9BEDEFFE}" type="presParOf" srcId="{333A1088-737F-45CB-B68E-254E46348037}" destId="{F5ABB229-8D3B-4694-996A-96F23CF14429}" srcOrd="0" destOrd="0" presId="urn:microsoft.com/office/officeart/2005/8/layout/target3"/>
    <dgm:cxn modelId="{89E4E5BD-8FF6-42FF-B914-A09C368D1F99}" type="presParOf" srcId="{333A1088-737F-45CB-B68E-254E46348037}" destId="{F41139FD-01EE-4571-8B17-4FB00FC51163}" srcOrd="1" destOrd="0" presId="urn:microsoft.com/office/officeart/2005/8/layout/target3"/>
    <dgm:cxn modelId="{EE95AC85-3C87-4C57-AD26-FF5FFBBA6D16}" type="presParOf" srcId="{333A1088-737F-45CB-B68E-254E46348037}" destId="{D005CE8C-CC26-4C3E-AC11-E15060ECD759}" srcOrd="2" destOrd="0" presId="urn:microsoft.com/office/officeart/2005/8/layout/target3"/>
    <dgm:cxn modelId="{E9C31495-0A88-4411-B037-289E43F86CAB}" type="presParOf" srcId="{333A1088-737F-45CB-B68E-254E46348037}" destId="{2C702D82-9B77-49B7-9568-BB8EB47C3372}" srcOrd="3" destOrd="0" presId="urn:microsoft.com/office/officeart/2005/8/layout/target3"/>
    <dgm:cxn modelId="{33583E7A-2015-477B-8C79-90C30895BEAB}" type="presParOf" srcId="{333A1088-737F-45CB-B68E-254E46348037}" destId="{A52A0455-90FF-4808-ABD0-F02540D31D5A}" srcOrd="4" destOrd="0" presId="urn:microsoft.com/office/officeart/2005/8/layout/target3"/>
    <dgm:cxn modelId="{2BA888E0-735E-43A8-A55C-6CB6D9A047EA}" type="presParOf" srcId="{333A1088-737F-45CB-B68E-254E46348037}" destId="{6140AFEC-043D-4C43-A2F9-D0F5331DF3A3}" srcOrd="5" destOrd="0" presId="urn:microsoft.com/office/officeart/2005/8/layout/target3"/>
    <dgm:cxn modelId="{78AC35FA-A527-43F1-9E73-918C25B8A211}" type="presParOf" srcId="{333A1088-737F-45CB-B68E-254E46348037}" destId="{9358AC05-5D7D-4327-9F80-1AD486AEA664}" srcOrd="6" destOrd="0" presId="urn:microsoft.com/office/officeart/2005/8/layout/target3"/>
    <dgm:cxn modelId="{5831A406-6AE2-489B-AF8C-B39FE47368FA}" type="presParOf" srcId="{333A1088-737F-45CB-B68E-254E46348037}" destId="{313FC574-E1CD-4FB4-B054-0B805CE0447D}" srcOrd="7" destOrd="0" presId="urn:microsoft.com/office/officeart/2005/8/layout/target3"/>
    <dgm:cxn modelId="{A5424355-D9FD-4298-81F7-D4C211F43054}" type="presParOf" srcId="{333A1088-737F-45CB-B68E-254E46348037}" destId="{619D679B-A015-4ECF-8348-D1034C574F40}" srcOrd="8" destOrd="0" presId="urn:microsoft.com/office/officeart/2005/8/layout/target3"/>
    <dgm:cxn modelId="{1812E3D0-0043-4014-B25F-52BF0D63C6EB}" type="presParOf" srcId="{333A1088-737F-45CB-B68E-254E46348037}" destId="{322283A8-4A27-4CDA-BAE3-F381106A9174}" srcOrd="9" destOrd="0" presId="urn:microsoft.com/office/officeart/2005/8/layout/target3"/>
    <dgm:cxn modelId="{E4B51C8E-FD0D-45D6-BDE8-591DD097CAD1}" type="presParOf" srcId="{333A1088-737F-45CB-B68E-254E46348037}" destId="{FFC9F71D-1B4F-4AD9-A4A6-86ADEFC8AF5C}" srcOrd="10" destOrd="0" presId="urn:microsoft.com/office/officeart/2005/8/layout/target3"/>
    <dgm:cxn modelId="{62B5FF0E-AFFE-4A86-A6F3-D1113AF5A678}" type="presParOf" srcId="{333A1088-737F-45CB-B68E-254E46348037}" destId="{25B08C86-7E15-44DC-BE7F-FFB55DD49D12}" srcOrd="11" destOrd="0" presId="urn:microsoft.com/office/officeart/2005/8/layout/target3"/>
    <dgm:cxn modelId="{0278ACE3-C4DC-47EA-AF05-96A4B26CCDB4}" type="presParOf" srcId="{333A1088-737F-45CB-B68E-254E46348037}" destId="{76644BE8-9D7C-4C09-B250-3D10AF48CBB7}" srcOrd="12" destOrd="0" presId="urn:microsoft.com/office/officeart/2005/8/layout/target3"/>
    <dgm:cxn modelId="{CC02D6BC-7922-4DE8-8571-D45CD49DCBE8}" type="presParOf" srcId="{333A1088-737F-45CB-B68E-254E46348037}" destId="{EE85B701-7295-41C0-BA7A-34D3756A2AE6}" srcOrd="13" destOrd="0" presId="urn:microsoft.com/office/officeart/2005/8/layout/target3"/>
    <dgm:cxn modelId="{CC0C9CA6-1880-4E09-9835-8A86CD7FDCAD}" type="presParOf" srcId="{333A1088-737F-45CB-B68E-254E46348037}" destId="{8BEBB6EC-1DAA-4CAC-8A25-BC0FCBD5DBD5}" srcOrd="14" destOrd="0" presId="urn:microsoft.com/office/officeart/2005/8/layout/target3"/>
    <dgm:cxn modelId="{7AC62332-414D-4073-B722-BE21DE57873A}" type="presParOf" srcId="{333A1088-737F-45CB-B68E-254E46348037}" destId="{AED2198E-93D5-4001-81B4-73124B309672}" srcOrd="15" destOrd="0" presId="urn:microsoft.com/office/officeart/2005/8/layout/target3"/>
    <dgm:cxn modelId="{77B4FA78-2CC8-49EF-97BF-ABFC2B30D831}" type="presParOf" srcId="{333A1088-737F-45CB-B68E-254E46348037}" destId="{2BE915AB-18AA-4053-B92C-3BFC9ED204BB}" srcOrd="16" destOrd="0" presId="urn:microsoft.com/office/officeart/2005/8/layout/target3"/>
    <dgm:cxn modelId="{FF79F7BF-2CF1-41F8-9067-EA9EBF66DC3A}" type="presParOf" srcId="{333A1088-737F-45CB-B68E-254E46348037}" destId="{6BB5E863-4638-4E1D-BFDE-399D028AC4ED}" srcOrd="17" destOrd="0" presId="urn:microsoft.com/office/officeart/2005/8/layout/target3"/>
    <dgm:cxn modelId="{5C6E1A8B-1920-45F0-9B01-34CAC18B78F2}" type="presParOf" srcId="{333A1088-737F-45CB-B68E-254E46348037}" destId="{5A5FFA88-C948-4069-8E93-59FA12366E83}" srcOrd="18" destOrd="0" presId="urn:microsoft.com/office/officeart/2005/8/layout/target3"/>
    <dgm:cxn modelId="{D3244BED-813C-4FEC-BD01-3F3E45AA02B4}"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BB229-8D3B-4694-996A-96F23CF14429}">
      <dsp:nvSpPr>
        <dsp:cNvPr id="0" name=""/>
        <dsp:cNvSpPr/>
      </dsp:nvSpPr>
      <dsp:spPr>
        <a:xfrm>
          <a:off x="-71998" y="-2496"/>
          <a:ext cx="2547714" cy="254771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D005CE8C-CC26-4C3E-AC11-E15060ECD759}">
      <dsp:nvSpPr>
        <dsp:cNvPr id="0" name=""/>
        <dsp:cNvSpPr/>
      </dsp:nvSpPr>
      <dsp:spPr>
        <a:xfrm>
          <a:off x="1254491" y="0"/>
          <a:ext cx="6498543" cy="254771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 ŠKOLY: Základní škola Strančice, okres Praha - východ</a:t>
          </a:r>
          <a:endParaRPr lang="cs-CZ" sz="2000" kern="1200" dirty="0"/>
        </a:p>
      </dsp:txBody>
      <dsp:txXfrm>
        <a:off x="1254491" y="0"/>
        <a:ext cx="6498543" cy="407634"/>
      </dsp:txXfrm>
    </dsp:sp>
    <dsp:sp modelId="{A52A0455-90FF-4808-ABD0-F02540D31D5A}">
      <dsp:nvSpPr>
        <dsp:cNvPr id="0" name=""/>
        <dsp:cNvSpPr/>
      </dsp:nvSpPr>
      <dsp:spPr>
        <a:xfrm>
          <a:off x="267509" y="407634"/>
          <a:ext cx="2012694" cy="201269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40AFEC-043D-4C43-A2F9-D0F5331DF3A3}">
      <dsp:nvSpPr>
        <dsp:cNvPr id="0" name=""/>
        <dsp:cNvSpPr/>
      </dsp:nvSpPr>
      <dsp:spPr>
        <a:xfrm>
          <a:off x="1273857" y="434523"/>
          <a:ext cx="6498543" cy="201269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AUTOR: Mgr. Hana Kletečková</a:t>
          </a:r>
          <a:endParaRPr lang="cs-CZ" sz="2000" kern="1200" dirty="0"/>
        </a:p>
      </dsp:txBody>
      <dsp:txXfrm>
        <a:off x="1273857" y="434523"/>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9D679B-A015-4ECF-8348-D1034C574F40}">
      <dsp:nvSpPr>
        <dsp:cNvPr id="0" name=""/>
        <dsp:cNvSpPr/>
      </dsp:nvSpPr>
      <dsp:spPr>
        <a:xfrm>
          <a:off x="1273857" y="792083"/>
          <a:ext cx="6498543" cy="147767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NÁZEV:VY_32_INOVACE_3.2.8.1. K </a:t>
          </a:r>
          <a:r>
            <a:rPr lang="cs-CZ" sz="2000" kern="1200" dirty="0" smtClean="0"/>
            <a:t>16 Podmět a přísudek</a:t>
          </a:r>
          <a:endParaRPr lang="cs-CZ" sz="2000" kern="1200" dirty="0"/>
        </a:p>
      </dsp:txBody>
      <dsp:txXfrm>
        <a:off x="1273857" y="792083"/>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5B08C86-7E15-44DC-BE7F-FFB55DD49D12}">
      <dsp:nvSpPr>
        <dsp:cNvPr id="0" name=""/>
        <dsp:cNvSpPr/>
      </dsp:nvSpPr>
      <dsp:spPr>
        <a:xfrm>
          <a:off x="1254491" y="1171857"/>
          <a:ext cx="6498543" cy="94265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TEMA: </a:t>
          </a:r>
          <a:r>
            <a:rPr lang="cs-CZ" sz="2000" kern="1200" dirty="0" smtClean="0"/>
            <a:t>Český jazyk 6. </a:t>
          </a:r>
          <a:r>
            <a:rPr lang="cs-CZ" sz="2000" kern="1200" smtClean="0"/>
            <a:t>třída</a:t>
          </a:r>
          <a:endParaRPr lang="cs-CZ" sz="2000" kern="1200" dirty="0"/>
        </a:p>
      </dsp:txBody>
      <dsp:txXfrm>
        <a:off x="1254491" y="1171857"/>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BEBB6EC-1DAA-4CAC-8A25-BC0FCBD5DBD5}">
      <dsp:nvSpPr>
        <dsp:cNvPr id="0" name=""/>
        <dsp:cNvSpPr/>
      </dsp:nvSpPr>
      <dsp:spPr>
        <a:xfrm>
          <a:off x="1224143" y="1567773"/>
          <a:ext cx="6498543" cy="40763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ČÍSLO PROJEKTU: </a:t>
          </a:r>
          <a:r>
            <a:rPr lang="cs-CZ" sz="2000" kern="1200" dirty="0" smtClean="0">
              <a:solidFill>
                <a:prstClr val="black"/>
              </a:solidFill>
            </a:rPr>
            <a:t>CZ.1.07/1.4.00/21.2976</a:t>
          </a:r>
          <a:r>
            <a:rPr lang="cs-CZ" sz="2000" kern="1200" dirty="0" smtClean="0"/>
            <a:t> </a:t>
          </a:r>
          <a:endParaRPr lang="cs-CZ" sz="2000" kern="1200" dirty="0"/>
        </a:p>
      </dsp:txBody>
      <dsp:txXfrm>
        <a:off x="1224143" y="1567773"/>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1CBEC8F2-8063-4C59-912D-A6115DC0DB4D}" type="datetimeFigureOut">
              <a:rPr lang="cs-CZ" smtClean="0"/>
              <a:t>25.6.2012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3603000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CBEC8F2-8063-4C59-912D-A6115DC0DB4D}" type="datetimeFigureOut">
              <a:rPr lang="cs-CZ" smtClean="0"/>
              <a:t>25.6.2012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2277353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CBEC8F2-8063-4C59-912D-A6115DC0DB4D}" type="datetimeFigureOut">
              <a:rPr lang="cs-CZ" smtClean="0"/>
              <a:t>25.6.2012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2569963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CBEC8F2-8063-4C59-912D-A6115DC0DB4D}" type="datetimeFigureOut">
              <a:rPr lang="cs-CZ" smtClean="0"/>
              <a:t>25.6.2012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3977001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CBEC8F2-8063-4C59-912D-A6115DC0DB4D}" type="datetimeFigureOut">
              <a:rPr lang="cs-CZ" smtClean="0"/>
              <a:t>25.6.2012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2573075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1CBEC8F2-8063-4C59-912D-A6115DC0DB4D}" type="datetimeFigureOut">
              <a:rPr lang="cs-CZ" smtClean="0"/>
              <a:t>25.6.2012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98166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CBEC8F2-8063-4C59-912D-A6115DC0DB4D}" type="datetimeFigureOut">
              <a:rPr lang="cs-CZ" smtClean="0"/>
              <a:t>25.6.2012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927865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CBEC8F2-8063-4C59-912D-A6115DC0DB4D}" type="datetimeFigureOut">
              <a:rPr lang="cs-CZ" smtClean="0"/>
              <a:t>25.6.2012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1467587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CBEC8F2-8063-4C59-912D-A6115DC0DB4D}" type="datetimeFigureOut">
              <a:rPr lang="cs-CZ" smtClean="0"/>
              <a:t>25.6.2012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2646307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CBEC8F2-8063-4C59-912D-A6115DC0DB4D}" type="datetimeFigureOut">
              <a:rPr lang="cs-CZ" smtClean="0"/>
              <a:t>25.6.2012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4236396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CBEC8F2-8063-4C59-912D-A6115DC0DB4D}" type="datetimeFigureOut">
              <a:rPr lang="cs-CZ" smtClean="0"/>
              <a:t>25.6.2012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B4261A-EEA4-4EF6-A7C6-C8E79F9A01EA}" type="slidenum">
              <a:rPr lang="cs-CZ" smtClean="0"/>
              <a:t>‹#›</a:t>
            </a:fld>
            <a:endParaRPr lang="cs-CZ"/>
          </a:p>
        </p:txBody>
      </p:sp>
    </p:spTree>
    <p:extLst>
      <p:ext uri="{BB962C8B-B14F-4D97-AF65-F5344CB8AC3E}">
        <p14:creationId xmlns:p14="http://schemas.microsoft.com/office/powerpoint/2010/main" val="169417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BEC8F2-8063-4C59-912D-A6115DC0DB4D}" type="datetimeFigureOut">
              <a:rPr lang="cs-CZ" smtClean="0"/>
              <a:t>25.6.2012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B4261A-EEA4-4EF6-A7C6-C8E79F9A01EA}" type="slidenum">
              <a:rPr lang="cs-CZ" smtClean="0"/>
              <a:t>‹#›</a:t>
            </a:fld>
            <a:endParaRPr lang="cs-CZ"/>
          </a:p>
        </p:txBody>
      </p:sp>
    </p:spTree>
    <p:extLst>
      <p:ext uri="{BB962C8B-B14F-4D97-AF65-F5344CB8AC3E}">
        <p14:creationId xmlns:p14="http://schemas.microsoft.com/office/powerpoint/2010/main" val="32189126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282395006"/>
              </p:ext>
            </p:extLst>
          </p:nvPr>
        </p:nvGraphicFramePr>
        <p:xfrm>
          <a:off x="179512" y="906235"/>
          <a:ext cx="7772400" cy="2547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Obrázek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79712" y="4743820"/>
            <a:ext cx="5407152" cy="1045464"/>
          </a:xfrm>
          <a:prstGeom prst="rect">
            <a:avLst/>
          </a:prstGeom>
        </p:spPr>
      </p:pic>
    </p:spTree>
    <p:extLst>
      <p:ext uri="{BB962C8B-B14F-4D97-AF65-F5344CB8AC3E}">
        <p14:creationId xmlns:p14="http://schemas.microsoft.com/office/powerpoint/2010/main" val="28840661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Podmět a přísudek – 6. tř.</a:t>
            </a:r>
            <a:endParaRPr lang="cs-CZ" dirty="0"/>
          </a:p>
        </p:txBody>
      </p:sp>
      <p:sp>
        <p:nvSpPr>
          <p:cNvPr id="3" name="Podnadpis 2"/>
          <p:cNvSpPr>
            <a:spLocks noGrp="1"/>
          </p:cNvSpPr>
          <p:nvPr>
            <p:ph type="subTitle" idx="1"/>
          </p:nvPr>
        </p:nvSpPr>
        <p:spPr/>
        <p:txBody>
          <a:bodyPr/>
          <a:lstStyle/>
          <a:p>
            <a:r>
              <a:rPr lang="cs-CZ" dirty="0" smtClean="0"/>
              <a:t>Hana Kletečková</a:t>
            </a:r>
            <a:endParaRPr lang="cs-CZ" dirty="0"/>
          </a:p>
        </p:txBody>
      </p:sp>
    </p:spTree>
    <p:extLst>
      <p:ext uri="{BB962C8B-B14F-4D97-AF65-F5344CB8AC3E}">
        <p14:creationId xmlns:p14="http://schemas.microsoft.com/office/powerpoint/2010/main" val="7050959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dirty="0" smtClean="0"/>
              <a:t>Anotace</a:t>
            </a:r>
            <a:endParaRPr lang="cs-CZ" sz="2400" dirty="0"/>
          </a:p>
        </p:txBody>
      </p:sp>
      <p:sp>
        <p:nvSpPr>
          <p:cNvPr id="3" name="Zástupný symbol pro obsah 2"/>
          <p:cNvSpPr>
            <a:spLocks noGrp="1"/>
          </p:cNvSpPr>
          <p:nvPr>
            <p:ph idx="1"/>
          </p:nvPr>
        </p:nvSpPr>
        <p:spPr/>
        <p:txBody>
          <a:bodyPr>
            <a:normAutofit/>
          </a:bodyPr>
          <a:lstStyle/>
          <a:p>
            <a:pPr marL="0" indent="0">
              <a:buNone/>
            </a:pPr>
            <a:r>
              <a:rPr lang="cs-CZ" sz="2400" dirty="0" smtClean="0"/>
              <a:t>Tato prezentace je určena pro žáky 6. ročníku v hodinách českého jazyka. Je výkladová a procvičovací. Základní věci už znají děti částečně z 5. třídy, ale dozvídají se nové věci – sponová slovesa a přeměnu vět se slovesným přísudkem ve jmenný a naopak. Všechna cvičení po vytisknutí lze užít i jako prověřovací. Lze zadat i jako domácí cvičení. Společně lze i zkontrolovat tak, že žáci doplňují na tabuli a učitel je kontroluje. Též se v jednom cvičení doplňuje pravopis.</a:t>
            </a:r>
            <a:endParaRPr lang="cs-CZ" sz="2400" dirty="0"/>
          </a:p>
        </p:txBody>
      </p:sp>
    </p:spTree>
    <p:extLst>
      <p:ext uri="{BB962C8B-B14F-4D97-AF65-F5344CB8AC3E}">
        <p14:creationId xmlns:p14="http://schemas.microsoft.com/office/powerpoint/2010/main" val="41212679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u="sng" dirty="0" smtClean="0"/>
              <a:t>Vyhledejte ve větách základy přísudků jmenných se sponou</a:t>
            </a:r>
            <a:endParaRPr lang="cs-CZ" sz="2400" u="sng" dirty="0"/>
          </a:p>
        </p:txBody>
      </p:sp>
      <p:sp>
        <p:nvSpPr>
          <p:cNvPr id="3" name="Zástupný symbol pro obsah 2"/>
          <p:cNvSpPr>
            <a:spLocks noGrp="1"/>
          </p:cNvSpPr>
          <p:nvPr>
            <p:ph idx="1"/>
          </p:nvPr>
        </p:nvSpPr>
        <p:spPr/>
        <p:txBody>
          <a:bodyPr>
            <a:normAutofit/>
          </a:bodyPr>
          <a:lstStyle/>
          <a:p>
            <a:pPr marL="0" indent="0">
              <a:buNone/>
            </a:pPr>
            <a:r>
              <a:rPr lang="cs-CZ" sz="2400" dirty="0" smtClean="0"/>
              <a:t>Tahle písnička je skutečně hezká. Babička Boženy Němcové byla</a:t>
            </a:r>
          </a:p>
          <a:p>
            <a:pPr marL="0" indent="0">
              <a:buNone/>
            </a:pPr>
            <a:r>
              <a:rPr lang="cs-CZ" sz="2400" dirty="0" smtClean="0"/>
              <a:t>moudrá žena. Jablka budou už brzy zralá. Plánička byl náš </a:t>
            </a:r>
          </a:p>
          <a:p>
            <a:pPr marL="0" indent="0">
              <a:buNone/>
            </a:pPr>
            <a:r>
              <a:rPr lang="cs-CZ" sz="2400" dirty="0" smtClean="0"/>
              <a:t>vynikající brankář. Malí medvídci jsou opravdu roztomilí, ale</a:t>
            </a:r>
          </a:p>
          <a:p>
            <a:pPr marL="0" indent="0">
              <a:buNone/>
            </a:pPr>
            <a:r>
              <a:rPr lang="cs-CZ" sz="2400" dirty="0" smtClean="0"/>
              <a:t>hravá jsou i mláďata jiných šelem. Karel je nejlepší žák v celé</a:t>
            </a:r>
          </a:p>
          <a:p>
            <a:pPr marL="0" indent="0">
              <a:buNone/>
            </a:pPr>
            <a:r>
              <a:rPr lang="cs-CZ" sz="2400" dirty="0" smtClean="0"/>
              <a:t>třídě. Vlci jsou přímo nenasytní. Jeho dědeček byl učitelem</a:t>
            </a:r>
          </a:p>
          <a:p>
            <a:pPr marL="0" indent="0">
              <a:buNone/>
            </a:pPr>
            <a:r>
              <a:rPr lang="cs-CZ" sz="2400" dirty="0" smtClean="0"/>
              <a:t>základní školy. Petr nebyl někdy dost opatrný, byl trochu</a:t>
            </a:r>
          </a:p>
          <a:p>
            <a:pPr marL="0" indent="0">
              <a:buNone/>
            </a:pPr>
            <a:r>
              <a:rPr lang="cs-CZ" sz="2400" dirty="0" smtClean="0"/>
              <a:t>lehkomyslný. Naši sousedé jsou hodní lidé. Naše babička je dobrá</a:t>
            </a:r>
          </a:p>
          <a:p>
            <a:pPr marL="0" indent="0">
              <a:buNone/>
            </a:pPr>
            <a:r>
              <a:rPr lang="cs-CZ" sz="2400" dirty="0" smtClean="0"/>
              <a:t>hospodyňka. Můj bratranec je dobrý běžec, je velmi vytrvalý.</a:t>
            </a:r>
            <a:endParaRPr lang="cs-CZ" sz="2400" dirty="0"/>
          </a:p>
        </p:txBody>
      </p:sp>
    </p:spTree>
    <p:extLst>
      <p:ext uri="{BB962C8B-B14F-4D97-AF65-F5344CB8AC3E}">
        <p14:creationId xmlns:p14="http://schemas.microsoft.com/office/powerpoint/2010/main" val="31862134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b="1" dirty="0" smtClean="0"/>
              <a:t>Doplňte neúplná slova. Vyhledejte základní skladební dvojice a určete druh podmětů a druh přísudků:</a:t>
            </a:r>
            <a:endParaRPr lang="cs-CZ" sz="2400" b="1" dirty="0"/>
          </a:p>
        </p:txBody>
      </p:sp>
      <p:sp>
        <p:nvSpPr>
          <p:cNvPr id="3" name="Zástupný symbol pro obsah 2"/>
          <p:cNvSpPr>
            <a:spLocks noGrp="1"/>
          </p:cNvSpPr>
          <p:nvPr>
            <p:ph idx="1"/>
          </p:nvPr>
        </p:nvSpPr>
        <p:spPr/>
        <p:txBody>
          <a:bodyPr>
            <a:normAutofit/>
          </a:bodyPr>
          <a:lstStyle/>
          <a:p>
            <a:pPr marL="0" indent="0">
              <a:buNone/>
            </a:pPr>
            <a:r>
              <a:rPr lang="cs-CZ" sz="2400" dirty="0" smtClean="0"/>
              <a:t>L-</a:t>
            </a:r>
            <a:r>
              <a:rPr lang="cs-CZ" sz="2400" dirty="0" err="1" smtClean="0"/>
              <a:t>ška</a:t>
            </a:r>
            <a:r>
              <a:rPr lang="cs-CZ" sz="2400" dirty="0" smtClean="0"/>
              <a:t> je velmi b-</a:t>
            </a:r>
            <a:r>
              <a:rPr lang="cs-CZ" sz="2400" dirty="0" err="1" smtClean="0"/>
              <a:t>stré</a:t>
            </a:r>
            <a:r>
              <a:rPr lang="cs-CZ" sz="2400" dirty="0" smtClean="0"/>
              <a:t> </a:t>
            </a:r>
            <a:r>
              <a:rPr lang="cs-CZ" sz="2400" dirty="0" err="1" smtClean="0"/>
              <a:t>zv-ře</a:t>
            </a:r>
            <a:r>
              <a:rPr lang="cs-CZ" sz="2400" dirty="0" smtClean="0"/>
              <a:t>. Je také nebo-</a:t>
            </a:r>
            <a:r>
              <a:rPr lang="cs-CZ" sz="2400" dirty="0" err="1" smtClean="0"/>
              <a:t>čejně</a:t>
            </a:r>
            <a:r>
              <a:rPr lang="cs-CZ" sz="2400" dirty="0" smtClean="0"/>
              <a:t> opatrná. L-</a:t>
            </a:r>
            <a:r>
              <a:rPr lang="cs-CZ" sz="2400" dirty="0" err="1" smtClean="0"/>
              <a:t>dé</a:t>
            </a:r>
            <a:r>
              <a:rPr lang="cs-CZ" sz="2400" dirty="0" smtClean="0"/>
              <a:t> si její chování v-světloval- zvláštním- l-</a:t>
            </a:r>
            <a:r>
              <a:rPr lang="cs-CZ" sz="2400" dirty="0" err="1" smtClean="0"/>
              <a:t>ščím</a:t>
            </a:r>
            <a:r>
              <a:rPr lang="cs-CZ" sz="2400" dirty="0" smtClean="0"/>
              <a:t>- </a:t>
            </a:r>
            <a:r>
              <a:rPr lang="cs-CZ" sz="2400" dirty="0" err="1" smtClean="0"/>
              <a:t>schopnostm</a:t>
            </a:r>
            <a:r>
              <a:rPr lang="cs-CZ" sz="2400" dirty="0" smtClean="0"/>
              <a:t>-, mez- </a:t>
            </a:r>
            <a:r>
              <a:rPr lang="cs-CZ" sz="2400" dirty="0" err="1" smtClean="0"/>
              <a:t>zv-řaty</a:t>
            </a:r>
            <a:r>
              <a:rPr lang="cs-CZ" sz="2400" dirty="0" smtClean="0"/>
              <a:t> </a:t>
            </a:r>
            <a:r>
              <a:rPr lang="cs-CZ" sz="2400" dirty="0" err="1" smtClean="0"/>
              <a:t>neobv-klou</a:t>
            </a:r>
            <a:r>
              <a:rPr lang="cs-CZ" sz="2400" dirty="0" smtClean="0"/>
              <a:t> chytrostí. Ale m- dnes už v-</a:t>
            </a:r>
            <a:r>
              <a:rPr lang="cs-CZ" sz="2400" dirty="0" err="1" smtClean="0"/>
              <a:t>me</a:t>
            </a:r>
            <a:r>
              <a:rPr lang="cs-CZ" sz="2400" dirty="0" smtClean="0"/>
              <a:t>, že b-</a:t>
            </a:r>
            <a:r>
              <a:rPr lang="cs-CZ" sz="2400" dirty="0" err="1" smtClean="0"/>
              <a:t>stré</a:t>
            </a:r>
            <a:r>
              <a:rPr lang="cs-CZ" sz="2400" dirty="0" smtClean="0"/>
              <a:t> </a:t>
            </a:r>
            <a:r>
              <a:rPr lang="cs-CZ" sz="2400" dirty="0" err="1" smtClean="0"/>
              <a:t>sm-sl</a:t>
            </a:r>
            <a:r>
              <a:rPr lang="cs-CZ" sz="2400" dirty="0" smtClean="0"/>
              <a:t>- mají i jiné </a:t>
            </a:r>
            <a:r>
              <a:rPr lang="cs-CZ" sz="2400" dirty="0" err="1" smtClean="0"/>
              <a:t>šelm</a:t>
            </a:r>
            <a:r>
              <a:rPr lang="cs-CZ" sz="2400" dirty="0" smtClean="0"/>
              <a:t>-. I tak je l-</a:t>
            </a:r>
            <a:r>
              <a:rPr lang="cs-CZ" sz="2400" dirty="0" err="1" smtClean="0"/>
              <a:t>ška</a:t>
            </a:r>
            <a:r>
              <a:rPr lang="cs-CZ" sz="2400" dirty="0" smtClean="0"/>
              <a:t> obdivuhodná. Je vel-</a:t>
            </a:r>
            <a:r>
              <a:rPr lang="cs-CZ" sz="2400" dirty="0" err="1" smtClean="0"/>
              <a:t>ce</a:t>
            </a:r>
            <a:r>
              <a:rPr lang="cs-CZ" sz="2400" dirty="0" smtClean="0"/>
              <a:t> v-trvalá. Dovede dlouho  a bez hnutí číhat na kořist. </a:t>
            </a:r>
            <a:r>
              <a:rPr lang="cs-CZ" sz="2400" dirty="0" err="1" smtClean="0"/>
              <a:t>Nadb-há</a:t>
            </a:r>
            <a:r>
              <a:rPr lang="cs-CZ" sz="2400" dirty="0" smtClean="0"/>
              <a:t> jí, </a:t>
            </a:r>
            <a:r>
              <a:rPr lang="cs-CZ" sz="2400" dirty="0" err="1" smtClean="0"/>
              <a:t>nev-ditelně</a:t>
            </a:r>
            <a:r>
              <a:rPr lang="cs-CZ" sz="2400" dirty="0" smtClean="0"/>
              <a:t> se k ní </a:t>
            </a:r>
            <a:r>
              <a:rPr lang="cs-CZ" sz="2400" dirty="0" err="1" smtClean="0"/>
              <a:t>pl-ží</a:t>
            </a:r>
            <a:r>
              <a:rPr lang="cs-CZ" sz="2400" dirty="0" smtClean="0"/>
              <a:t>, náhle se </a:t>
            </a:r>
            <a:r>
              <a:rPr lang="cs-CZ" sz="2400" smtClean="0"/>
              <a:t>prudce v-mrští</a:t>
            </a:r>
            <a:r>
              <a:rPr lang="cs-CZ" sz="2400" dirty="0" smtClean="0"/>
              <a:t>, pevně </a:t>
            </a:r>
            <a:r>
              <a:rPr lang="cs-CZ" sz="2400" smtClean="0"/>
              <a:t>kořist uchop- </a:t>
            </a:r>
            <a:r>
              <a:rPr lang="cs-CZ" sz="2400" dirty="0" smtClean="0"/>
              <a:t>a </a:t>
            </a:r>
            <a:r>
              <a:rPr lang="cs-CZ" sz="2400" dirty="0" err="1" smtClean="0"/>
              <a:t>us</a:t>
            </a:r>
            <a:r>
              <a:rPr lang="cs-CZ" sz="2400" dirty="0" smtClean="0"/>
              <a:t>-lovně s ní zápol-. Dovede odhal-t nástrahu a v-hnout se nebezpečí. S věkem jí </a:t>
            </a:r>
            <a:r>
              <a:rPr lang="cs-CZ" sz="2400" dirty="0" err="1" smtClean="0"/>
              <a:t>přib-vají</a:t>
            </a:r>
            <a:r>
              <a:rPr lang="cs-CZ" sz="2400" dirty="0" smtClean="0"/>
              <a:t> zkušenosti. Staré l-</a:t>
            </a:r>
            <a:r>
              <a:rPr lang="cs-CZ" sz="2400" dirty="0" err="1" smtClean="0"/>
              <a:t>šky</a:t>
            </a:r>
            <a:r>
              <a:rPr lang="cs-CZ" sz="2400" dirty="0" smtClean="0"/>
              <a:t> už v-vázl- z různých léček a jsou ostražitější. </a:t>
            </a:r>
            <a:endParaRPr lang="cs-CZ" sz="2400" dirty="0"/>
          </a:p>
        </p:txBody>
      </p:sp>
    </p:spTree>
    <p:extLst>
      <p:ext uri="{BB962C8B-B14F-4D97-AF65-F5344CB8AC3E}">
        <p14:creationId xmlns:p14="http://schemas.microsoft.com/office/powerpoint/2010/main" val="34795578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Jak se nazývají základní větné členy?</a:t>
            </a:r>
            <a:endParaRPr lang="cs-CZ" dirty="0"/>
          </a:p>
        </p:txBody>
      </p:sp>
      <p:sp>
        <p:nvSpPr>
          <p:cNvPr id="3" name="Zástupný symbol pro obsah 2"/>
          <p:cNvSpPr>
            <a:spLocks noGrp="1"/>
          </p:cNvSpPr>
          <p:nvPr>
            <p:ph idx="1"/>
          </p:nvPr>
        </p:nvSpPr>
        <p:spPr/>
        <p:txBody>
          <a:bodyPr/>
          <a:lstStyle/>
          <a:p>
            <a:pPr marL="0" indent="0">
              <a:buNone/>
            </a:pPr>
            <a:endParaRPr lang="cs-CZ" dirty="0" smtClean="0"/>
          </a:p>
        </p:txBody>
      </p:sp>
      <p:sp>
        <p:nvSpPr>
          <p:cNvPr id="5" name="TextovéPole 4"/>
          <p:cNvSpPr txBox="1"/>
          <p:nvPr/>
        </p:nvSpPr>
        <p:spPr>
          <a:xfrm>
            <a:off x="611560" y="2092206"/>
            <a:ext cx="2600584" cy="461665"/>
          </a:xfrm>
          <a:prstGeom prst="rect">
            <a:avLst/>
          </a:prstGeom>
          <a:noFill/>
        </p:spPr>
        <p:txBody>
          <a:bodyPr wrap="none" rtlCol="0">
            <a:spAutoFit/>
          </a:bodyPr>
          <a:lstStyle/>
          <a:p>
            <a:r>
              <a:rPr lang="cs-CZ" sz="2400" dirty="0" smtClean="0"/>
              <a:t>P</a:t>
            </a:r>
            <a:r>
              <a:rPr lang="cs-CZ" sz="2400" smtClean="0"/>
              <a:t>odmět a přísudek.</a:t>
            </a:r>
            <a:endParaRPr lang="cs-CZ" sz="2400" dirty="0"/>
          </a:p>
        </p:txBody>
      </p:sp>
      <p:sp>
        <p:nvSpPr>
          <p:cNvPr id="7" name="TextovéPole 6"/>
          <p:cNvSpPr txBox="1"/>
          <p:nvPr/>
        </p:nvSpPr>
        <p:spPr>
          <a:xfrm>
            <a:off x="683568" y="2585986"/>
            <a:ext cx="3363037" cy="461665"/>
          </a:xfrm>
          <a:prstGeom prst="rect">
            <a:avLst/>
          </a:prstGeom>
          <a:noFill/>
        </p:spPr>
        <p:txBody>
          <a:bodyPr wrap="none" rtlCol="0">
            <a:spAutoFit/>
          </a:bodyPr>
          <a:lstStyle/>
          <a:p>
            <a:r>
              <a:rPr lang="cs-CZ" sz="2400" dirty="0" smtClean="0"/>
              <a:t>Jak se ptáme na podmět?</a:t>
            </a:r>
            <a:endParaRPr lang="cs-CZ" sz="2400" dirty="0"/>
          </a:p>
        </p:txBody>
      </p:sp>
      <p:sp>
        <p:nvSpPr>
          <p:cNvPr id="8" name="TextovéPole 7"/>
          <p:cNvSpPr txBox="1"/>
          <p:nvPr/>
        </p:nvSpPr>
        <p:spPr>
          <a:xfrm>
            <a:off x="4355976" y="2579182"/>
            <a:ext cx="1235979" cy="461665"/>
          </a:xfrm>
          <a:prstGeom prst="rect">
            <a:avLst/>
          </a:prstGeom>
          <a:noFill/>
        </p:spPr>
        <p:txBody>
          <a:bodyPr wrap="none" rtlCol="0">
            <a:spAutoFit/>
          </a:bodyPr>
          <a:lstStyle/>
          <a:p>
            <a:r>
              <a:rPr lang="cs-CZ" sz="2400" dirty="0" smtClean="0"/>
              <a:t>Kdo, co?</a:t>
            </a:r>
            <a:endParaRPr lang="cs-CZ" sz="2400" dirty="0"/>
          </a:p>
        </p:txBody>
      </p:sp>
      <p:sp>
        <p:nvSpPr>
          <p:cNvPr id="9" name="TextovéPole 8"/>
          <p:cNvSpPr txBox="1"/>
          <p:nvPr/>
        </p:nvSpPr>
        <p:spPr>
          <a:xfrm>
            <a:off x="755576" y="3429000"/>
            <a:ext cx="3454472" cy="461665"/>
          </a:xfrm>
          <a:prstGeom prst="rect">
            <a:avLst/>
          </a:prstGeom>
          <a:noFill/>
        </p:spPr>
        <p:txBody>
          <a:bodyPr wrap="none" rtlCol="0">
            <a:spAutoFit/>
          </a:bodyPr>
          <a:lstStyle/>
          <a:p>
            <a:r>
              <a:rPr lang="cs-CZ" sz="2400" dirty="0" smtClean="0"/>
              <a:t>Jak se ptáme na přísudek?</a:t>
            </a:r>
            <a:endParaRPr lang="cs-CZ" sz="2400" dirty="0"/>
          </a:p>
        </p:txBody>
      </p:sp>
      <p:sp>
        <p:nvSpPr>
          <p:cNvPr id="10" name="TextovéPole 9"/>
          <p:cNvSpPr txBox="1"/>
          <p:nvPr/>
        </p:nvSpPr>
        <p:spPr>
          <a:xfrm>
            <a:off x="4499992" y="3356992"/>
            <a:ext cx="2310184" cy="461665"/>
          </a:xfrm>
          <a:prstGeom prst="rect">
            <a:avLst/>
          </a:prstGeom>
          <a:noFill/>
        </p:spPr>
        <p:txBody>
          <a:bodyPr wrap="none" rtlCol="0">
            <a:spAutoFit/>
          </a:bodyPr>
          <a:lstStyle/>
          <a:p>
            <a:r>
              <a:rPr lang="cs-CZ" sz="2400" dirty="0" smtClean="0"/>
              <a:t>Co dělá podmět?</a:t>
            </a:r>
            <a:endParaRPr lang="cs-CZ" sz="2400" dirty="0"/>
          </a:p>
        </p:txBody>
      </p:sp>
    </p:spTree>
    <p:extLst>
      <p:ext uri="{BB962C8B-B14F-4D97-AF65-F5344CB8AC3E}">
        <p14:creationId xmlns:p14="http://schemas.microsoft.com/office/powerpoint/2010/main" val="423089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250" fill="hold"/>
                                        <p:tgtEl>
                                          <p:spTgt spid="5"/>
                                        </p:tgtEl>
                                        <p:attrNameLst>
                                          <p:attrName>ppt_x</p:attrName>
                                        </p:attrNameLst>
                                      </p:cBhvr>
                                      <p:tavLst>
                                        <p:tav tm="0">
                                          <p:val>
                                            <p:strVal val="0-#ppt_w/2"/>
                                          </p:val>
                                        </p:tav>
                                        <p:tav tm="100000">
                                          <p:val>
                                            <p:strVal val="#ppt_x"/>
                                          </p:val>
                                        </p:tav>
                                      </p:tavLst>
                                    </p:anim>
                                    <p:anim calcmode="lin" valueType="num">
                                      <p:cBhvr additive="base">
                                        <p:cTn id="8" dur="125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250" fill="hold"/>
                                        <p:tgtEl>
                                          <p:spTgt spid="7"/>
                                        </p:tgtEl>
                                        <p:attrNameLst>
                                          <p:attrName>ppt_x</p:attrName>
                                        </p:attrNameLst>
                                      </p:cBhvr>
                                      <p:tavLst>
                                        <p:tav tm="0">
                                          <p:val>
                                            <p:strVal val="#ppt_x"/>
                                          </p:val>
                                        </p:tav>
                                        <p:tav tm="100000">
                                          <p:val>
                                            <p:strVal val="#ppt_x"/>
                                          </p:val>
                                        </p:tav>
                                      </p:tavLst>
                                    </p:anim>
                                    <p:anim calcmode="lin" valueType="num">
                                      <p:cBhvr additive="base">
                                        <p:cTn id="14" dur="12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1250" fill="hold"/>
                                        <p:tgtEl>
                                          <p:spTgt spid="8"/>
                                        </p:tgtEl>
                                        <p:attrNameLst>
                                          <p:attrName>ppt_x</p:attrName>
                                        </p:attrNameLst>
                                      </p:cBhvr>
                                      <p:tavLst>
                                        <p:tav tm="0">
                                          <p:val>
                                            <p:strVal val="#ppt_x"/>
                                          </p:val>
                                        </p:tav>
                                        <p:tav tm="100000">
                                          <p:val>
                                            <p:strVal val="#ppt_x"/>
                                          </p:val>
                                        </p:tav>
                                      </p:tavLst>
                                    </p:anim>
                                    <p:anim calcmode="lin" valueType="num">
                                      <p:cBhvr additive="base">
                                        <p:cTn id="20" dur="125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1250" fill="hold"/>
                                        <p:tgtEl>
                                          <p:spTgt spid="9"/>
                                        </p:tgtEl>
                                        <p:attrNameLst>
                                          <p:attrName>ppt_x</p:attrName>
                                        </p:attrNameLst>
                                      </p:cBhvr>
                                      <p:tavLst>
                                        <p:tav tm="0">
                                          <p:val>
                                            <p:strVal val="0-#ppt_w/2"/>
                                          </p:val>
                                        </p:tav>
                                        <p:tav tm="100000">
                                          <p:val>
                                            <p:strVal val="#ppt_x"/>
                                          </p:val>
                                        </p:tav>
                                      </p:tavLst>
                                    </p:anim>
                                    <p:anim calcmode="lin" valueType="num">
                                      <p:cBhvr additive="base">
                                        <p:cTn id="26" dur="12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1250" fill="hold"/>
                                        <p:tgtEl>
                                          <p:spTgt spid="10"/>
                                        </p:tgtEl>
                                        <p:attrNameLst>
                                          <p:attrName>ppt_x</p:attrName>
                                        </p:attrNameLst>
                                      </p:cBhvr>
                                      <p:tavLst>
                                        <p:tav tm="0">
                                          <p:val>
                                            <p:strVal val="1+#ppt_w/2"/>
                                          </p:val>
                                        </p:tav>
                                        <p:tav tm="100000">
                                          <p:val>
                                            <p:strVal val="#ppt_x"/>
                                          </p:val>
                                        </p:tav>
                                      </p:tavLst>
                                    </p:anim>
                                    <p:anim calcmode="lin" valueType="num">
                                      <p:cBhvr additive="base">
                                        <p:cTn id="32" dur="1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Podtrhejte v článku podměty a přísudky</a:t>
            </a:r>
            <a:endParaRPr lang="cs-CZ" dirty="0"/>
          </a:p>
        </p:txBody>
      </p:sp>
      <p:sp>
        <p:nvSpPr>
          <p:cNvPr id="3" name="Zástupný symbol pro obsah 2"/>
          <p:cNvSpPr>
            <a:spLocks noGrp="1"/>
          </p:cNvSpPr>
          <p:nvPr>
            <p:ph idx="1"/>
          </p:nvPr>
        </p:nvSpPr>
        <p:spPr/>
        <p:txBody>
          <a:bodyPr>
            <a:normAutofit/>
          </a:bodyPr>
          <a:lstStyle/>
          <a:p>
            <a:pPr marL="0" indent="0">
              <a:buNone/>
            </a:pPr>
            <a:r>
              <a:rPr lang="cs-CZ" dirty="0" smtClean="0"/>
              <a:t>Ale já jsem zapomněl vyprávět vám o naší příhodě s mravenci.</a:t>
            </a:r>
          </a:p>
          <a:p>
            <a:pPr marL="0" indent="0">
              <a:buNone/>
            </a:pPr>
            <a:r>
              <a:rPr lang="cs-CZ" dirty="0" smtClean="0"/>
              <a:t>První den stavěly všechny děti tábor.</a:t>
            </a:r>
          </a:p>
          <a:p>
            <a:pPr marL="0" indent="0">
              <a:buNone/>
            </a:pPr>
            <a:r>
              <a:rPr lang="cs-CZ" dirty="0" smtClean="0"/>
              <a:t>Dohodli jsme se, že stany uspořádáme do půlkruhu a že uprostřed tábora se bude tyčit mohutná lípa.</a:t>
            </a:r>
          </a:p>
          <a:p>
            <a:pPr marL="0" indent="0">
              <a:buNone/>
            </a:pPr>
            <a:r>
              <a:rPr lang="cs-CZ" dirty="0" smtClean="0"/>
              <a:t>Nikdo si ale nepovšiml, že její kmen doslova obalili mravenci…</a:t>
            </a:r>
            <a:endParaRPr lang="cs-CZ" dirty="0"/>
          </a:p>
        </p:txBody>
      </p:sp>
    </p:spTree>
    <p:extLst>
      <p:ext uri="{BB962C8B-B14F-4D97-AF65-F5344CB8AC3E}">
        <p14:creationId xmlns:p14="http://schemas.microsoft.com/office/powerpoint/2010/main" val="36153526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Zkontrolujte si řešení</a:t>
            </a:r>
            <a:endParaRPr lang="cs-CZ" dirty="0"/>
          </a:p>
        </p:txBody>
      </p:sp>
      <p:sp>
        <p:nvSpPr>
          <p:cNvPr id="3" name="Zástupný symbol pro obsah 2"/>
          <p:cNvSpPr>
            <a:spLocks noGrp="1"/>
          </p:cNvSpPr>
          <p:nvPr>
            <p:ph idx="1"/>
          </p:nvPr>
        </p:nvSpPr>
        <p:spPr/>
        <p:txBody>
          <a:bodyPr/>
          <a:lstStyle/>
          <a:p>
            <a:pPr marL="0" indent="0">
              <a:buNone/>
            </a:pPr>
            <a:r>
              <a:rPr lang="cs-CZ" dirty="0" smtClean="0"/>
              <a:t>Ale </a:t>
            </a:r>
            <a:r>
              <a:rPr lang="cs-CZ" u="sng" dirty="0" smtClean="0"/>
              <a:t>já</a:t>
            </a:r>
            <a:r>
              <a:rPr lang="cs-CZ" dirty="0" smtClean="0"/>
              <a:t> </a:t>
            </a:r>
            <a:r>
              <a:rPr lang="cs-CZ" b="1" dirty="0" smtClean="0"/>
              <a:t>jsem zapomněl </a:t>
            </a:r>
            <a:r>
              <a:rPr lang="cs-CZ" dirty="0" smtClean="0"/>
              <a:t>vyprávět vám o naší příhodě s mravenci.</a:t>
            </a:r>
          </a:p>
          <a:p>
            <a:pPr marL="0" indent="0">
              <a:buNone/>
            </a:pPr>
            <a:r>
              <a:rPr lang="cs-CZ" dirty="0" smtClean="0"/>
              <a:t>První den </a:t>
            </a:r>
            <a:r>
              <a:rPr lang="cs-CZ" b="1" dirty="0" smtClean="0"/>
              <a:t>stavěly</a:t>
            </a:r>
            <a:r>
              <a:rPr lang="cs-CZ" dirty="0" smtClean="0"/>
              <a:t> všechny </a:t>
            </a:r>
            <a:r>
              <a:rPr lang="cs-CZ" u="sng" dirty="0" smtClean="0"/>
              <a:t>děti </a:t>
            </a:r>
            <a:r>
              <a:rPr lang="cs-CZ" dirty="0" smtClean="0"/>
              <a:t>tábor.</a:t>
            </a:r>
          </a:p>
          <a:p>
            <a:pPr marL="0" indent="0">
              <a:buNone/>
            </a:pPr>
            <a:r>
              <a:rPr lang="cs-CZ" b="1" dirty="0" smtClean="0"/>
              <a:t>Dohodli jsme se</a:t>
            </a:r>
            <a:r>
              <a:rPr lang="cs-CZ" dirty="0" smtClean="0"/>
              <a:t>, že stany </a:t>
            </a:r>
            <a:r>
              <a:rPr lang="cs-CZ" b="1" dirty="0" smtClean="0"/>
              <a:t>uspořádáme</a:t>
            </a:r>
            <a:r>
              <a:rPr lang="cs-CZ" dirty="0" smtClean="0"/>
              <a:t> do půlkruhu a že uprostřed tábora </a:t>
            </a:r>
            <a:r>
              <a:rPr lang="cs-CZ" b="1" dirty="0" smtClean="0"/>
              <a:t>se bude tyčit </a:t>
            </a:r>
            <a:r>
              <a:rPr lang="cs-CZ" dirty="0" smtClean="0"/>
              <a:t>mohutná </a:t>
            </a:r>
            <a:r>
              <a:rPr lang="cs-CZ" u="sng" dirty="0" smtClean="0"/>
              <a:t>lípa</a:t>
            </a:r>
            <a:r>
              <a:rPr lang="cs-CZ" dirty="0" smtClean="0"/>
              <a:t>.(</a:t>
            </a:r>
            <a:r>
              <a:rPr lang="cs-CZ" u="sng" dirty="0" smtClean="0"/>
              <a:t>my</a:t>
            </a:r>
            <a:r>
              <a:rPr lang="cs-CZ" dirty="0" smtClean="0"/>
              <a:t>)(</a:t>
            </a:r>
            <a:r>
              <a:rPr lang="cs-CZ" u="sng" dirty="0" smtClean="0"/>
              <a:t>my</a:t>
            </a:r>
            <a:r>
              <a:rPr lang="cs-CZ" dirty="0" smtClean="0"/>
              <a:t>)</a:t>
            </a:r>
          </a:p>
          <a:p>
            <a:pPr marL="0" indent="0">
              <a:buNone/>
            </a:pPr>
            <a:r>
              <a:rPr lang="cs-CZ" u="sng" dirty="0" smtClean="0"/>
              <a:t>Nikdo</a:t>
            </a:r>
            <a:r>
              <a:rPr lang="cs-CZ" dirty="0" smtClean="0"/>
              <a:t> </a:t>
            </a:r>
            <a:r>
              <a:rPr lang="cs-CZ" b="1" dirty="0" smtClean="0"/>
              <a:t>si</a:t>
            </a:r>
            <a:r>
              <a:rPr lang="cs-CZ" dirty="0" smtClean="0"/>
              <a:t> ale </a:t>
            </a:r>
            <a:r>
              <a:rPr lang="cs-CZ" b="1" dirty="0" smtClean="0"/>
              <a:t>nepovšiml</a:t>
            </a:r>
            <a:r>
              <a:rPr lang="cs-CZ" dirty="0" smtClean="0"/>
              <a:t>, že její kmen doslova </a:t>
            </a:r>
            <a:r>
              <a:rPr lang="cs-CZ" b="1" dirty="0" smtClean="0"/>
              <a:t>obalili </a:t>
            </a:r>
            <a:r>
              <a:rPr lang="cs-CZ" u="sng" dirty="0" smtClean="0"/>
              <a:t>mravenci</a:t>
            </a:r>
            <a:r>
              <a:rPr lang="cs-CZ" dirty="0" smtClean="0"/>
              <a:t>…</a:t>
            </a:r>
          </a:p>
          <a:p>
            <a:pPr marL="0" indent="0">
              <a:buNone/>
            </a:pPr>
            <a:endParaRPr lang="cs-CZ" dirty="0"/>
          </a:p>
        </p:txBody>
      </p:sp>
    </p:spTree>
    <p:extLst>
      <p:ext uri="{BB962C8B-B14F-4D97-AF65-F5344CB8AC3E}">
        <p14:creationId xmlns:p14="http://schemas.microsoft.com/office/powerpoint/2010/main" val="5168750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Jaké druhy podmětů znáte?</a:t>
            </a:r>
            <a:endParaRPr lang="cs-CZ" dirty="0"/>
          </a:p>
        </p:txBody>
      </p:sp>
      <p:sp>
        <p:nvSpPr>
          <p:cNvPr id="3" name="Zástupný symbol pro obsah 2"/>
          <p:cNvSpPr>
            <a:spLocks noGrp="1"/>
          </p:cNvSpPr>
          <p:nvPr>
            <p:ph idx="1"/>
          </p:nvPr>
        </p:nvSpPr>
        <p:spPr>
          <a:xfrm>
            <a:off x="467544" y="1484784"/>
            <a:ext cx="8229600" cy="4525963"/>
          </a:xfrm>
        </p:spPr>
        <p:txBody>
          <a:bodyPr/>
          <a:lstStyle/>
          <a:p>
            <a:pPr marL="0" indent="0">
              <a:buNone/>
            </a:pPr>
            <a:endParaRPr lang="cs-CZ" dirty="0"/>
          </a:p>
        </p:txBody>
      </p:sp>
      <p:sp>
        <p:nvSpPr>
          <p:cNvPr id="4" name="TextovéPole 3"/>
          <p:cNvSpPr txBox="1"/>
          <p:nvPr/>
        </p:nvSpPr>
        <p:spPr>
          <a:xfrm>
            <a:off x="683568" y="1772816"/>
            <a:ext cx="5555239" cy="1200329"/>
          </a:xfrm>
          <a:prstGeom prst="rect">
            <a:avLst/>
          </a:prstGeom>
          <a:noFill/>
        </p:spPr>
        <p:txBody>
          <a:bodyPr wrap="none" rtlCol="0">
            <a:spAutoFit/>
          </a:bodyPr>
          <a:lstStyle/>
          <a:p>
            <a:pPr marL="342900" indent="-342900">
              <a:buFontTx/>
              <a:buChar char="-"/>
            </a:pPr>
            <a:r>
              <a:rPr lang="cs-CZ" sz="2400" dirty="0"/>
              <a:t>v</a:t>
            </a:r>
            <a:r>
              <a:rPr lang="cs-CZ" sz="2400" dirty="0" smtClean="0"/>
              <a:t>yjádřený</a:t>
            </a:r>
          </a:p>
          <a:p>
            <a:pPr marL="342900" indent="-342900">
              <a:buFontTx/>
              <a:buChar char="-"/>
            </a:pPr>
            <a:r>
              <a:rPr lang="cs-CZ" sz="2400" dirty="0"/>
              <a:t>n</a:t>
            </a:r>
            <a:r>
              <a:rPr lang="cs-CZ" sz="2400" dirty="0" smtClean="0"/>
              <a:t>evyjádřený</a:t>
            </a:r>
          </a:p>
          <a:p>
            <a:pPr marL="342900" indent="-342900">
              <a:buFontTx/>
              <a:buChar char="-"/>
            </a:pPr>
            <a:r>
              <a:rPr lang="cs-CZ" sz="2400" dirty="0"/>
              <a:t>m</a:t>
            </a:r>
            <a:r>
              <a:rPr lang="cs-CZ" sz="2400" dirty="0" smtClean="0"/>
              <a:t>ůžeme si ho domyslet z předchozí věty</a:t>
            </a:r>
            <a:endParaRPr lang="cs-CZ" sz="2400" dirty="0"/>
          </a:p>
        </p:txBody>
      </p:sp>
      <p:sp>
        <p:nvSpPr>
          <p:cNvPr id="5" name="TextovéPole 4"/>
          <p:cNvSpPr txBox="1"/>
          <p:nvPr/>
        </p:nvSpPr>
        <p:spPr>
          <a:xfrm>
            <a:off x="591202" y="2973145"/>
            <a:ext cx="7256089" cy="461665"/>
          </a:xfrm>
          <a:prstGeom prst="rect">
            <a:avLst/>
          </a:prstGeom>
          <a:noFill/>
        </p:spPr>
        <p:txBody>
          <a:bodyPr wrap="none" rtlCol="0">
            <a:spAutoFit/>
          </a:bodyPr>
          <a:lstStyle/>
          <a:p>
            <a:r>
              <a:rPr lang="cs-CZ" sz="2400" dirty="0" smtClean="0"/>
              <a:t>Najděte, o jaký druh podmětu se jedná v minulém úkolu.</a:t>
            </a:r>
            <a:endParaRPr lang="cs-CZ" sz="2400" dirty="0"/>
          </a:p>
        </p:txBody>
      </p:sp>
    </p:spTree>
    <p:extLst>
      <p:ext uri="{BB962C8B-B14F-4D97-AF65-F5344CB8AC3E}">
        <p14:creationId xmlns:p14="http://schemas.microsoft.com/office/powerpoint/2010/main" val="69459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ppt_x"/>
                                          </p:val>
                                        </p:tav>
                                        <p:tav tm="100000">
                                          <p:val>
                                            <p:strVal val="#ppt_x"/>
                                          </p:val>
                                        </p:tav>
                                      </p:tavLst>
                                    </p:anim>
                                    <p:anim calcmode="lin" valueType="num">
                                      <p:cBhvr additive="base">
                                        <p:cTn id="8" dur="125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250" fill="hold"/>
                                        <p:tgtEl>
                                          <p:spTgt spid="5"/>
                                        </p:tgtEl>
                                        <p:attrNameLst>
                                          <p:attrName>ppt_x</p:attrName>
                                        </p:attrNameLst>
                                      </p:cBhvr>
                                      <p:tavLst>
                                        <p:tav tm="0">
                                          <p:val>
                                            <p:strVal val="#ppt_x"/>
                                          </p:val>
                                        </p:tav>
                                        <p:tav tm="100000">
                                          <p:val>
                                            <p:strVal val="#ppt_x"/>
                                          </p:val>
                                        </p:tav>
                                      </p:tavLst>
                                    </p:anim>
                                    <p:anim calcmode="lin" valueType="num">
                                      <p:cBhvr additive="base">
                                        <p:cTn id="14" dur="12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pPr marL="0" indent="0">
              <a:buNone/>
            </a:pPr>
            <a:r>
              <a:rPr lang="cs-CZ" dirty="0" smtClean="0"/>
              <a:t>Ale </a:t>
            </a:r>
            <a:r>
              <a:rPr lang="cs-CZ" u="sng" dirty="0" smtClean="0"/>
              <a:t>já</a:t>
            </a:r>
            <a:r>
              <a:rPr lang="cs-CZ" dirty="0" smtClean="0"/>
              <a:t> </a:t>
            </a:r>
            <a:r>
              <a:rPr lang="cs-CZ" b="1" dirty="0" smtClean="0"/>
              <a:t>jsem zapomněl </a:t>
            </a:r>
            <a:r>
              <a:rPr lang="cs-CZ" dirty="0" smtClean="0"/>
              <a:t>vyprávět vám o naší příhodě s mravenci.</a:t>
            </a:r>
          </a:p>
          <a:p>
            <a:pPr marL="0" indent="0">
              <a:buNone/>
            </a:pPr>
            <a:r>
              <a:rPr lang="cs-CZ" dirty="0" smtClean="0"/>
              <a:t>První den </a:t>
            </a:r>
            <a:r>
              <a:rPr lang="cs-CZ" b="1" dirty="0" smtClean="0"/>
              <a:t>stavěly</a:t>
            </a:r>
            <a:r>
              <a:rPr lang="cs-CZ" dirty="0" smtClean="0"/>
              <a:t> všechny </a:t>
            </a:r>
            <a:r>
              <a:rPr lang="cs-CZ" u="sng" dirty="0" smtClean="0"/>
              <a:t>děti </a:t>
            </a:r>
            <a:r>
              <a:rPr lang="cs-CZ" dirty="0" smtClean="0"/>
              <a:t>tábor.</a:t>
            </a:r>
          </a:p>
          <a:p>
            <a:pPr marL="0" indent="0">
              <a:buNone/>
            </a:pPr>
            <a:r>
              <a:rPr lang="cs-CZ" b="1" dirty="0" smtClean="0"/>
              <a:t>Dohodli jsme se</a:t>
            </a:r>
            <a:r>
              <a:rPr lang="cs-CZ" dirty="0" smtClean="0"/>
              <a:t>, že stany </a:t>
            </a:r>
            <a:r>
              <a:rPr lang="cs-CZ" b="1" dirty="0" smtClean="0"/>
              <a:t>uspořádáme</a:t>
            </a:r>
            <a:r>
              <a:rPr lang="cs-CZ" dirty="0" smtClean="0"/>
              <a:t> do půlkruhu a že uprostřed tábora </a:t>
            </a:r>
            <a:r>
              <a:rPr lang="cs-CZ" b="1" dirty="0" smtClean="0"/>
              <a:t>se bude tyčit </a:t>
            </a:r>
            <a:r>
              <a:rPr lang="cs-CZ" dirty="0" smtClean="0"/>
              <a:t>mohutná </a:t>
            </a:r>
            <a:r>
              <a:rPr lang="cs-CZ" u="sng" dirty="0" smtClean="0"/>
              <a:t>lípa</a:t>
            </a:r>
            <a:r>
              <a:rPr lang="cs-CZ" dirty="0" smtClean="0"/>
              <a:t>.(</a:t>
            </a:r>
            <a:r>
              <a:rPr lang="cs-CZ" u="sng" dirty="0" smtClean="0"/>
              <a:t>my</a:t>
            </a:r>
            <a:r>
              <a:rPr lang="cs-CZ" dirty="0" smtClean="0"/>
              <a:t>)(</a:t>
            </a:r>
            <a:r>
              <a:rPr lang="cs-CZ" u="sng" dirty="0" smtClean="0"/>
              <a:t>my</a:t>
            </a:r>
            <a:r>
              <a:rPr lang="cs-CZ" dirty="0" smtClean="0"/>
              <a:t>)</a:t>
            </a:r>
          </a:p>
          <a:p>
            <a:pPr marL="0" indent="0">
              <a:buNone/>
            </a:pPr>
            <a:r>
              <a:rPr lang="cs-CZ" u="sng" dirty="0" smtClean="0"/>
              <a:t>Nikdo</a:t>
            </a:r>
            <a:r>
              <a:rPr lang="cs-CZ" dirty="0" smtClean="0"/>
              <a:t> </a:t>
            </a:r>
            <a:r>
              <a:rPr lang="cs-CZ" b="1" dirty="0" smtClean="0"/>
              <a:t>si</a:t>
            </a:r>
            <a:r>
              <a:rPr lang="cs-CZ" dirty="0" smtClean="0"/>
              <a:t> ale </a:t>
            </a:r>
            <a:r>
              <a:rPr lang="cs-CZ" b="1" dirty="0" smtClean="0"/>
              <a:t>nepovšiml</a:t>
            </a:r>
            <a:r>
              <a:rPr lang="cs-CZ" dirty="0" smtClean="0"/>
              <a:t>, že její kmen doslova </a:t>
            </a:r>
            <a:r>
              <a:rPr lang="cs-CZ" b="1" dirty="0" smtClean="0"/>
              <a:t>obalili </a:t>
            </a:r>
            <a:r>
              <a:rPr lang="cs-CZ" u="sng" dirty="0" smtClean="0"/>
              <a:t>mravenci</a:t>
            </a:r>
            <a:r>
              <a:rPr lang="cs-CZ" dirty="0" smtClean="0"/>
              <a:t>…</a:t>
            </a:r>
          </a:p>
          <a:p>
            <a:pPr marL="0" indent="0">
              <a:buNone/>
            </a:pPr>
            <a:endParaRPr lang="cs-CZ" dirty="0"/>
          </a:p>
        </p:txBody>
      </p:sp>
    </p:spTree>
    <p:extLst>
      <p:ext uri="{BB962C8B-B14F-4D97-AF65-F5344CB8AC3E}">
        <p14:creationId xmlns:p14="http://schemas.microsoft.com/office/powerpoint/2010/main" val="34679203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Jaké druhy přísudku znáte?</a:t>
            </a:r>
            <a:endParaRPr lang="cs-CZ" dirty="0"/>
          </a:p>
        </p:txBody>
      </p:sp>
      <p:sp>
        <p:nvSpPr>
          <p:cNvPr id="3" name="Zástupný symbol pro obsah 2"/>
          <p:cNvSpPr>
            <a:spLocks noGrp="1"/>
          </p:cNvSpPr>
          <p:nvPr>
            <p:ph idx="1"/>
          </p:nvPr>
        </p:nvSpPr>
        <p:spPr/>
        <p:txBody>
          <a:bodyPr/>
          <a:lstStyle/>
          <a:p>
            <a:pPr marL="0" indent="0">
              <a:buNone/>
            </a:pPr>
            <a:endParaRPr lang="cs-CZ" dirty="0"/>
          </a:p>
        </p:txBody>
      </p:sp>
      <p:sp>
        <p:nvSpPr>
          <p:cNvPr id="4" name="TextovéPole 3"/>
          <p:cNvSpPr txBox="1"/>
          <p:nvPr/>
        </p:nvSpPr>
        <p:spPr>
          <a:xfrm>
            <a:off x="683568" y="1844824"/>
            <a:ext cx="2944524" cy="1200329"/>
          </a:xfrm>
          <a:prstGeom prst="rect">
            <a:avLst/>
          </a:prstGeom>
          <a:noFill/>
        </p:spPr>
        <p:txBody>
          <a:bodyPr wrap="none" rtlCol="0">
            <a:spAutoFit/>
          </a:bodyPr>
          <a:lstStyle/>
          <a:p>
            <a:pPr marL="342900" indent="-342900">
              <a:buFontTx/>
              <a:buChar char="-"/>
            </a:pPr>
            <a:r>
              <a:rPr lang="cs-CZ" sz="2400" dirty="0"/>
              <a:t>s</a:t>
            </a:r>
            <a:r>
              <a:rPr lang="cs-CZ" sz="2400" dirty="0" smtClean="0"/>
              <a:t>lovesný</a:t>
            </a:r>
          </a:p>
          <a:p>
            <a:pPr marL="342900" indent="-342900">
              <a:buFontTx/>
              <a:buChar char="-"/>
            </a:pPr>
            <a:r>
              <a:rPr lang="cs-CZ" sz="2400" dirty="0"/>
              <a:t>j</a:t>
            </a:r>
            <a:r>
              <a:rPr lang="cs-CZ" sz="2400" dirty="0" smtClean="0"/>
              <a:t>menný se sponou</a:t>
            </a:r>
          </a:p>
          <a:p>
            <a:pPr marL="342900" indent="-342900">
              <a:buFontTx/>
              <a:buChar char="-"/>
            </a:pPr>
            <a:r>
              <a:rPr lang="cs-CZ" sz="2400" dirty="0"/>
              <a:t>j</a:t>
            </a:r>
            <a:r>
              <a:rPr lang="cs-CZ" sz="2400" dirty="0" smtClean="0"/>
              <a:t>menný beze spony</a:t>
            </a:r>
            <a:endParaRPr lang="cs-CZ" sz="2400" dirty="0"/>
          </a:p>
        </p:txBody>
      </p:sp>
      <p:sp>
        <p:nvSpPr>
          <p:cNvPr id="5" name="TextovéPole 4"/>
          <p:cNvSpPr txBox="1"/>
          <p:nvPr/>
        </p:nvSpPr>
        <p:spPr>
          <a:xfrm>
            <a:off x="591202" y="3212976"/>
            <a:ext cx="6150017" cy="830997"/>
          </a:xfrm>
          <a:prstGeom prst="rect">
            <a:avLst/>
          </a:prstGeom>
          <a:noFill/>
        </p:spPr>
        <p:txBody>
          <a:bodyPr wrap="none" rtlCol="0">
            <a:spAutoFit/>
          </a:bodyPr>
          <a:lstStyle/>
          <a:p>
            <a:r>
              <a:rPr lang="cs-CZ" sz="2400" dirty="0" smtClean="0"/>
              <a:t>Zapamatuj si sponová slovesa: být, bývat,</a:t>
            </a:r>
          </a:p>
          <a:p>
            <a:r>
              <a:rPr lang="cs-CZ" sz="2400" dirty="0"/>
              <a:t> </a:t>
            </a:r>
            <a:r>
              <a:rPr lang="cs-CZ" sz="2400" dirty="0" smtClean="0"/>
              <a:t>                                                       stát, stávat se      </a:t>
            </a:r>
            <a:endParaRPr lang="cs-CZ" sz="2400" dirty="0"/>
          </a:p>
        </p:txBody>
      </p:sp>
      <p:sp>
        <p:nvSpPr>
          <p:cNvPr id="6" name="TextovéPole 5"/>
          <p:cNvSpPr txBox="1"/>
          <p:nvPr/>
        </p:nvSpPr>
        <p:spPr>
          <a:xfrm>
            <a:off x="683568" y="4581128"/>
            <a:ext cx="7314503" cy="1569660"/>
          </a:xfrm>
          <a:prstGeom prst="rect">
            <a:avLst/>
          </a:prstGeom>
          <a:noFill/>
        </p:spPr>
        <p:txBody>
          <a:bodyPr wrap="none" rtlCol="0">
            <a:spAutoFit/>
          </a:bodyPr>
          <a:lstStyle/>
          <a:p>
            <a:r>
              <a:rPr lang="cs-CZ" sz="2400" dirty="0" smtClean="0"/>
              <a:t>Např. </a:t>
            </a:r>
            <a:r>
              <a:rPr lang="cs-CZ" sz="2400" b="1" dirty="0" smtClean="0"/>
              <a:t>být</a:t>
            </a:r>
            <a:r>
              <a:rPr lang="cs-CZ" sz="2400" dirty="0" smtClean="0"/>
              <a:t> Petr </a:t>
            </a:r>
            <a:r>
              <a:rPr lang="cs-CZ" sz="2400" i="1" dirty="0" smtClean="0"/>
              <a:t>je </a:t>
            </a:r>
            <a:r>
              <a:rPr lang="cs-CZ" sz="2400" dirty="0" smtClean="0"/>
              <a:t>můj </a:t>
            </a:r>
            <a:r>
              <a:rPr lang="cs-CZ" sz="2400" i="1" dirty="0" smtClean="0"/>
              <a:t>spolužák</a:t>
            </a:r>
            <a:r>
              <a:rPr lang="cs-CZ" sz="2400" dirty="0" smtClean="0"/>
              <a:t>.</a:t>
            </a:r>
          </a:p>
          <a:p>
            <a:r>
              <a:rPr lang="cs-CZ" sz="2400" dirty="0"/>
              <a:t> </a:t>
            </a:r>
            <a:r>
              <a:rPr lang="cs-CZ" sz="2400" dirty="0" smtClean="0"/>
              <a:t>          </a:t>
            </a:r>
            <a:r>
              <a:rPr lang="cs-CZ" sz="2400" b="1" dirty="0" smtClean="0"/>
              <a:t>bývat </a:t>
            </a:r>
            <a:r>
              <a:rPr lang="cs-CZ" sz="2400" dirty="0" smtClean="0"/>
              <a:t>Zima </a:t>
            </a:r>
            <a:r>
              <a:rPr lang="cs-CZ" sz="2400" i="1" dirty="0" smtClean="0"/>
              <a:t>bývá</a:t>
            </a:r>
            <a:r>
              <a:rPr lang="cs-CZ" sz="2400" dirty="0" smtClean="0"/>
              <a:t> na horách </a:t>
            </a:r>
            <a:r>
              <a:rPr lang="cs-CZ" sz="2400" i="1" dirty="0" smtClean="0"/>
              <a:t>dlouhá</a:t>
            </a:r>
            <a:r>
              <a:rPr lang="cs-CZ" sz="2400" dirty="0" smtClean="0"/>
              <a:t>.</a:t>
            </a:r>
          </a:p>
          <a:p>
            <a:r>
              <a:rPr lang="cs-CZ" sz="2400" dirty="0"/>
              <a:t> </a:t>
            </a:r>
            <a:r>
              <a:rPr lang="cs-CZ" sz="2400" dirty="0" smtClean="0"/>
              <a:t>          </a:t>
            </a:r>
            <a:r>
              <a:rPr lang="cs-CZ" sz="2400" b="1" dirty="0" smtClean="0"/>
              <a:t>stát </a:t>
            </a:r>
            <a:r>
              <a:rPr lang="cs-CZ" sz="2400" dirty="0" smtClean="0"/>
              <a:t>Bratr </a:t>
            </a:r>
            <a:r>
              <a:rPr lang="cs-CZ" sz="2400" i="1" dirty="0" smtClean="0"/>
              <a:t>se stal vítězem</a:t>
            </a:r>
            <a:r>
              <a:rPr lang="cs-CZ" sz="2400" dirty="0" smtClean="0"/>
              <a:t> závodu.</a:t>
            </a:r>
          </a:p>
          <a:p>
            <a:r>
              <a:rPr lang="cs-CZ" sz="2400" dirty="0"/>
              <a:t> </a:t>
            </a:r>
            <a:r>
              <a:rPr lang="cs-CZ" sz="2400" dirty="0" smtClean="0"/>
              <a:t>          </a:t>
            </a:r>
            <a:r>
              <a:rPr lang="cs-CZ" sz="2400" b="1" dirty="0" smtClean="0"/>
              <a:t>stávat se </a:t>
            </a:r>
            <a:r>
              <a:rPr lang="cs-CZ" sz="2400" dirty="0" smtClean="0"/>
              <a:t>Náš dědeček </a:t>
            </a:r>
            <a:r>
              <a:rPr lang="cs-CZ" sz="2400" i="1" dirty="0" smtClean="0"/>
              <a:t>se stával </a:t>
            </a:r>
            <a:r>
              <a:rPr lang="cs-CZ" sz="2400" dirty="0" smtClean="0"/>
              <a:t>ke stáru </a:t>
            </a:r>
            <a:r>
              <a:rPr lang="cs-CZ" sz="2400" i="1" dirty="0" smtClean="0"/>
              <a:t>roztržitým</a:t>
            </a:r>
            <a:r>
              <a:rPr lang="cs-CZ" sz="2400" dirty="0" smtClean="0"/>
              <a:t>.</a:t>
            </a:r>
            <a:endParaRPr lang="cs-CZ" sz="2400" dirty="0"/>
          </a:p>
        </p:txBody>
      </p:sp>
    </p:spTree>
    <p:extLst>
      <p:ext uri="{BB962C8B-B14F-4D97-AF65-F5344CB8AC3E}">
        <p14:creationId xmlns:p14="http://schemas.microsoft.com/office/powerpoint/2010/main" val="423626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2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12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1250" fill="hold"/>
                                        <p:tgtEl>
                                          <p:spTgt spid="6"/>
                                        </p:tgtEl>
                                        <p:attrNameLst>
                                          <p:attrName>ppt_x</p:attrName>
                                        </p:attrNameLst>
                                      </p:cBhvr>
                                      <p:tavLst>
                                        <p:tav tm="0">
                                          <p:val>
                                            <p:strVal val="#ppt_x"/>
                                          </p:val>
                                        </p:tav>
                                        <p:tav tm="100000">
                                          <p:val>
                                            <p:strVal val="#ppt_x"/>
                                          </p:val>
                                        </p:tav>
                                      </p:tavLst>
                                    </p:anim>
                                    <p:anim calcmode="lin" valueType="num">
                                      <p:cBhvr additive="base">
                                        <p:cTn id="18" dur="12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Pamatuj!</a:t>
            </a:r>
            <a:endParaRPr lang="cs-CZ" dirty="0"/>
          </a:p>
        </p:txBody>
      </p:sp>
      <p:sp>
        <p:nvSpPr>
          <p:cNvPr id="3" name="Zástupný symbol pro obsah 2"/>
          <p:cNvSpPr>
            <a:spLocks noGrp="1"/>
          </p:cNvSpPr>
          <p:nvPr>
            <p:ph idx="1"/>
          </p:nvPr>
        </p:nvSpPr>
        <p:spPr/>
        <p:txBody>
          <a:bodyPr/>
          <a:lstStyle/>
          <a:p>
            <a:pPr marL="0" indent="0">
              <a:buNone/>
            </a:pPr>
            <a:r>
              <a:rPr lang="cs-CZ" dirty="0" smtClean="0"/>
              <a:t>Slovesa </a:t>
            </a:r>
            <a:r>
              <a:rPr lang="cs-CZ" b="1" dirty="0" smtClean="0"/>
              <a:t>být, bývat, stát, stávat se</a:t>
            </a:r>
            <a:r>
              <a:rPr lang="cs-CZ" dirty="0" smtClean="0"/>
              <a:t> mohou mít i plný význam, jsou to přísudky slovesné, nikoliv jmenné. Můžeme si místo nich říci </a:t>
            </a:r>
            <a:r>
              <a:rPr lang="cs-CZ" u="sng" dirty="0" smtClean="0"/>
              <a:t>existuje</a:t>
            </a:r>
            <a:r>
              <a:rPr lang="cs-CZ" dirty="0" smtClean="0"/>
              <a:t>.</a:t>
            </a:r>
          </a:p>
          <a:p>
            <a:pPr marL="0" indent="0">
              <a:buNone/>
            </a:pPr>
            <a:endParaRPr lang="cs-CZ" dirty="0"/>
          </a:p>
          <a:p>
            <a:pPr marL="0" indent="0">
              <a:buNone/>
            </a:pPr>
            <a:endParaRPr lang="cs-CZ" dirty="0"/>
          </a:p>
        </p:txBody>
      </p:sp>
      <p:sp>
        <p:nvSpPr>
          <p:cNvPr id="4" name="TextovéPole 3"/>
          <p:cNvSpPr txBox="1"/>
          <p:nvPr/>
        </p:nvSpPr>
        <p:spPr>
          <a:xfrm>
            <a:off x="539552" y="3356992"/>
            <a:ext cx="4258795" cy="461665"/>
          </a:xfrm>
          <a:prstGeom prst="rect">
            <a:avLst/>
          </a:prstGeom>
          <a:noFill/>
        </p:spPr>
        <p:txBody>
          <a:bodyPr wrap="none" rtlCol="0">
            <a:spAutoFit/>
          </a:bodyPr>
          <a:lstStyle/>
          <a:p>
            <a:r>
              <a:rPr lang="cs-CZ" sz="2400" dirty="0" smtClean="0"/>
              <a:t>Např. Kniha </a:t>
            </a:r>
            <a:r>
              <a:rPr lang="cs-CZ" sz="2400" b="1" dirty="0" smtClean="0"/>
              <a:t>je</a:t>
            </a:r>
            <a:r>
              <a:rPr lang="cs-CZ" sz="2400" dirty="0" smtClean="0"/>
              <a:t> (existuje) na stole.</a:t>
            </a:r>
          </a:p>
        </p:txBody>
      </p:sp>
    </p:spTree>
    <p:extLst>
      <p:ext uri="{BB962C8B-B14F-4D97-AF65-F5344CB8AC3E}">
        <p14:creationId xmlns:p14="http://schemas.microsoft.com/office/powerpoint/2010/main" val="2830182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Několikanásobný podmět</a:t>
            </a:r>
            <a:endParaRPr lang="cs-CZ" dirty="0"/>
          </a:p>
        </p:txBody>
      </p:sp>
      <p:sp>
        <p:nvSpPr>
          <p:cNvPr id="3" name="Zástupný symbol pro obsah 2"/>
          <p:cNvSpPr>
            <a:spLocks noGrp="1"/>
          </p:cNvSpPr>
          <p:nvPr>
            <p:ph idx="1"/>
          </p:nvPr>
        </p:nvSpPr>
        <p:spPr/>
        <p:txBody>
          <a:bodyPr/>
          <a:lstStyle/>
          <a:p>
            <a:pPr marL="0" indent="0">
              <a:buNone/>
            </a:pPr>
            <a:r>
              <a:rPr lang="cs-CZ" dirty="0" smtClean="0"/>
              <a:t>Skládá se z několika členů, mezi kterými se píše čárka nebo spojky </a:t>
            </a:r>
            <a:r>
              <a:rPr lang="cs-CZ" b="1" dirty="0" smtClean="0"/>
              <a:t>a, i ani, nebo</a:t>
            </a:r>
            <a:r>
              <a:rPr lang="cs-CZ" dirty="0" smtClean="0"/>
              <a:t>.</a:t>
            </a:r>
          </a:p>
          <a:p>
            <a:pPr marL="0" indent="0">
              <a:buNone/>
            </a:pPr>
            <a:endParaRPr lang="cs-CZ" dirty="0"/>
          </a:p>
        </p:txBody>
      </p:sp>
      <p:sp>
        <p:nvSpPr>
          <p:cNvPr id="4" name="TextovéPole 3"/>
          <p:cNvSpPr txBox="1"/>
          <p:nvPr/>
        </p:nvSpPr>
        <p:spPr>
          <a:xfrm>
            <a:off x="611560" y="2852936"/>
            <a:ext cx="5517536" cy="461665"/>
          </a:xfrm>
          <a:prstGeom prst="rect">
            <a:avLst/>
          </a:prstGeom>
          <a:noFill/>
        </p:spPr>
        <p:txBody>
          <a:bodyPr wrap="none" rtlCol="0">
            <a:spAutoFit/>
          </a:bodyPr>
          <a:lstStyle/>
          <a:p>
            <a:r>
              <a:rPr lang="cs-CZ" sz="2400" dirty="0" smtClean="0"/>
              <a:t>Např. </a:t>
            </a:r>
            <a:r>
              <a:rPr lang="cs-CZ" sz="2400" u="sng" dirty="0" smtClean="0"/>
              <a:t>Hrnky</a:t>
            </a:r>
            <a:r>
              <a:rPr lang="cs-CZ" sz="2400" dirty="0" smtClean="0"/>
              <a:t>, </a:t>
            </a:r>
            <a:r>
              <a:rPr lang="cs-CZ" sz="2400" u="sng" dirty="0" smtClean="0"/>
              <a:t>talíře</a:t>
            </a:r>
            <a:r>
              <a:rPr lang="cs-CZ" sz="2400" dirty="0" smtClean="0"/>
              <a:t> a </a:t>
            </a:r>
            <a:r>
              <a:rPr lang="cs-CZ" sz="2400" u="sng" dirty="0" smtClean="0"/>
              <a:t>příbor</a:t>
            </a:r>
            <a:r>
              <a:rPr lang="cs-CZ" sz="2400" dirty="0" smtClean="0"/>
              <a:t>y ležely na stole.</a:t>
            </a:r>
            <a:endParaRPr lang="cs-CZ" sz="2400" dirty="0"/>
          </a:p>
        </p:txBody>
      </p:sp>
      <p:sp>
        <p:nvSpPr>
          <p:cNvPr id="5" name="TextovéPole 4"/>
          <p:cNvSpPr txBox="1"/>
          <p:nvPr/>
        </p:nvSpPr>
        <p:spPr>
          <a:xfrm>
            <a:off x="1403648" y="3501008"/>
            <a:ext cx="7109510" cy="1200329"/>
          </a:xfrm>
          <a:prstGeom prst="rect">
            <a:avLst/>
          </a:prstGeom>
          <a:noFill/>
        </p:spPr>
        <p:txBody>
          <a:bodyPr wrap="none" rtlCol="0">
            <a:spAutoFit/>
          </a:bodyPr>
          <a:lstStyle/>
          <a:p>
            <a:r>
              <a:rPr lang="cs-CZ" sz="2400" dirty="0" smtClean="0"/>
              <a:t>Utěrky, kvetoucí záhon, koš s vyžehleným prádlem a </a:t>
            </a:r>
          </a:p>
          <a:p>
            <a:r>
              <a:rPr lang="cs-CZ" sz="2400" dirty="0"/>
              <a:t>n</a:t>
            </a:r>
            <a:r>
              <a:rPr lang="cs-CZ" sz="2400" dirty="0" smtClean="0"/>
              <a:t>ákupní taška jsou tady jen proto, aby na nich Dášenka </a:t>
            </a:r>
          </a:p>
          <a:p>
            <a:r>
              <a:rPr lang="cs-CZ" sz="2400" dirty="0"/>
              <a:t>s</a:t>
            </a:r>
            <a:r>
              <a:rPr lang="cs-CZ" sz="2400" dirty="0" smtClean="0"/>
              <a:t>pala.</a:t>
            </a:r>
            <a:endParaRPr lang="cs-CZ" sz="2400" dirty="0"/>
          </a:p>
        </p:txBody>
      </p:sp>
    </p:spTree>
    <p:extLst>
      <p:ext uri="{BB962C8B-B14F-4D97-AF65-F5344CB8AC3E}">
        <p14:creationId xmlns:p14="http://schemas.microsoft.com/office/powerpoint/2010/main" val="212418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125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Shrnutí:</a:t>
            </a:r>
            <a:endParaRPr lang="cs-CZ" dirty="0"/>
          </a:p>
        </p:txBody>
      </p:sp>
      <p:sp>
        <p:nvSpPr>
          <p:cNvPr id="3" name="Zástupný symbol pro obsah 2"/>
          <p:cNvSpPr>
            <a:spLocks noGrp="1"/>
          </p:cNvSpPr>
          <p:nvPr>
            <p:ph idx="1"/>
          </p:nvPr>
        </p:nvSpPr>
        <p:spPr/>
        <p:txBody>
          <a:bodyPr>
            <a:normAutofit fontScale="92500" lnSpcReduction="10000"/>
          </a:bodyPr>
          <a:lstStyle/>
          <a:p>
            <a:pPr marL="0" indent="0">
              <a:buNone/>
            </a:pPr>
            <a:r>
              <a:rPr lang="cs-CZ" sz="2400" dirty="0" smtClean="0"/>
              <a:t>Podmět -  Kdo, co?</a:t>
            </a:r>
          </a:p>
          <a:p>
            <a:pPr marL="0" indent="0">
              <a:buNone/>
            </a:pPr>
            <a:r>
              <a:rPr lang="cs-CZ" sz="2400" dirty="0" smtClean="0"/>
              <a:t>Přísudek – Co dělá podmět?</a:t>
            </a:r>
          </a:p>
          <a:p>
            <a:pPr marL="0" indent="0">
              <a:buNone/>
            </a:pPr>
            <a:endParaRPr lang="cs-CZ" sz="2400" dirty="0" smtClean="0"/>
          </a:p>
          <a:p>
            <a:pPr marL="0" indent="0">
              <a:buNone/>
            </a:pPr>
            <a:r>
              <a:rPr lang="cs-CZ" sz="2400" dirty="0" smtClean="0"/>
              <a:t>Po - vyjádřený </a:t>
            </a:r>
          </a:p>
          <a:p>
            <a:pPr marL="0" indent="0">
              <a:buNone/>
            </a:pPr>
            <a:r>
              <a:rPr lang="cs-CZ" sz="2400" dirty="0"/>
              <a:t> </a:t>
            </a:r>
            <a:r>
              <a:rPr lang="cs-CZ" sz="2400" dirty="0" smtClean="0"/>
              <a:t>     - nevyjádřený</a:t>
            </a:r>
          </a:p>
          <a:p>
            <a:pPr marL="0" indent="0">
              <a:buNone/>
            </a:pPr>
            <a:r>
              <a:rPr lang="cs-CZ" sz="2400" dirty="0"/>
              <a:t> </a:t>
            </a:r>
            <a:r>
              <a:rPr lang="cs-CZ" sz="2400" dirty="0" smtClean="0"/>
              <a:t>     - můžeme si ho domyslet z předchozí věty</a:t>
            </a:r>
          </a:p>
          <a:p>
            <a:pPr marL="0" indent="0">
              <a:buNone/>
            </a:pPr>
            <a:r>
              <a:rPr lang="cs-CZ" sz="2400" dirty="0"/>
              <a:t>  </a:t>
            </a:r>
            <a:r>
              <a:rPr lang="cs-CZ" sz="2400" dirty="0" smtClean="0"/>
              <a:t>        </a:t>
            </a:r>
          </a:p>
          <a:p>
            <a:pPr marL="0" indent="0">
              <a:buNone/>
            </a:pPr>
            <a:r>
              <a:rPr lang="cs-CZ" sz="2400" dirty="0" err="1" smtClean="0"/>
              <a:t>Př</a:t>
            </a:r>
            <a:r>
              <a:rPr lang="cs-CZ" sz="2400" dirty="0" smtClean="0"/>
              <a:t> - slovesný</a:t>
            </a:r>
          </a:p>
          <a:p>
            <a:pPr marL="0" indent="0">
              <a:buNone/>
            </a:pPr>
            <a:r>
              <a:rPr lang="cs-CZ" sz="2400" dirty="0"/>
              <a:t> </a:t>
            </a:r>
            <a:r>
              <a:rPr lang="cs-CZ" sz="2400" dirty="0" smtClean="0"/>
              <a:t>    - jmenný se sponou (Maminka je učitelkou. Bratr se stával zlý.)</a:t>
            </a:r>
          </a:p>
          <a:p>
            <a:pPr marL="0" indent="0">
              <a:buNone/>
            </a:pPr>
            <a:r>
              <a:rPr lang="cs-CZ" sz="2400" dirty="0"/>
              <a:t> </a:t>
            </a:r>
            <a:r>
              <a:rPr lang="cs-CZ" sz="2400" dirty="0" smtClean="0"/>
              <a:t>    - jmenný beze spony (Mladost – radost.)</a:t>
            </a:r>
          </a:p>
          <a:p>
            <a:pPr marL="0" indent="0">
              <a:buNone/>
            </a:pPr>
            <a:endParaRPr lang="cs-CZ" sz="2400" dirty="0" smtClean="0"/>
          </a:p>
          <a:p>
            <a:pPr marL="0" indent="0">
              <a:buNone/>
            </a:pPr>
            <a:r>
              <a:rPr lang="cs-CZ" sz="2400" dirty="0"/>
              <a:t> </a:t>
            </a:r>
            <a:r>
              <a:rPr lang="cs-CZ" sz="2400" dirty="0" smtClean="0"/>
              <a:t>    Pamatuj! Sponová slovesa </a:t>
            </a:r>
            <a:r>
              <a:rPr lang="cs-CZ" sz="2400" b="1" dirty="0" smtClean="0"/>
              <a:t>být, bývat, stát, stávat se</a:t>
            </a:r>
            <a:endParaRPr lang="cs-CZ" sz="2400" dirty="0"/>
          </a:p>
        </p:txBody>
      </p:sp>
    </p:spTree>
    <p:extLst>
      <p:ext uri="{BB962C8B-B14F-4D97-AF65-F5344CB8AC3E}">
        <p14:creationId xmlns:p14="http://schemas.microsoft.com/office/powerpoint/2010/main" val="25276153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Vyhledejte přísudky, určete, o jaké se jedná.</a:t>
            </a:r>
            <a:endParaRPr lang="cs-CZ" dirty="0"/>
          </a:p>
        </p:txBody>
      </p:sp>
      <p:sp>
        <p:nvSpPr>
          <p:cNvPr id="3" name="Zástupný symbol pro obsah 2"/>
          <p:cNvSpPr>
            <a:spLocks noGrp="1"/>
          </p:cNvSpPr>
          <p:nvPr>
            <p:ph idx="1"/>
          </p:nvPr>
        </p:nvSpPr>
        <p:spPr/>
        <p:txBody>
          <a:bodyPr/>
          <a:lstStyle/>
          <a:p>
            <a:pPr marL="0" indent="0">
              <a:buNone/>
            </a:pPr>
            <a:r>
              <a:rPr lang="cs-CZ" dirty="0" smtClean="0"/>
              <a:t>Roman byl kvůli neúspěchu svého družstva v turnaji nešťastný. Pavel se na nás díval celý nešťastný. Můj bratr se stal řidičem. Budeš zítra doma? Petr je stále velice nepořádný. Příští rok se budu učit francouzsky. Moje maminka je učitelkou v mateřské škole. Co se vám stalo? Den ode dne se stával nemluvnějším.</a:t>
            </a:r>
          </a:p>
        </p:txBody>
      </p:sp>
    </p:spTree>
    <p:extLst>
      <p:ext uri="{BB962C8B-B14F-4D97-AF65-F5344CB8AC3E}">
        <p14:creationId xmlns:p14="http://schemas.microsoft.com/office/powerpoint/2010/main" val="28482166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Zkontrolujte si řešení.</a:t>
            </a:r>
            <a:endParaRPr lang="cs-CZ" dirty="0"/>
          </a:p>
        </p:txBody>
      </p:sp>
      <p:sp>
        <p:nvSpPr>
          <p:cNvPr id="3" name="Zástupný symbol pro obsah 2"/>
          <p:cNvSpPr>
            <a:spLocks noGrp="1"/>
          </p:cNvSpPr>
          <p:nvPr>
            <p:ph idx="1"/>
          </p:nvPr>
        </p:nvSpPr>
        <p:spPr/>
        <p:txBody>
          <a:bodyPr>
            <a:normAutofit lnSpcReduction="10000"/>
          </a:bodyPr>
          <a:lstStyle/>
          <a:p>
            <a:pPr marL="0" indent="0">
              <a:buNone/>
            </a:pPr>
            <a:r>
              <a:rPr lang="cs-CZ" dirty="0" smtClean="0"/>
              <a:t>Roman </a:t>
            </a:r>
            <a:r>
              <a:rPr lang="cs-CZ" b="1" dirty="0" smtClean="0"/>
              <a:t>byl </a:t>
            </a:r>
            <a:r>
              <a:rPr lang="cs-CZ" dirty="0" smtClean="0"/>
              <a:t>kvůli neúspěchu svého družstva v turnaji </a:t>
            </a:r>
            <a:r>
              <a:rPr lang="cs-CZ" b="1" dirty="0" smtClean="0"/>
              <a:t>nešťastný</a:t>
            </a:r>
            <a:r>
              <a:rPr lang="cs-CZ" dirty="0" smtClean="0"/>
              <a:t>. Pavel </a:t>
            </a:r>
            <a:r>
              <a:rPr lang="cs-CZ" b="1" dirty="0" smtClean="0"/>
              <a:t>se</a:t>
            </a:r>
            <a:r>
              <a:rPr lang="cs-CZ" dirty="0" smtClean="0"/>
              <a:t> na nás </a:t>
            </a:r>
            <a:r>
              <a:rPr lang="cs-CZ" b="1" dirty="0" smtClean="0"/>
              <a:t>díval</a:t>
            </a:r>
            <a:r>
              <a:rPr lang="cs-CZ" dirty="0" smtClean="0"/>
              <a:t> celý nešťastný. Můj bratr </a:t>
            </a:r>
            <a:r>
              <a:rPr lang="cs-CZ" b="1" dirty="0" smtClean="0"/>
              <a:t>se</a:t>
            </a:r>
            <a:r>
              <a:rPr lang="cs-CZ" dirty="0" smtClean="0"/>
              <a:t> </a:t>
            </a:r>
            <a:r>
              <a:rPr lang="cs-CZ" b="1" dirty="0" smtClean="0"/>
              <a:t>stal</a:t>
            </a:r>
            <a:r>
              <a:rPr lang="cs-CZ" dirty="0" smtClean="0"/>
              <a:t> </a:t>
            </a:r>
            <a:r>
              <a:rPr lang="cs-CZ" b="1" dirty="0" smtClean="0"/>
              <a:t>řidičem</a:t>
            </a:r>
            <a:r>
              <a:rPr lang="cs-CZ" dirty="0" smtClean="0"/>
              <a:t>. </a:t>
            </a:r>
            <a:r>
              <a:rPr lang="cs-CZ" b="1" dirty="0" smtClean="0"/>
              <a:t>Budeš</a:t>
            </a:r>
            <a:r>
              <a:rPr lang="cs-CZ" dirty="0" smtClean="0"/>
              <a:t> zítra doma? Petr </a:t>
            </a:r>
            <a:r>
              <a:rPr lang="cs-CZ" b="1" dirty="0" smtClean="0"/>
              <a:t>je</a:t>
            </a:r>
            <a:r>
              <a:rPr lang="cs-CZ" dirty="0" smtClean="0"/>
              <a:t> stále velice </a:t>
            </a:r>
            <a:r>
              <a:rPr lang="cs-CZ" b="1" dirty="0" smtClean="0"/>
              <a:t>nepořádný</a:t>
            </a:r>
            <a:r>
              <a:rPr lang="cs-CZ" dirty="0" smtClean="0"/>
              <a:t>. Příští rok </a:t>
            </a:r>
            <a:r>
              <a:rPr lang="cs-CZ" b="1" dirty="0" smtClean="0"/>
              <a:t>se budu učit </a:t>
            </a:r>
            <a:r>
              <a:rPr lang="cs-CZ" dirty="0" smtClean="0"/>
              <a:t>francouzsky. Moje maminka </a:t>
            </a:r>
            <a:r>
              <a:rPr lang="cs-CZ" b="1" dirty="0" smtClean="0"/>
              <a:t>je učitelkou </a:t>
            </a:r>
            <a:r>
              <a:rPr lang="cs-CZ" dirty="0" smtClean="0"/>
              <a:t>v mateřské škole. Co </a:t>
            </a:r>
            <a:r>
              <a:rPr lang="cs-CZ" b="1" dirty="0" smtClean="0"/>
              <a:t>se</a:t>
            </a:r>
            <a:r>
              <a:rPr lang="cs-CZ" dirty="0" smtClean="0"/>
              <a:t> vám </a:t>
            </a:r>
            <a:r>
              <a:rPr lang="cs-CZ" b="1" dirty="0" smtClean="0"/>
              <a:t>stalo</a:t>
            </a:r>
            <a:r>
              <a:rPr lang="cs-CZ" dirty="0" smtClean="0"/>
              <a:t>? Den ode dne </a:t>
            </a:r>
            <a:r>
              <a:rPr lang="cs-CZ" b="1" dirty="0" smtClean="0"/>
              <a:t>se stával nemluvnějším</a:t>
            </a:r>
            <a:r>
              <a:rPr lang="cs-CZ" dirty="0" smtClean="0"/>
              <a:t>.</a:t>
            </a:r>
          </a:p>
          <a:p>
            <a:pPr marL="0" indent="0">
              <a:buNone/>
            </a:pPr>
            <a:r>
              <a:rPr lang="cs-CZ" sz="2400" dirty="0" smtClean="0"/>
              <a:t>Jmenný se sponou, slovesný, jmenný se sponou, slovesný, jmenný se sponou, slovesný, jmenný se sponou, slovesný, jmenný se sponou</a:t>
            </a:r>
          </a:p>
          <a:p>
            <a:pPr marL="0" indent="0">
              <a:buNone/>
            </a:pPr>
            <a:endParaRPr lang="cs-CZ" dirty="0"/>
          </a:p>
        </p:txBody>
      </p:sp>
    </p:spTree>
    <p:extLst>
      <p:ext uri="{BB962C8B-B14F-4D97-AF65-F5344CB8AC3E}">
        <p14:creationId xmlns:p14="http://schemas.microsoft.com/office/powerpoint/2010/main" val="31403523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u="sng" dirty="0" smtClean="0"/>
              <a:t>Nahraďte přísudek slovesný přísudkem jmenným se sponou a obráceně.</a:t>
            </a:r>
            <a:endParaRPr lang="cs-CZ" sz="2400" u="sng" dirty="0"/>
          </a:p>
        </p:txBody>
      </p:sp>
      <p:sp>
        <p:nvSpPr>
          <p:cNvPr id="3" name="Zástupný symbol pro obsah 2"/>
          <p:cNvSpPr>
            <a:spLocks noGrp="1"/>
          </p:cNvSpPr>
          <p:nvPr>
            <p:ph idx="1"/>
          </p:nvPr>
        </p:nvSpPr>
        <p:spPr/>
        <p:txBody>
          <a:bodyPr>
            <a:normAutofit/>
          </a:bodyPr>
          <a:lstStyle/>
          <a:p>
            <a:pPr marL="0" indent="0">
              <a:buNone/>
            </a:pPr>
            <a:r>
              <a:rPr lang="cs-CZ" sz="2400" dirty="0" smtClean="0"/>
              <a:t>Moje sestra studuje na gymnáziu.</a:t>
            </a:r>
          </a:p>
          <a:p>
            <a:pPr marL="0" indent="0">
              <a:buNone/>
            </a:pPr>
            <a:r>
              <a:rPr lang="cs-CZ" sz="2400" dirty="0" smtClean="0"/>
              <a:t>Oblaka v dálce byla hrozivě černá. </a:t>
            </a:r>
          </a:p>
          <a:p>
            <a:pPr marL="0" indent="0">
              <a:buNone/>
            </a:pPr>
            <a:r>
              <a:rPr lang="cs-CZ" sz="2400" dirty="0" smtClean="0"/>
              <a:t>Naše třída zvítězila v turnaji ve vybíjené.</a:t>
            </a:r>
          </a:p>
          <a:p>
            <a:pPr marL="0" indent="0">
              <a:buNone/>
            </a:pPr>
            <a:endParaRPr lang="cs-CZ" sz="2400" dirty="0" smtClean="0"/>
          </a:p>
          <a:p>
            <a:pPr marL="0" indent="0">
              <a:buNone/>
            </a:pPr>
            <a:r>
              <a:rPr lang="cs-CZ" sz="2400" dirty="0" smtClean="0"/>
              <a:t>Stále ještě není zvyklý na těžkou práci.</a:t>
            </a:r>
          </a:p>
          <a:p>
            <a:pPr marL="0" indent="0">
              <a:buNone/>
            </a:pPr>
            <a:r>
              <a:rPr lang="cs-CZ" sz="2400" dirty="0" smtClean="0"/>
              <a:t>Onemocněl na celý týden.</a:t>
            </a:r>
          </a:p>
          <a:p>
            <a:pPr marL="0" indent="0">
              <a:buNone/>
            </a:pPr>
            <a:r>
              <a:rPr lang="cs-CZ" sz="2400" dirty="0" smtClean="0"/>
              <a:t>Výstup na horský hřeben byl pro nás velice namáhavý.</a:t>
            </a:r>
          </a:p>
          <a:p>
            <a:pPr marL="0" indent="0">
              <a:buNone/>
            </a:pPr>
            <a:endParaRPr lang="cs-CZ" sz="2400" dirty="0" smtClean="0"/>
          </a:p>
          <a:p>
            <a:pPr marL="0" indent="0">
              <a:buNone/>
            </a:pPr>
            <a:r>
              <a:rPr lang="cs-CZ" sz="2400" dirty="0" smtClean="0"/>
              <a:t>Už jsou vejce uvařená?</a:t>
            </a:r>
          </a:p>
        </p:txBody>
      </p:sp>
      <p:sp>
        <p:nvSpPr>
          <p:cNvPr id="4" name="TextovéPole 3"/>
          <p:cNvSpPr txBox="1"/>
          <p:nvPr/>
        </p:nvSpPr>
        <p:spPr>
          <a:xfrm>
            <a:off x="4788024" y="1576849"/>
            <a:ext cx="3715248" cy="461665"/>
          </a:xfrm>
          <a:prstGeom prst="rect">
            <a:avLst/>
          </a:prstGeom>
          <a:noFill/>
        </p:spPr>
        <p:txBody>
          <a:bodyPr wrap="none" rtlCol="0">
            <a:spAutoFit/>
          </a:bodyPr>
          <a:lstStyle/>
          <a:p>
            <a:r>
              <a:rPr lang="cs-CZ" sz="2400" dirty="0" smtClean="0"/>
              <a:t>Moje sestra je studentkou g.</a:t>
            </a:r>
            <a:endParaRPr lang="cs-CZ" sz="2400" dirty="0"/>
          </a:p>
        </p:txBody>
      </p:sp>
      <p:sp>
        <p:nvSpPr>
          <p:cNvPr id="5" name="TextovéPole 4"/>
          <p:cNvSpPr txBox="1"/>
          <p:nvPr/>
        </p:nvSpPr>
        <p:spPr>
          <a:xfrm>
            <a:off x="4732081" y="2027889"/>
            <a:ext cx="4372094" cy="461665"/>
          </a:xfrm>
          <a:prstGeom prst="rect">
            <a:avLst/>
          </a:prstGeom>
          <a:noFill/>
        </p:spPr>
        <p:txBody>
          <a:bodyPr wrap="none" rtlCol="0">
            <a:spAutoFit/>
          </a:bodyPr>
          <a:lstStyle/>
          <a:p>
            <a:r>
              <a:rPr lang="cs-CZ" sz="2400" dirty="0" smtClean="0"/>
              <a:t>Oblaka v dálce se hrozivě černala.</a:t>
            </a:r>
            <a:endParaRPr lang="cs-CZ" sz="2400" dirty="0"/>
          </a:p>
        </p:txBody>
      </p:sp>
      <p:sp>
        <p:nvSpPr>
          <p:cNvPr id="6" name="TextovéPole 5"/>
          <p:cNvSpPr txBox="1"/>
          <p:nvPr/>
        </p:nvSpPr>
        <p:spPr>
          <a:xfrm>
            <a:off x="2441855" y="2974228"/>
            <a:ext cx="6164573" cy="461665"/>
          </a:xfrm>
          <a:prstGeom prst="rect">
            <a:avLst/>
          </a:prstGeom>
          <a:noFill/>
        </p:spPr>
        <p:txBody>
          <a:bodyPr wrap="none" rtlCol="0">
            <a:spAutoFit/>
          </a:bodyPr>
          <a:lstStyle/>
          <a:p>
            <a:r>
              <a:rPr lang="cs-CZ" sz="2400" dirty="0" smtClean="0"/>
              <a:t>Naše třída se stala vítězem v turnaji ve vybíjené.</a:t>
            </a:r>
            <a:endParaRPr lang="cs-CZ" sz="2400" dirty="0"/>
          </a:p>
        </p:txBody>
      </p:sp>
      <p:sp>
        <p:nvSpPr>
          <p:cNvPr id="7" name="TextovéPole 6"/>
          <p:cNvSpPr txBox="1"/>
          <p:nvPr/>
        </p:nvSpPr>
        <p:spPr>
          <a:xfrm>
            <a:off x="5367411" y="3327375"/>
            <a:ext cx="3648691" cy="461665"/>
          </a:xfrm>
          <a:prstGeom prst="rect">
            <a:avLst/>
          </a:prstGeom>
          <a:noFill/>
        </p:spPr>
        <p:txBody>
          <a:bodyPr wrap="none" rtlCol="0">
            <a:spAutoFit/>
          </a:bodyPr>
          <a:lstStyle/>
          <a:p>
            <a:r>
              <a:rPr lang="cs-CZ" sz="2400" dirty="0" smtClean="0"/>
              <a:t>Stále si ještě nezvykl na t. p.</a:t>
            </a:r>
            <a:endParaRPr lang="cs-CZ" sz="2400" dirty="0"/>
          </a:p>
        </p:txBody>
      </p:sp>
      <p:sp>
        <p:nvSpPr>
          <p:cNvPr id="8" name="TextovéPole 7"/>
          <p:cNvSpPr txBox="1"/>
          <p:nvPr/>
        </p:nvSpPr>
        <p:spPr>
          <a:xfrm>
            <a:off x="3923928" y="3789040"/>
            <a:ext cx="3200428" cy="461665"/>
          </a:xfrm>
          <a:prstGeom prst="rect">
            <a:avLst/>
          </a:prstGeom>
          <a:noFill/>
        </p:spPr>
        <p:txBody>
          <a:bodyPr wrap="none" rtlCol="0">
            <a:spAutoFit/>
          </a:bodyPr>
          <a:lstStyle/>
          <a:p>
            <a:r>
              <a:rPr lang="cs-CZ" sz="2400" dirty="0" smtClean="0"/>
              <a:t>Byl nemocný celý týden.</a:t>
            </a:r>
            <a:endParaRPr lang="cs-CZ" sz="2400" dirty="0"/>
          </a:p>
        </p:txBody>
      </p:sp>
      <p:sp>
        <p:nvSpPr>
          <p:cNvPr id="9" name="TextovéPole 8"/>
          <p:cNvSpPr txBox="1"/>
          <p:nvPr/>
        </p:nvSpPr>
        <p:spPr>
          <a:xfrm>
            <a:off x="1619672" y="4699311"/>
            <a:ext cx="5649432" cy="461665"/>
          </a:xfrm>
          <a:prstGeom prst="rect">
            <a:avLst/>
          </a:prstGeom>
          <a:noFill/>
        </p:spPr>
        <p:txBody>
          <a:bodyPr wrap="none" rtlCol="0">
            <a:spAutoFit/>
          </a:bodyPr>
          <a:lstStyle/>
          <a:p>
            <a:r>
              <a:rPr lang="cs-CZ" sz="2400" dirty="0" smtClean="0"/>
              <a:t>Výstup na horský hřeben nás velice namohl.</a:t>
            </a:r>
            <a:endParaRPr lang="cs-CZ" sz="2400" dirty="0"/>
          </a:p>
        </p:txBody>
      </p:sp>
      <p:sp>
        <p:nvSpPr>
          <p:cNvPr id="10" name="TextovéPole 9"/>
          <p:cNvSpPr txBox="1"/>
          <p:nvPr/>
        </p:nvSpPr>
        <p:spPr>
          <a:xfrm>
            <a:off x="3419872" y="5229200"/>
            <a:ext cx="2615331" cy="461665"/>
          </a:xfrm>
          <a:prstGeom prst="rect">
            <a:avLst/>
          </a:prstGeom>
          <a:noFill/>
        </p:spPr>
        <p:txBody>
          <a:bodyPr wrap="none" rtlCol="0">
            <a:spAutoFit/>
          </a:bodyPr>
          <a:lstStyle/>
          <a:p>
            <a:r>
              <a:rPr lang="cs-CZ" sz="2400" dirty="0" smtClean="0"/>
              <a:t>Už se vejce uvařila?</a:t>
            </a:r>
            <a:endParaRPr lang="cs-CZ" sz="2400" dirty="0"/>
          </a:p>
        </p:txBody>
      </p:sp>
    </p:spTree>
    <p:extLst>
      <p:ext uri="{BB962C8B-B14F-4D97-AF65-F5344CB8AC3E}">
        <p14:creationId xmlns:p14="http://schemas.microsoft.com/office/powerpoint/2010/main" val="71708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50" fill="hold"/>
                                        <p:tgtEl>
                                          <p:spTgt spid="4"/>
                                        </p:tgtEl>
                                        <p:attrNameLst>
                                          <p:attrName>ppt_x</p:attrName>
                                        </p:attrNameLst>
                                      </p:cBhvr>
                                      <p:tavLst>
                                        <p:tav tm="0">
                                          <p:val>
                                            <p:strVal val="1+#ppt_w/2"/>
                                          </p:val>
                                        </p:tav>
                                        <p:tav tm="100000">
                                          <p:val>
                                            <p:strVal val="#ppt_x"/>
                                          </p:val>
                                        </p:tav>
                                      </p:tavLst>
                                    </p:anim>
                                    <p:anim calcmode="lin" valueType="num">
                                      <p:cBhvr additive="base">
                                        <p:cTn id="8" dur="12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250" fill="hold"/>
                                        <p:tgtEl>
                                          <p:spTgt spid="5"/>
                                        </p:tgtEl>
                                        <p:attrNameLst>
                                          <p:attrName>ppt_x</p:attrName>
                                        </p:attrNameLst>
                                      </p:cBhvr>
                                      <p:tavLst>
                                        <p:tav tm="0">
                                          <p:val>
                                            <p:strVal val="1+#ppt_w/2"/>
                                          </p:val>
                                        </p:tav>
                                        <p:tav tm="100000">
                                          <p:val>
                                            <p:strVal val="#ppt_x"/>
                                          </p:val>
                                        </p:tav>
                                      </p:tavLst>
                                    </p:anim>
                                    <p:anim calcmode="lin" valueType="num">
                                      <p:cBhvr additive="base">
                                        <p:cTn id="14" dur="125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250" fill="hold"/>
                                        <p:tgtEl>
                                          <p:spTgt spid="6"/>
                                        </p:tgtEl>
                                        <p:attrNameLst>
                                          <p:attrName>ppt_x</p:attrName>
                                        </p:attrNameLst>
                                      </p:cBhvr>
                                      <p:tavLst>
                                        <p:tav tm="0">
                                          <p:val>
                                            <p:strVal val="1+#ppt_w/2"/>
                                          </p:val>
                                        </p:tav>
                                        <p:tav tm="100000">
                                          <p:val>
                                            <p:strVal val="#ppt_x"/>
                                          </p:val>
                                        </p:tav>
                                      </p:tavLst>
                                    </p:anim>
                                    <p:anim calcmode="lin" valueType="num">
                                      <p:cBhvr additive="base">
                                        <p:cTn id="20" dur="125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250" fill="hold"/>
                                        <p:tgtEl>
                                          <p:spTgt spid="7"/>
                                        </p:tgtEl>
                                        <p:attrNameLst>
                                          <p:attrName>ppt_x</p:attrName>
                                        </p:attrNameLst>
                                      </p:cBhvr>
                                      <p:tavLst>
                                        <p:tav tm="0">
                                          <p:val>
                                            <p:strVal val="#ppt_x"/>
                                          </p:val>
                                        </p:tav>
                                        <p:tav tm="100000">
                                          <p:val>
                                            <p:strVal val="#ppt_x"/>
                                          </p:val>
                                        </p:tav>
                                      </p:tavLst>
                                    </p:anim>
                                    <p:anim calcmode="lin" valueType="num">
                                      <p:cBhvr additive="base">
                                        <p:cTn id="26" dur="12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250" fill="hold"/>
                                        <p:tgtEl>
                                          <p:spTgt spid="8"/>
                                        </p:tgtEl>
                                        <p:attrNameLst>
                                          <p:attrName>ppt_x</p:attrName>
                                        </p:attrNameLst>
                                      </p:cBhvr>
                                      <p:tavLst>
                                        <p:tav tm="0">
                                          <p:val>
                                            <p:strVal val="#ppt_x"/>
                                          </p:val>
                                        </p:tav>
                                        <p:tav tm="100000">
                                          <p:val>
                                            <p:strVal val="#ppt_x"/>
                                          </p:val>
                                        </p:tav>
                                      </p:tavLst>
                                    </p:anim>
                                    <p:anim calcmode="lin" valueType="num">
                                      <p:cBhvr additive="base">
                                        <p:cTn id="32" dur="125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1250" fill="hold"/>
                                        <p:tgtEl>
                                          <p:spTgt spid="9"/>
                                        </p:tgtEl>
                                        <p:attrNameLst>
                                          <p:attrName>ppt_x</p:attrName>
                                        </p:attrNameLst>
                                      </p:cBhvr>
                                      <p:tavLst>
                                        <p:tav tm="0">
                                          <p:val>
                                            <p:strVal val="1+#ppt_w/2"/>
                                          </p:val>
                                        </p:tav>
                                        <p:tav tm="100000">
                                          <p:val>
                                            <p:strVal val="#ppt_x"/>
                                          </p:val>
                                        </p:tav>
                                      </p:tavLst>
                                    </p:anim>
                                    <p:anim calcmode="lin" valueType="num">
                                      <p:cBhvr additive="base">
                                        <p:cTn id="38" dur="12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6"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1000" fill="hold"/>
                                        <p:tgtEl>
                                          <p:spTgt spid="10"/>
                                        </p:tgtEl>
                                        <p:attrNameLst>
                                          <p:attrName>ppt_x</p:attrName>
                                        </p:attrNameLst>
                                      </p:cBhvr>
                                      <p:tavLst>
                                        <p:tav tm="0">
                                          <p:val>
                                            <p:strVal val="1+#ppt_w/2"/>
                                          </p:val>
                                        </p:tav>
                                        <p:tav tm="100000">
                                          <p:val>
                                            <p:strVal val="#ppt_x"/>
                                          </p:val>
                                        </p:tav>
                                      </p:tavLst>
                                    </p:anim>
                                    <p:anim calcmode="lin" valueType="num">
                                      <p:cBhvr additive="base">
                                        <p:cTn id="44"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a:bodyPr>
          <a:lstStyle/>
          <a:p>
            <a:r>
              <a:rPr lang="cs-CZ" sz="2400" dirty="0" smtClean="0"/>
              <a:t>Citace</a:t>
            </a:r>
            <a:endParaRPr lang="cs-CZ" sz="2400" dirty="0"/>
          </a:p>
        </p:txBody>
      </p:sp>
      <p:sp>
        <p:nvSpPr>
          <p:cNvPr id="5" name="Zástupný symbol pro obsah 4"/>
          <p:cNvSpPr>
            <a:spLocks noGrp="1"/>
          </p:cNvSpPr>
          <p:nvPr>
            <p:ph idx="1"/>
          </p:nvPr>
        </p:nvSpPr>
        <p:spPr/>
        <p:txBody>
          <a:bodyPr>
            <a:normAutofit/>
          </a:bodyPr>
          <a:lstStyle/>
          <a:p>
            <a:pPr marL="0" indent="0">
              <a:buNone/>
            </a:pPr>
            <a:r>
              <a:rPr lang="cs-CZ" sz="2400" dirty="0" smtClean="0"/>
              <a:t>Text:</a:t>
            </a:r>
          </a:p>
          <a:p>
            <a:pPr marL="0" indent="0">
              <a:buNone/>
            </a:pPr>
            <a:r>
              <a:rPr lang="cs-CZ" sz="2400" dirty="0" smtClean="0"/>
              <a:t>Vlastní zdroje </a:t>
            </a:r>
          </a:p>
          <a:p>
            <a:pPr marL="0" indent="0">
              <a:buNone/>
            </a:pPr>
            <a:r>
              <a:rPr lang="cs-CZ" sz="2400" dirty="0"/>
              <a:t>a</a:t>
            </a:r>
            <a:endParaRPr lang="cs-CZ" sz="2400" dirty="0" smtClean="0"/>
          </a:p>
          <a:p>
            <a:pPr marL="0" indent="0">
              <a:buNone/>
            </a:pPr>
            <a:r>
              <a:rPr lang="cs-CZ" sz="2400" dirty="0"/>
              <a:t>V. STYBLÍK A KOL. </a:t>
            </a:r>
            <a:r>
              <a:rPr lang="cs-CZ" sz="2400" i="1" dirty="0"/>
              <a:t>Český jazyk pro 6. ročník ZŠ</a:t>
            </a:r>
            <a:r>
              <a:rPr lang="cs-CZ" sz="2400" dirty="0"/>
              <a:t>. 2. vydání. Praha: SPN, 2001. ISBN 80-7235-148-6. </a:t>
            </a:r>
          </a:p>
        </p:txBody>
      </p:sp>
    </p:spTree>
    <p:extLst>
      <p:ext uri="{BB962C8B-B14F-4D97-AF65-F5344CB8AC3E}">
        <p14:creationId xmlns:p14="http://schemas.microsoft.com/office/powerpoint/2010/main" val="332712521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TotalTime>
  <Words>1116</Words>
  <Application>Microsoft Office PowerPoint</Application>
  <PresentationFormat>Předvádění na obrazovce (4:3)</PresentationFormat>
  <Paragraphs>104</Paragraphs>
  <Slides>18</Slides>
  <Notes>0</Notes>
  <HiddenSlides>0</HiddenSlides>
  <MMClips>0</MMClips>
  <ScaleCrop>false</ScaleCrop>
  <HeadingPairs>
    <vt:vector size="4" baseType="variant">
      <vt:variant>
        <vt:lpstr>Motiv</vt:lpstr>
      </vt:variant>
      <vt:variant>
        <vt:i4>1</vt:i4>
      </vt:variant>
      <vt:variant>
        <vt:lpstr>Nadpisy snímků</vt:lpstr>
      </vt:variant>
      <vt:variant>
        <vt:i4>18</vt:i4>
      </vt:variant>
    </vt:vector>
  </HeadingPairs>
  <TitlesOfParts>
    <vt:vector size="19" baseType="lpstr">
      <vt:lpstr>Motiv systému Office</vt:lpstr>
      <vt:lpstr>Prezentace aplikace PowerPoint</vt:lpstr>
      <vt:lpstr>Podmět a přísudek – 6. tř.</vt:lpstr>
      <vt:lpstr>Anotace</vt:lpstr>
      <vt:lpstr>Vyhledejte ve větách základy přísudků jmenných se sponou</vt:lpstr>
      <vt:lpstr>Doplňte neúplná slova. Vyhledejte základní skladební dvojice a určete druh podmětů a druh přísudků:</vt:lpstr>
      <vt:lpstr>Jak se nazývají základní větné členy?</vt:lpstr>
      <vt:lpstr>Podtrhejte v článku podměty a přísudky</vt:lpstr>
      <vt:lpstr>Zkontrolujte si řešení</vt:lpstr>
      <vt:lpstr>Jaké druhy podmětů znáte?</vt:lpstr>
      <vt:lpstr>Prezentace aplikace PowerPoint</vt:lpstr>
      <vt:lpstr>Jaké druhy přísudku znáte?</vt:lpstr>
      <vt:lpstr>Pamatuj!</vt:lpstr>
      <vt:lpstr>Několikanásobný podmět</vt:lpstr>
      <vt:lpstr>Shrnutí:</vt:lpstr>
      <vt:lpstr>Vyhledejte přísudky, určete, o jaké se jedná.</vt:lpstr>
      <vt:lpstr>Zkontrolujte si řešení.</vt:lpstr>
      <vt:lpstr>Nahraďte přísudek slovesný přísudkem jmenným se sponou a obráceně.</vt:lpstr>
      <vt:lpstr>Citace</vt:lpstr>
    </vt:vector>
  </TitlesOfParts>
  <Company>DOMA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Podmět a přísudek – 6. tř.</dc:title>
  <dc:creator>Hanka-mamka</dc:creator>
  <cp:lastModifiedBy>KLETECKOVAH</cp:lastModifiedBy>
  <cp:revision>28</cp:revision>
  <dcterms:created xsi:type="dcterms:W3CDTF">2012-05-08T22:00:22Z</dcterms:created>
  <dcterms:modified xsi:type="dcterms:W3CDTF">2012-06-25T20:28:33Z</dcterms:modified>
</cp:coreProperties>
</file>