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NÁZEV:VY_32_INOVACE_3.2.8.1. K </a:t>
          </a:r>
          <a:r>
            <a:rPr lang="cs-CZ" sz="2000" dirty="0" smtClean="0"/>
            <a:t>17 Příslovečné určení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Kletečková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Český jazyk 6. </a:t>
          </a:r>
          <a:r>
            <a:rPr lang="cs-CZ" sz="2000" smtClean="0"/>
            <a:t>třída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2826" custLinFactNeighborY="-9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33C48D-A1AA-4AC4-AE3E-AAE83F93B745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42F5934-109F-48B9-8FFE-F00203567429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5765F9D-AE93-4FB9-B4C1-8BCB86ED67B3}" type="presOf" srcId="{4C35D32F-0EAB-4CD7-82EE-45574DC2A586}" destId="{8BEBB6EC-1DAA-4CAC-8A25-BC0FCBD5DBD5}" srcOrd="0" destOrd="0" presId="urn:microsoft.com/office/officeart/2005/8/layout/target3"/>
    <dgm:cxn modelId="{1374CDE0-F74C-4161-B877-8C5DF335040B}" type="presOf" srcId="{D1D4F407-5343-4D3F-B5B9-D407B03CAEB4}" destId="{AED2198E-93D5-4001-81B4-73124B309672}" srcOrd="1" destOrd="0" presId="urn:microsoft.com/office/officeart/2005/8/layout/target3"/>
    <dgm:cxn modelId="{17B46AFD-8FF0-4922-BE16-623471C62BF8}" type="presOf" srcId="{B651F6E3-6281-48DB-9319-2AEAFDAE7572}" destId="{6BB5E863-4638-4E1D-BFDE-399D028AC4ED}" srcOrd="1" destOrd="0" presId="urn:microsoft.com/office/officeart/2005/8/layout/target3"/>
    <dgm:cxn modelId="{B46440F3-CADB-477E-91FD-58906421B7F1}" type="presOf" srcId="{757F3AB3-0718-4624-B441-E567A8F0AB56}" destId="{333A1088-737F-45CB-B68E-254E46348037}" srcOrd="0" destOrd="0" presId="urn:microsoft.com/office/officeart/2005/8/layout/target3"/>
    <dgm:cxn modelId="{912BDA4E-825B-4911-9AD4-30C9CB87EEDD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2F88A89-1E13-432D-8F74-42E6A6189D85}" type="presOf" srcId="{D8197B8C-B260-4A16-BDF4-0947B075E274}" destId="{25B08C86-7E15-44DC-BE7F-FFB55DD49D12}" srcOrd="0" destOrd="0" presId="urn:microsoft.com/office/officeart/2005/8/layout/target3"/>
    <dgm:cxn modelId="{0C674AD6-D9F4-4B4F-8E2D-1BBABE5038F0}" type="presOf" srcId="{D1D4F407-5343-4D3F-B5B9-D407B03CAEB4}" destId="{D005CE8C-CC26-4C3E-AC11-E15060ECD759}" srcOrd="0" destOrd="0" presId="urn:microsoft.com/office/officeart/2005/8/layout/target3"/>
    <dgm:cxn modelId="{FDC03759-5E91-4225-9456-A7E5874BB666}" type="presOf" srcId="{4C35D32F-0EAB-4CD7-82EE-45574DC2A586}" destId="{890E4F0B-2866-4A3F-A3C7-2A14B1797930}" srcOrd="1" destOrd="0" presId="urn:microsoft.com/office/officeart/2005/8/layout/target3"/>
    <dgm:cxn modelId="{7468E36A-66D6-40E5-9AAA-8018C2D2966A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F61BED2-679F-411B-B1B8-1938A8CEDC59}" type="presParOf" srcId="{333A1088-737F-45CB-B68E-254E46348037}" destId="{F5ABB229-8D3B-4694-996A-96F23CF14429}" srcOrd="0" destOrd="0" presId="urn:microsoft.com/office/officeart/2005/8/layout/target3"/>
    <dgm:cxn modelId="{09A708BD-CAF5-48F6-9BE6-1515F8751AF8}" type="presParOf" srcId="{333A1088-737F-45CB-B68E-254E46348037}" destId="{F41139FD-01EE-4571-8B17-4FB00FC51163}" srcOrd="1" destOrd="0" presId="urn:microsoft.com/office/officeart/2005/8/layout/target3"/>
    <dgm:cxn modelId="{AC9186EB-ABA2-4230-BB98-C094AF9664FD}" type="presParOf" srcId="{333A1088-737F-45CB-B68E-254E46348037}" destId="{D005CE8C-CC26-4C3E-AC11-E15060ECD759}" srcOrd="2" destOrd="0" presId="urn:microsoft.com/office/officeart/2005/8/layout/target3"/>
    <dgm:cxn modelId="{A9CC5C92-12E8-438D-AD91-7AA1D6C576B0}" type="presParOf" srcId="{333A1088-737F-45CB-B68E-254E46348037}" destId="{2C702D82-9B77-49B7-9568-BB8EB47C3372}" srcOrd="3" destOrd="0" presId="urn:microsoft.com/office/officeart/2005/8/layout/target3"/>
    <dgm:cxn modelId="{831821DD-AF00-4DEC-BA3E-4325452E8633}" type="presParOf" srcId="{333A1088-737F-45CB-B68E-254E46348037}" destId="{A52A0455-90FF-4808-ABD0-F02540D31D5A}" srcOrd="4" destOrd="0" presId="urn:microsoft.com/office/officeart/2005/8/layout/target3"/>
    <dgm:cxn modelId="{5CF2E593-40F1-4315-B162-92A691B4759D}" type="presParOf" srcId="{333A1088-737F-45CB-B68E-254E46348037}" destId="{6140AFEC-043D-4C43-A2F9-D0F5331DF3A3}" srcOrd="5" destOrd="0" presId="urn:microsoft.com/office/officeart/2005/8/layout/target3"/>
    <dgm:cxn modelId="{039CAFCD-D585-484A-B059-2E9FCCF2767F}" type="presParOf" srcId="{333A1088-737F-45CB-B68E-254E46348037}" destId="{9358AC05-5D7D-4327-9F80-1AD486AEA664}" srcOrd="6" destOrd="0" presId="urn:microsoft.com/office/officeart/2005/8/layout/target3"/>
    <dgm:cxn modelId="{009CDE02-24D7-472A-80DA-830628486A5D}" type="presParOf" srcId="{333A1088-737F-45CB-B68E-254E46348037}" destId="{313FC574-E1CD-4FB4-B054-0B805CE0447D}" srcOrd="7" destOrd="0" presId="urn:microsoft.com/office/officeart/2005/8/layout/target3"/>
    <dgm:cxn modelId="{BFF9DCA7-70C1-4900-B71C-64BF9FC5AFC9}" type="presParOf" srcId="{333A1088-737F-45CB-B68E-254E46348037}" destId="{619D679B-A015-4ECF-8348-D1034C574F40}" srcOrd="8" destOrd="0" presId="urn:microsoft.com/office/officeart/2005/8/layout/target3"/>
    <dgm:cxn modelId="{3DEB485A-CA0A-4954-ADBF-1968105F085B}" type="presParOf" srcId="{333A1088-737F-45CB-B68E-254E46348037}" destId="{322283A8-4A27-4CDA-BAE3-F381106A9174}" srcOrd="9" destOrd="0" presId="urn:microsoft.com/office/officeart/2005/8/layout/target3"/>
    <dgm:cxn modelId="{23B26E29-6FD2-4744-B55E-1687F2CE4D41}" type="presParOf" srcId="{333A1088-737F-45CB-B68E-254E46348037}" destId="{FFC9F71D-1B4F-4AD9-A4A6-86ADEFC8AF5C}" srcOrd="10" destOrd="0" presId="urn:microsoft.com/office/officeart/2005/8/layout/target3"/>
    <dgm:cxn modelId="{0C8BECC4-ADA6-4DC2-8D5E-EFA26F194845}" type="presParOf" srcId="{333A1088-737F-45CB-B68E-254E46348037}" destId="{25B08C86-7E15-44DC-BE7F-FFB55DD49D12}" srcOrd="11" destOrd="0" presId="urn:microsoft.com/office/officeart/2005/8/layout/target3"/>
    <dgm:cxn modelId="{5379820B-81B4-4DF6-8D52-AAE9985EF798}" type="presParOf" srcId="{333A1088-737F-45CB-B68E-254E46348037}" destId="{76644BE8-9D7C-4C09-B250-3D10AF48CBB7}" srcOrd="12" destOrd="0" presId="urn:microsoft.com/office/officeart/2005/8/layout/target3"/>
    <dgm:cxn modelId="{7DA89FBC-B96D-4A55-9099-A5769E5FE5F3}" type="presParOf" srcId="{333A1088-737F-45CB-B68E-254E46348037}" destId="{EE85B701-7295-41C0-BA7A-34D3756A2AE6}" srcOrd="13" destOrd="0" presId="urn:microsoft.com/office/officeart/2005/8/layout/target3"/>
    <dgm:cxn modelId="{F134FBC7-83DA-4E76-B0B6-4C77887D8837}" type="presParOf" srcId="{333A1088-737F-45CB-B68E-254E46348037}" destId="{8BEBB6EC-1DAA-4CAC-8A25-BC0FCBD5DBD5}" srcOrd="14" destOrd="0" presId="urn:microsoft.com/office/officeart/2005/8/layout/target3"/>
    <dgm:cxn modelId="{C1E5156E-81B4-4803-845E-BD1A7932E9AA}" type="presParOf" srcId="{333A1088-737F-45CB-B68E-254E46348037}" destId="{AED2198E-93D5-4001-81B4-73124B309672}" srcOrd="15" destOrd="0" presId="urn:microsoft.com/office/officeart/2005/8/layout/target3"/>
    <dgm:cxn modelId="{F671EAD1-A129-4128-A8C4-C7593E394990}" type="presParOf" srcId="{333A1088-737F-45CB-B68E-254E46348037}" destId="{2BE915AB-18AA-4053-B92C-3BFC9ED204BB}" srcOrd="16" destOrd="0" presId="urn:microsoft.com/office/officeart/2005/8/layout/target3"/>
    <dgm:cxn modelId="{CF810C1F-863A-4470-92EC-127A672B61C7}" type="presParOf" srcId="{333A1088-737F-45CB-B68E-254E46348037}" destId="{6BB5E863-4638-4E1D-BFDE-399D028AC4ED}" srcOrd="17" destOrd="0" presId="urn:microsoft.com/office/officeart/2005/8/layout/target3"/>
    <dgm:cxn modelId="{48B14435-67B2-400E-B44C-4846B5CE6866}" type="presParOf" srcId="{333A1088-737F-45CB-B68E-254E46348037}" destId="{5A5FFA88-C948-4069-8E93-59FA12366E83}" srcOrd="18" destOrd="0" presId="urn:microsoft.com/office/officeart/2005/8/layout/target3"/>
    <dgm:cxn modelId="{BEFAAB92-74A8-4F94-A458-2A7279F9FC9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71998" y="-2496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4491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4491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Kletečková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NÁZEV:VY_32_INOVACE_3.2.8.1. K </a:t>
          </a:r>
          <a:r>
            <a:rPr lang="cs-CZ" sz="2000" kern="1200" dirty="0" smtClean="0"/>
            <a:t>17 Příslovečné určení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Český jazyk 6. </a:t>
          </a:r>
          <a:r>
            <a:rPr lang="cs-CZ" sz="2000" kern="1200" smtClean="0"/>
            <a:t>třída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940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746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501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558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72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343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20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3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456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45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536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DF99C-A39F-460B-95B7-3781227B4266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7052E-A9C0-4B52-82B9-781D8711C0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34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85451972"/>
              </p:ext>
            </p:extLst>
          </p:nvPr>
        </p:nvGraphicFramePr>
        <p:xfrm>
          <a:off x="179512" y="906235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6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Příslovečné určení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Hana Kletečková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789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Tato prezentace je určena pro 6. třídu a je procvičovací. Žáci se z výkladu dozví o příslovečném určení a ihned si ho na této prezentaci procvičí. Následuje samokontrola, neboť řešení se zobrazuje ihned na konci prezentace. Lze si cvičení vytisknout a zadat  jako prověrku, též lze zadat i jako domácí úkol (lze </a:t>
            </a:r>
            <a:r>
              <a:rPr lang="cs-CZ" sz="2400" smtClean="0"/>
              <a:t>vytisknou na jeden </a:t>
            </a:r>
            <a:r>
              <a:rPr lang="cs-CZ" sz="2400" dirty="0" smtClean="0"/>
              <a:t>papír).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9344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Vyhledejte ve větách příslovečné určení </a:t>
            </a:r>
            <a:r>
              <a:rPr lang="cs-CZ" sz="2400" b="1" u="sng" dirty="0" smtClean="0"/>
              <a:t>místa</a:t>
            </a:r>
            <a:r>
              <a:rPr lang="cs-CZ" sz="2400" dirty="0" smtClean="0"/>
              <a:t>. Nadepište číslicí, kterým slovním druhem jsou vyjádřena.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Pohladil jsem psa za ušima. Proč jste sem přijel? Na čele mu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vystoupila vráska. Vlak odjel z Masarykova nádraží. Lovci štvali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zajíce k lesu. Nedaleko nás zastavilo auto. V lukách je velký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rybník. Musíte jít touto ulicí až na náměstí a pak zahnout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doprava. Koně bystře letěli úvozem. Ze síně zavanul do místnosti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chlad. Venku fičel ostrý a studený vítr. Odtud se nikdo ven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nedostane. Jdeš už domů?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228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Pohladil jsem psa </a:t>
            </a:r>
            <a:r>
              <a:rPr lang="cs-CZ" b="1" dirty="0" smtClean="0"/>
              <a:t>za ušima</a:t>
            </a:r>
            <a:r>
              <a:rPr lang="cs-CZ" dirty="0" smtClean="0"/>
              <a:t>. Proč jste </a:t>
            </a:r>
            <a:r>
              <a:rPr lang="cs-CZ" b="1" dirty="0" smtClean="0"/>
              <a:t>sem</a:t>
            </a:r>
            <a:r>
              <a:rPr lang="cs-CZ" dirty="0" smtClean="0"/>
              <a:t> přijel? </a:t>
            </a:r>
            <a:r>
              <a:rPr lang="cs-CZ" b="1" dirty="0" smtClean="0"/>
              <a:t>Na čele </a:t>
            </a:r>
            <a:r>
              <a:rPr lang="cs-CZ" dirty="0" smtClean="0"/>
              <a:t>mu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vystoupila vráska. Vlak odjel </a:t>
            </a:r>
            <a:r>
              <a:rPr lang="cs-CZ" b="1" dirty="0" smtClean="0"/>
              <a:t>z</a:t>
            </a:r>
            <a:r>
              <a:rPr lang="cs-CZ" dirty="0" smtClean="0"/>
              <a:t> Masarykova </a:t>
            </a:r>
            <a:r>
              <a:rPr lang="cs-CZ" b="1" dirty="0" smtClean="0"/>
              <a:t>nádraží</a:t>
            </a:r>
            <a:r>
              <a:rPr lang="cs-CZ" dirty="0" smtClean="0"/>
              <a:t>. Lovci štvali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zajíce </a:t>
            </a:r>
            <a:r>
              <a:rPr lang="cs-CZ" b="1" dirty="0" smtClean="0"/>
              <a:t>k lesu</a:t>
            </a:r>
            <a:r>
              <a:rPr lang="cs-CZ" dirty="0" smtClean="0"/>
              <a:t>. </a:t>
            </a:r>
            <a:r>
              <a:rPr lang="cs-CZ" b="1" dirty="0" smtClean="0"/>
              <a:t>Nedaleko</a:t>
            </a:r>
            <a:r>
              <a:rPr lang="cs-CZ" dirty="0" smtClean="0"/>
              <a:t> nás zastavilo auto. </a:t>
            </a:r>
            <a:r>
              <a:rPr lang="cs-CZ" b="1" dirty="0" smtClean="0"/>
              <a:t>V lukách </a:t>
            </a:r>
            <a:r>
              <a:rPr lang="cs-CZ" dirty="0" smtClean="0"/>
              <a:t>je velký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rybník. Musíte jít touto </a:t>
            </a:r>
            <a:r>
              <a:rPr lang="cs-CZ" b="1" dirty="0" smtClean="0"/>
              <a:t>ulicí</a:t>
            </a:r>
            <a:r>
              <a:rPr lang="cs-CZ" dirty="0" smtClean="0"/>
              <a:t> až </a:t>
            </a:r>
            <a:r>
              <a:rPr lang="cs-CZ" b="1" dirty="0" smtClean="0"/>
              <a:t>na náměstí </a:t>
            </a:r>
            <a:r>
              <a:rPr lang="cs-CZ" dirty="0" smtClean="0"/>
              <a:t>a pak zahnout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doprava</a:t>
            </a:r>
            <a:r>
              <a:rPr lang="cs-CZ" dirty="0" smtClean="0"/>
              <a:t>. Koně bystře letěli </a:t>
            </a:r>
            <a:r>
              <a:rPr lang="cs-CZ" b="1" dirty="0" smtClean="0"/>
              <a:t>úvozem</a:t>
            </a:r>
            <a:r>
              <a:rPr lang="cs-CZ" dirty="0" smtClean="0"/>
              <a:t>. </a:t>
            </a:r>
            <a:r>
              <a:rPr lang="cs-CZ" b="1" dirty="0" smtClean="0"/>
              <a:t>Ze síně </a:t>
            </a:r>
            <a:r>
              <a:rPr lang="cs-CZ" dirty="0" smtClean="0"/>
              <a:t>zavanul </a:t>
            </a:r>
            <a:r>
              <a:rPr lang="cs-CZ" b="1" dirty="0" smtClean="0"/>
              <a:t>do místnosti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chlad. </a:t>
            </a:r>
            <a:r>
              <a:rPr lang="cs-CZ" b="1" dirty="0" smtClean="0"/>
              <a:t>Venku</a:t>
            </a:r>
            <a:r>
              <a:rPr lang="cs-CZ" dirty="0" smtClean="0"/>
              <a:t> fičel ostrý a studený vítr. </a:t>
            </a:r>
            <a:r>
              <a:rPr lang="cs-CZ" b="1" dirty="0" smtClean="0"/>
              <a:t>Odtud</a:t>
            </a:r>
            <a:r>
              <a:rPr lang="cs-CZ" dirty="0" smtClean="0"/>
              <a:t> se nikdo </a:t>
            </a:r>
            <a:r>
              <a:rPr lang="cs-CZ" b="1" dirty="0" smtClean="0"/>
              <a:t>ven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nedostane. Jdeš už </a:t>
            </a:r>
            <a:r>
              <a:rPr lang="cs-CZ" b="1" dirty="0" smtClean="0"/>
              <a:t>domů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08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Vyhledejte ve větách příslovečná určení </a:t>
            </a:r>
            <a:r>
              <a:rPr lang="cs-CZ" sz="2400" b="1" u="sng" dirty="0" smtClean="0"/>
              <a:t>času</a:t>
            </a:r>
            <a:r>
              <a:rPr lang="cs-CZ" sz="2400" dirty="0" smtClean="0"/>
              <a:t>. Řekněte, kterým slovním druhem jsou vyjádřena.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Představení trvalo dlouho. Za chvíli jsem našla v mlází několik</a:t>
            </a:r>
          </a:p>
          <a:p>
            <a:pPr marL="0" indent="0">
              <a:buNone/>
            </a:pPr>
            <a:r>
              <a:rPr lang="cs-CZ" sz="2400" dirty="0" smtClean="0"/>
              <a:t>kozáků. Nikdy se tam už nevrátím. Kdy se to stalo? Potom bylo</a:t>
            </a:r>
          </a:p>
          <a:p>
            <a:pPr marL="0" indent="0">
              <a:buNone/>
            </a:pPr>
            <a:r>
              <a:rPr lang="cs-CZ" sz="2400" dirty="0" smtClean="0"/>
              <a:t>slyšet, jak v křoví zapraskaly větvičky. Zítra máme školu od osmi</a:t>
            </a:r>
          </a:p>
          <a:p>
            <a:pPr marL="0" indent="0">
              <a:buNone/>
            </a:pPr>
            <a:r>
              <a:rPr lang="cs-CZ" sz="2400" dirty="0" smtClean="0"/>
              <a:t>do dvou. Hodinu nikdo ani nepromluvil. Do půlnoci byla silná</a:t>
            </a:r>
          </a:p>
          <a:p>
            <a:pPr marL="0" indent="0">
              <a:buNone/>
            </a:pPr>
            <a:r>
              <a:rPr lang="cs-CZ" sz="2400" dirty="0" smtClean="0"/>
              <a:t>bouřka, ale k ránu se již vyjasnilo. Denně cvičí na klavír. O</a:t>
            </a:r>
          </a:p>
          <a:p>
            <a:pPr marL="0" indent="0">
              <a:buNone/>
            </a:pPr>
            <a:r>
              <a:rPr lang="cs-CZ" sz="2400" dirty="0" smtClean="0"/>
              <a:t> přestávce nesmíme vycházet z budovy školy. Maminka ti stále</a:t>
            </a:r>
          </a:p>
          <a:p>
            <a:pPr marL="0" indent="0">
              <a:buNone/>
            </a:pPr>
            <a:r>
              <a:rPr lang="cs-CZ" sz="2400" dirty="0" smtClean="0"/>
              <a:t> říká, že musíš chodit včas. Auto nám opravili během hodiny a k</a:t>
            </a:r>
          </a:p>
          <a:p>
            <a:pPr marL="0" indent="0">
              <a:buNone/>
            </a:pPr>
            <a:r>
              <a:rPr lang="cs-CZ" sz="2400" dirty="0" smtClean="0"/>
              <a:t> večeru jsme už byli u dědy.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9000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Představení trvalo </a:t>
            </a:r>
            <a:r>
              <a:rPr lang="cs-CZ" b="1" dirty="0" smtClean="0"/>
              <a:t>dlouho</a:t>
            </a:r>
            <a:r>
              <a:rPr lang="cs-CZ" dirty="0" smtClean="0"/>
              <a:t>. </a:t>
            </a:r>
            <a:r>
              <a:rPr lang="cs-CZ" b="1" dirty="0" smtClean="0"/>
              <a:t>Za chvíli </a:t>
            </a:r>
            <a:r>
              <a:rPr lang="cs-CZ" dirty="0" smtClean="0"/>
              <a:t>jsem našla v mlází několik kozáků. </a:t>
            </a:r>
            <a:r>
              <a:rPr lang="cs-CZ" b="1" dirty="0" smtClean="0"/>
              <a:t>Nikdy</a:t>
            </a:r>
            <a:r>
              <a:rPr lang="cs-CZ" dirty="0" smtClean="0"/>
              <a:t> se tam už nevrátím. </a:t>
            </a:r>
            <a:r>
              <a:rPr lang="cs-CZ" b="1" dirty="0" smtClean="0"/>
              <a:t>Kdy</a:t>
            </a:r>
            <a:r>
              <a:rPr lang="cs-CZ" dirty="0" smtClean="0"/>
              <a:t> se to stalo? </a:t>
            </a:r>
            <a:r>
              <a:rPr lang="cs-CZ" b="1" dirty="0" smtClean="0"/>
              <a:t>Potom</a:t>
            </a:r>
            <a:r>
              <a:rPr lang="cs-CZ" dirty="0" smtClean="0"/>
              <a:t> bylo slyšet, jak v křoví zapraskaly větvičky. </a:t>
            </a:r>
            <a:r>
              <a:rPr lang="cs-CZ" b="1" dirty="0" smtClean="0"/>
              <a:t>Zítr</a:t>
            </a:r>
            <a:r>
              <a:rPr lang="cs-CZ" dirty="0" smtClean="0"/>
              <a:t>a máme školu </a:t>
            </a:r>
            <a:r>
              <a:rPr lang="cs-CZ" b="1" dirty="0" smtClean="0"/>
              <a:t>od osmi do dvou</a:t>
            </a:r>
            <a:r>
              <a:rPr lang="cs-CZ" dirty="0" smtClean="0"/>
              <a:t>. </a:t>
            </a:r>
            <a:r>
              <a:rPr lang="cs-CZ" b="1" dirty="0" smtClean="0"/>
              <a:t>Hodinu</a:t>
            </a:r>
            <a:r>
              <a:rPr lang="cs-CZ" dirty="0" smtClean="0"/>
              <a:t> nikdo ani nepromluvil. </a:t>
            </a:r>
            <a:r>
              <a:rPr lang="cs-CZ" b="1" dirty="0" smtClean="0"/>
              <a:t>Do půlnoci </a:t>
            </a:r>
            <a:r>
              <a:rPr lang="cs-CZ" dirty="0" smtClean="0"/>
              <a:t>byla silná</a:t>
            </a:r>
          </a:p>
          <a:p>
            <a:pPr marL="0" indent="0">
              <a:buNone/>
            </a:pPr>
            <a:r>
              <a:rPr lang="cs-CZ" dirty="0" smtClean="0"/>
              <a:t>bouřka, ale </a:t>
            </a:r>
            <a:r>
              <a:rPr lang="cs-CZ" b="1" dirty="0" smtClean="0"/>
              <a:t>k ránu </a:t>
            </a:r>
            <a:r>
              <a:rPr lang="cs-CZ" dirty="0" smtClean="0"/>
              <a:t>se již vyjasnilo. </a:t>
            </a:r>
            <a:r>
              <a:rPr lang="cs-CZ" b="1" dirty="0" smtClean="0"/>
              <a:t>Denně </a:t>
            </a:r>
            <a:r>
              <a:rPr lang="cs-CZ" dirty="0" smtClean="0"/>
              <a:t>cvičí na klavír. </a:t>
            </a:r>
            <a:r>
              <a:rPr lang="cs-CZ" b="1" dirty="0" smtClean="0"/>
              <a:t>O přestávce </a:t>
            </a:r>
            <a:r>
              <a:rPr lang="cs-CZ" dirty="0" smtClean="0"/>
              <a:t>nesmíme vycházet z budovy školy. Maminka ti </a:t>
            </a:r>
            <a:r>
              <a:rPr lang="cs-CZ" b="1" dirty="0" smtClean="0"/>
              <a:t>stále</a:t>
            </a:r>
            <a:r>
              <a:rPr lang="cs-CZ" dirty="0" smtClean="0"/>
              <a:t> říká, že musíš chodit </a:t>
            </a:r>
            <a:r>
              <a:rPr lang="cs-CZ" b="1" dirty="0" smtClean="0"/>
              <a:t>včas</a:t>
            </a:r>
            <a:r>
              <a:rPr lang="cs-CZ" dirty="0" smtClean="0"/>
              <a:t>. Auto nám opravili </a:t>
            </a:r>
            <a:r>
              <a:rPr lang="cs-CZ" b="1" dirty="0" smtClean="0"/>
              <a:t>během hodiny </a:t>
            </a:r>
            <a:r>
              <a:rPr lang="cs-CZ" dirty="0" smtClean="0"/>
              <a:t>a </a:t>
            </a:r>
            <a:r>
              <a:rPr lang="cs-CZ" b="1" dirty="0" smtClean="0"/>
              <a:t>k večeru </a:t>
            </a:r>
            <a:r>
              <a:rPr lang="cs-CZ" dirty="0" smtClean="0"/>
              <a:t>jsme už byli u dědy.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35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Vyhledejte příslovečná určení </a:t>
            </a:r>
            <a:r>
              <a:rPr lang="cs-CZ" sz="2400" b="1" u="sng" dirty="0" smtClean="0"/>
              <a:t>způsobu</a:t>
            </a:r>
            <a:r>
              <a:rPr lang="cs-CZ" sz="2400" dirty="0" smtClean="0"/>
              <a:t>. Řekněte, kterým slovním druhem jsou vyjádřena.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Najednou ho něco prudce udeřilo do čela.</a:t>
            </a:r>
          </a:p>
          <a:p>
            <a:pPr marL="0" indent="0">
              <a:buNone/>
            </a:pPr>
            <a:r>
              <a:rPr lang="cs-CZ" sz="2400" dirty="0" smtClean="0"/>
              <a:t>Tvářil se překvapeně.</a:t>
            </a:r>
          </a:p>
          <a:p>
            <a:pPr marL="0" indent="0">
              <a:buNone/>
            </a:pPr>
            <a:r>
              <a:rPr lang="cs-CZ" sz="2400" dirty="0" smtClean="0"/>
              <a:t>Do Paříže odcestovali letadlem.</a:t>
            </a:r>
          </a:p>
          <a:p>
            <a:pPr marL="0" indent="0">
              <a:buNone/>
            </a:pPr>
            <a:r>
              <a:rPr lang="cs-CZ" sz="2400" dirty="0" smtClean="0"/>
              <a:t>Pes zavětřil a rozhlédl se pátravě kolem sebe.</a:t>
            </a:r>
          </a:p>
          <a:p>
            <a:pPr marL="0" indent="0">
              <a:buNone/>
            </a:pPr>
            <a:r>
              <a:rPr lang="cs-CZ" sz="2400" dirty="0" smtClean="0"/>
              <a:t>Zahanbeně se na něho k</a:t>
            </a:r>
            <a:r>
              <a:rPr lang="cs-CZ" sz="2400" dirty="0"/>
              <a:t>ý</a:t>
            </a:r>
            <a:r>
              <a:rPr lang="cs-CZ" sz="2400" dirty="0" smtClean="0"/>
              <a:t>vla.</a:t>
            </a:r>
          </a:p>
          <a:p>
            <a:pPr marL="0" indent="0">
              <a:buNone/>
            </a:pPr>
            <a:r>
              <a:rPr lang="cs-CZ" sz="2400" dirty="0" smtClean="0"/>
              <a:t>„To je správné,“ řekl s uspokojením.</a:t>
            </a:r>
          </a:p>
          <a:p>
            <a:pPr marL="0" indent="0">
              <a:buNone/>
            </a:pPr>
            <a:r>
              <a:rPr lang="cs-CZ" sz="2400" dirty="0" smtClean="0"/>
              <a:t>Vlídně se na mě usmála.</a:t>
            </a:r>
          </a:p>
          <a:p>
            <a:pPr marL="0" indent="0">
              <a:buNone/>
            </a:pPr>
            <a:r>
              <a:rPr lang="cs-CZ" sz="2400" dirty="0" smtClean="0"/>
              <a:t>Indián se nepozorovaně proplížil strážemi k ohni.</a:t>
            </a:r>
          </a:p>
          <a:p>
            <a:pPr marL="0" indent="0">
              <a:buNone/>
            </a:pPr>
            <a:r>
              <a:rPr lang="cs-CZ" sz="2400" dirty="0" smtClean="0"/>
              <a:t>Neměj strach, nějak to dopadne.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223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Najednou ho něco </a:t>
            </a:r>
            <a:r>
              <a:rPr lang="cs-CZ" b="1" dirty="0" smtClean="0"/>
              <a:t>prudce</a:t>
            </a:r>
            <a:r>
              <a:rPr lang="cs-CZ" dirty="0" smtClean="0"/>
              <a:t> udeřilo do čela.</a:t>
            </a:r>
          </a:p>
          <a:p>
            <a:pPr marL="0" indent="0">
              <a:buNone/>
            </a:pPr>
            <a:r>
              <a:rPr lang="cs-CZ" dirty="0" smtClean="0"/>
              <a:t>Tvářil se </a:t>
            </a:r>
            <a:r>
              <a:rPr lang="cs-CZ" b="1" dirty="0" smtClean="0"/>
              <a:t>překvapeně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Do Paříže odcestovali </a:t>
            </a:r>
            <a:r>
              <a:rPr lang="cs-CZ" b="1" dirty="0" smtClean="0"/>
              <a:t>letadlem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Pes zavětřil a rozhlédl se </a:t>
            </a:r>
            <a:r>
              <a:rPr lang="cs-CZ" b="1" dirty="0" smtClean="0"/>
              <a:t>pátravě</a:t>
            </a:r>
            <a:r>
              <a:rPr lang="cs-CZ" dirty="0" smtClean="0"/>
              <a:t> kolem sebe.</a:t>
            </a:r>
          </a:p>
          <a:p>
            <a:pPr marL="0" indent="0">
              <a:buNone/>
            </a:pPr>
            <a:r>
              <a:rPr lang="cs-CZ" b="1" dirty="0" smtClean="0"/>
              <a:t>Zahanbeně</a:t>
            </a:r>
            <a:r>
              <a:rPr lang="cs-CZ" dirty="0" smtClean="0"/>
              <a:t> se na něho kývla.</a:t>
            </a:r>
          </a:p>
          <a:p>
            <a:pPr marL="0" indent="0">
              <a:buNone/>
            </a:pPr>
            <a:r>
              <a:rPr lang="cs-CZ" dirty="0" smtClean="0"/>
              <a:t>„To je správné,“ řekl </a:t>
            </a:r>
            <a:r>
              <a:rPr lang="cs-CZ" b="1" dirty="0" smtClean="0"/>
              <a:t>s uspokojením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Vlídně</a:t>
            </a:r>
            <a:r>
              <a:rPr lang="cs-CZ" dirty="0" smtClean="0"/>
              <a:t> se na mě usmála.</a:t>
            </a:r>
          </a:p>
          <a:p>
            <a:pPr marL="0" indent="0">
              <a:buNone/>
            </a:pPr>
            <a:r>
              <a:rPr lang="cs-CZ" dirty="0" smtClean="0"/>
              <a:t>Indián se </a:t>
            </a:r>
            <a:r>
              <a:rPr lang="cs-CZ" b="1" dirty="0" smtClean="0"/>
              <a:t>nepozorovaně</a:t>
            </a:r>
            <a:r>
              <a:rPr lang="cs-CZ" dirty="0" smtClean="0"/>
              <a:t> proplížil strážemi k ohni.</a:t>
            </a:r>
          </a:p>
          <a:p>
            <a:pPr marL="0" indent="0">
              <a:buNone/>
            </a:pPr>
            <a:r>
              <a:rPr lang="cs-CZ" dirty="0" smtClean="0"/>
              <a:t>Neměj strach, </a:t>
            </a:r>
            <a:r>
              <a:rPr lang="cs-CZ" b="1" dirty="0" smtClean="0"/>
              <a:t>nějak</a:t>
            </a:r>
            <a:r>
              <a:rPr lang="cs-CZ" dirty="0" smtClean="0"/>
              <a:t> to dopadne.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97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Vyhledejte </a:t>
            </a:r>
            <a:r>
              <a:rPr lang="cs-CZ" sz="2400" b="1" u="sng" dirty="0" smtClean="0"/>
              <a:t>příslovečná určení </a:t>
            </a:r>
            <a:r>
              <a:rPr lang="cs-CZ" sz="2400" dirty="0" smtClean="0"/>
              <a:t>a určete jejich druh.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Bakterie jsou dobře pozorovatelné pod mikroskopem.</a:t>
            </a:r>
          </a:p>
          <a:p>
            <a:pPr marL="0" indent="0">
              <a:buNone/>
            </a:pPr>
            <a:r>
              <a:rPr lang="cs-CZ" sz="2400" dirty="0" smtClean="0"/>
              <a:t>Dopis je špatně formulovaný a není napsaný na počítači.</a:t>
            </a:r>
          </a:p>
          <a:p>
            <a:pPr marL="0" indent="0">
              <a:buNone/>
            </a:pPr>
            <a:r>
              <a:rPr lang="cs-CZ" sz="2400" dirty="0" smtClean="0"/>
              <a:t>Mléko je uskladněné v chladničce.</a:t>
            </a:r>
          </a:p>
          <a:p>
            <a:pPr marL="0" indent="0">
              <a:buNone/>
            </a:pPr>
            <a:r>
              <a:rPr lang="cs-CZ" sz="2400" dirty="0" smtClean="0"/>
              <a:t>Vaše děti jsou krásně opálené.</a:t>
            </a:r>
          </a:p>
          <a:p>
            <a:pPr marL="0" indent="0">
              <a:buNone/>
            </a:pPr>
            <a:r>
              <a:rPr lang="cs-CZ" sz="2400" dirty="0" smtClean="0"/>
              <a:t>Balíček je zalepený lepidlem.</a:t>
            </a:r>
          </a:p>
          <a:p>
            <a:pPr marL="0" indent="0">
              <a:buNone/>
            </a:pPr>
            <a:r>
              <a:rPr lang="cs-CZ" sz="2400" dirty="0" smtClean="0"/>
              <a:t>Malý zajíček byl přikrčený v trávě.</a:t>
            </a:r>
          </a:p>
          <a:p>
            <a:pPr marL="0" indent="0">
              <a:buNone/>
            </a:pPr>
            <a:r>
              <a:rPr lang="cs-CZ" sz="2400" dirty="0" smtClean="0"/>
              <a:t>Obrázek je malovaný pastelkami.</a:t>
            </a:r>
          </a:p>
          <a:p>
            <a:pPr marL="0" indent="0">
              <a:buNone/>
            </a:pPr>
            <a:r>
              <a:rPr lang="cs-CZ" sz="2400" dirty="0" smtClean="0"/>
              <a:t>Dalekohled je zaměřený na Mars.</a:t>
            </a:r>
          </a:p>
          <a:p>
            <a:pPr marL="0" indent="0">
              <a:buNone/>
            </a:pPr>
            <a:r>
              <a:rPr lang="cs-CZ" sz="2400" dirty="0" smtClean="0"/>
              <a:t>Jeho ruce byly studené jako led.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3396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Bakterie jsou </a:t>
            </a:r>
            <a:r>
              <a:rPr lang="cs-CZ" sz="2400" b="1" dirty="0" smtClean="0"/>
              <a:t>dobře</a:t>
            </a:r>
            <a:r>
              <a:rPr lang="cs-CZ" sz="2400" dirty="0" smtClean="0"/>
              <a:t> pozorovatelné </a:t>
            </a:r>
            <a:r>
              <a:rPr lang="cs-CZ" sz="2400" b="1" dirty="0" smtClean="0"/>
              <a:t>pod mikroskopem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Dopis je </a:t>
            </a:r>
            <a:r>
              <a:rPr lang="cs-CZ" sz="2400" b="1" dirty="0" smtClean="0"/>
              <a:t>špatně</a:t>
            </a:r>
            <a:r>
              <a:rPr lang="cs-CZ" sz="2400" dirty="0" smtClean="0"/>
              <a:t> formulovaný a není napsaný </a:t>
            </a:r>
            <a:r>
              <a:rPr lang="cs-CZ" sz="2400" b="1" dirty="0" smtClean="0"/>
              <a:t>na počítači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Mléko je uskladněné </a:t>
            </a:r>
            <a:r>
              <a:rPr lang="cs-CZ" sz="2400" b="1" dirty="0" smtClean="0"/>
              <a:t>v chladničce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Vaše děti jsou </a:t>
            </a:r>
            <a:r>
              <a:rPr lang="cs-CZ" sz="2400" b="1" dirty="0" smtClean="0"/>
              <a:t>krásně</a:t>
            </a:r>
            <a:r>
              <a:rPr lang="cs-CZ" sz="2400" dirty="0" smtClean="0"/>
              <a:t> opálené.</a:t>
            </a:r>
          </a:p>
          <a:p>
            <a:pPr marL="0" indent="0">
              <a:buNone/>
            </a:pPr>
            <a:r>
              <a:rPr lang="cs-CZ" sz="2400" dirty="0" smtClean="0"/>
              <a:t>Balíček je zalepený </a:t>
            </a:r>
            <a:r>
              <a:rPr lang="cs-CZ" sz="2400" b="1" dirty="0" smtClean="0"/>
              <a:t>lepidlem.</a:t>
            </a:r>
          </a:p>
          <a:p>
            <a:pPr marL="0" indent="0">
              <a:buNone/>
            </a:pPr>
            <a:r>
              <a:rPr lang="cs-CZ" sz="2400" dirty="0" smtClean="0"/>
              <a:t>Malý zajíček byl přikrčený </a:t>
            </a:r>
            <a:r>
              <a:rPr lang="cs-CZ" sz="2400" b="1" dirty="0" smtClean="0"/>
              <a:t>v trávě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Obrázek je malovaný </a:t>
            </a:r>
            <a:r>
              <a:rPr lang="cs-CZ" sz="2400" b="1" dirty="0" smtClean="0"/>
              <a:t>pastelkami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Dalekohled je zaměřený </a:t>
            </a:r>
            <a:r>
              <a:rPr lang="cs-CZ" sz="2400" b="1" dirty="0" smtClean="0"/>
              <a:t>na Mars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Jeho ruce byly studené </a:t>
            </a:r>
            <a:r>
              <a:rPr lang="cs-CZ" sz="2400" b="1" smtClean="0"/>
              <a:t>jako led</a:t>
            </a:r>
            <a:r>
              <a:rPr lang="cs-CZ" sz="2400" smtClean="0"/>
              <a:t>.</a:t>
            </a:r>
            <a:endParaRPr lang="cs-CZ" sz="2400" b="1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017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Text:</a:t>
            </a:r>
          </a:p>
          <a:p>
            <a:pPr marL="0" indent="0">
              <a:buNone/>
            </a:pPr>
            <a:r>
              <a:rPr lang="cs-CZ" sz="2400" dirty="0"/>
              <a:t>V. STYBLÍK A KOL. </a:t>
            </a:r>
            <a:r>
              <a:rPr lang="cs-CZ" sz="2400" i="1" dirty="0"/>
              <a:t>Český jazyk pro 6. ročník ZŠ</a:t>
            </a:r>
            <a:r>
              <a:rPr lang="cs-CZ" sz="2400" dirty="0"/>
              <a:t>. 2. vydání. Praha: SPN, 2001. ISBN 80-7235-148-6.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152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794</Words>
  <Application>Microsoft Office PowerPoint</Application>
  <PresentationFormat>Předvádění na obrazovce (4:3)</PresentationFormat>
  <Paragraphs>92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Příslovečné určení</vt:lpstr>
      <vt:lpstr>Anotace</vt:lpstr>
      <vt:lpstr>Vyhledejte ve větách příslovečné určení místa. Nadepište číslicí, kterým slovním druhem jsou vyjádřena.</vt:lpstr>
      <vt:lpstr>Řešení:</vt:lpstr>
      <vt:lpstr>Vyhledejte ve větách příslovečná určení času. Řekněte, kterým slovním druhem jsou vyjádřena.</vt:lpstr>
      <vt:lpstr>Řešení:</vt:lpstr>
      <vt:lpstr>Vyhledejte příslovečná určení způsobu. Řekněte, kterým slovním druhem jsou vyjádřena.</vt:lpstr>
      <vt:lpstr>Řešení:</vt:lpstr>
      <vt:lpstr>Vyhledejte příslovečná určení a určete jejich druh.</vt:lpstr>
      <vt:lpstr>Řešení:</vt:lpstr>
      <vt:lpstr>Citace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Příslovečné určení</dc:title>
  <dc:creator>Hanka-mamka</dc:creator>
  <cp:lastModifiedBy>KLETECKOVAH</cp:lastModifiedBy>
  <cp:revision>21</cp:revision>
  <dcterms:created xsi:type="dcterms:W3CDTF">2012-05-23T20:50:33Z</dcterms:created>
  <dcterms:modified xsi:type="dcterms:W3CDTF">2012-06-25T20:29:16Z</dcterms:modified>
</cp:coreProperties>
</file>