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3"/>
  </p:notesMasterIdLst>
  <p:sldIdLst>
    <p:sldId id="277" r:id="rId2"/>
    <p:sldId id="275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57" r:id="rId17"/>
    <p:sldId id="271" r:id="rId18"/>
    <p:sldId id="272" r:id="rId19"/>
    <p:sldId id="273" r:id="rId20"/>
    <p:sldId id="274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VY_32_INOVACE_3.2.6.2. O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Kulhavá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</a:t>
          </a:r>
          <a:r>
            <a:rPr lang="cs-CZ" sz="2000" dirty="0" smtClean="0"/>
            <a:t>: Angličtina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89A000-0D4B-413E-9040-BE2331415837}" type="presOf" srcId="{B651F6E3-6281-48DB-9319-2AEAFDAE7572}" destId="{619D679B-A015-4ECF-8348-D1034C574F40}" srcOrd="0" destOrd="0" presId="urn:microsoft.com/office/officeart/2005/8/layout/target3"/>
    <dgm:cxn modelId="{34C352C4-3D22-4888-BA3F-A12E695A401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65FC6C-7202-4A47-B826-C91B2E6BFA30}" type="presOf" srcId="{D1D4F407-5343-4D3F-B5B9-D407B03CAEB4}" destId="{AED2198E-93D5-4001-81B4-73124B309672}" srcOrd="1" destOrd="0" presId="urn:microsoft.com/office/officeart/2005/8/layout/target3"/>
    <dgm:cxn modelId="{6B589DBC-F100-42FA-978F-704C3DCBE6B7}" type="presOf" srcId="{D8197B8C-B260-4A16-BDF4-0947B075E274}" destId="{5A5FFA88-C948-4069-8E93-59FA12366E83}" srcOrd="1" destOrd="0" presId="urn:microsoft.com/office/officeart/2005/8/layout/target3"/>
    <dgm:cxn modelId="{FD299F81-5E4A-483A-8BBB-355197F25E57}" type="presOf" srcId="{4C35D32F-0EAB-4CD7-82EE-45574DC2A586}" destId="{890E4F0B-2866-4A3F-A3C7-2A14B1797930}" srcOrd="1" destOrd="0" presId="urn:microsoft.com/office/officeart/2005/8/layout/target3"/>
    <dgm:cxn modelId="{C140B87D-C1EF-46BD-A242-B0C43C94616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3A8843-25A7-41E3-BEC1-D507EC3D22FF}" type="presOf" srcId="{4C35D32F-0EAB-4CD7-82EE-45574DC2A586}" destId="{8BEBB6EC-1DAA-4CAC-8A25-BC0FCBD5DBD5}" srcOrd="0" destOrd="0" presId="urn:microsoft.com/office/officeart/2005/8/layout/target3"/>
    <dgm:cxn modelId="{640884EE-2FBA-4B9B-9445-100DE0BDC0E5}" type="presOf" srcId="{B651F6E3-6281-48DB-9319-2AEAFDAE7572}" destId="{6BB5E863-4638-4E1D-BFDE-399D028AC4ED}" srcOrd="1" destOrd="0" presId="urn:microsoft.com/office/officeart/2005/8/layout/target3"/>
    <dgm:cxn modelId="{63EA596A-0AF2-4D02-9ABD-606AE402EDFC}" type="presOf" srcId="{D1B46980-6531-4606-95E6-44980827E919}" destId="{6140AFEC-043D-4C43-A2F9-D0F5331DF3A3}" srcOrd="0" destOrd="0" presId="urn:microsoft.com/office/officeart/2005/8/layout/target3"/>
    <dgm:cxn modelId="{1A83B6FC-8E59-4A9A-BA10-30075F641368}" type="presOf" srcId="{D8197B8C-B260-4A16-BDF4-0947B075E274}" destId="{25B08C86-7E15-44DC-BE7F-FFB55DD49D12}" srcOrd="0" destOrd="0" presId="urn:microsoft.com/office/officeart/2005/8/layout/target3"/>
    <dgm:cxn modelId="{1FB20029-D08B-4B06-BECA-64369C24F41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42D65B-C3E0-492A-9522-B86C02454C7A}" type="presParOf" srcId="{333A1088-737F-45CB-B68E-254E46348037}" destId="{F5ABB229-8D3B-4694-996A-96F23CF14429}" srcOrd="0" destOrd="0" presId="urn:microsoft.com/office/officeart/2005/8/layout/target3"/>
    <dgm:cxn modelId="{C16F1216-0066-4D1A-9C95-39453FA1F6E4}" type="presParOf" srcId="{333A1088-737F-45CB-B68E-254E46348037}" destId="{F41139FD-01EE-4571-8B17-4FB00FC51163}" srcOrd="1" destOrd="0" presId="urn:microsoft.com/office/officeart/2005/8/layout/target3"/>
    <dgm:cxn modelId="{3A78FD77-9A64-4AEE-85AB-724442230607}" type="presParOf" srcId="{333A1088-737F-45CB-B68E-254E46348037}" destId="{D005CE8C-CC26-4C3E-AC11-E15060ECD759}" srcOrd="2" destOrd="0" presId="urn:microsoft.com/office/officeart/2005/8/layout/target3"/>
    <dgm:cxn modelId="{86874D42-9106-4BDB-B008-9B6F8028972C}" type="presParOf" srcId="{333A1088-737F-45CB-B68E-254E46348037}" destId="{2C702D82-9B77-49B7-9568-BB8EB47C3372}" srcOrd="3" destOrd="0" presId="urn:microsoft.com/office/officeart/2005/8/layout/target3"/>
    <dgm:cxn modelId="{FAAAAACD-7217-41B5-8519-792BECAB543F}" type="presParOf" srcId="{333A1088-737F-45CB-B68E-254E46348037}" destId="{A52A0455-90FF-4808-ABD0-F02540D31D5A}" srcOrd="4" destOrd="0" presId="urn:microsoft.com/office/officeart/2005/8/layout/target3"/>
    <dgm:cxn modelId="{3BC2BE4E-E92C-47C1-ADED-1D7E443BF5B0}" type="presParOf" srcId="{333A1088-737F-45CB-B68E-254E46348037}" destId="{6140AFEC-043D-4C43-A2F9-D0F5331DF3A3}" srcOrd="5" destOrd="0" presId="urn:microsoft.com/office/officeart/2005/8/layout/target3"/>
    <dgm:cxn modelId="{216F0A4F-B4AE-464D-9156-8E0CCEDCE1E1}" type="presParOf" srcId="{333A1088-737F-45CB-B68E-254E46348037}" destId="{9358AC05-5D7D-4327-9F80-1AD486AEA664}" srcOrd="6" destOrd="0" presId="urn:microsoft.com/office/officeart/2005/8/layout/target3"/>
    <dgm:cxn modelId="{599F4B91-219C-4A46-8C94-B644A90844FC}" type="presParOf" srcId="{333A1088-737F-45CB-B68E-254E46348037}" destId="{313FC574-E1CD-4FB4-B054-0B805CE0447D}" srcOrd="7" destOrd="0" presId="urn:microsoft.com/office/officeart/2005/8/layout/target3"/>
    <dgm:cxn modelId="{DC696078-320A-4C71-9520-0AA9748FDE3B}" type="presParOf" srcId="{333A1088-737F-45CB-B68E-254E46348037}" destId="{619D679B-A015-4ECF-8348-D1034C574F40}" srcOrd="8" destOrd="0" presId="urn:microsoft.com/office/officeart/2005/8/layout/target3"/>
    <dgm:cxn modelId="{D5680A14-092B-4CD4-A1F1-89A4FA403781}" type="presParOf" srcId="{333A1088-737F-45CB-B68E-254E46348037}" destId="{322283A8-4A27-4CDA-BAE3-F381106A9174}" srcOrd="9" destOrd="0" presId="urn:microsoft.com/office/officeart/2005/8/layout/target3"/>
    <dgm:cxn modelId="{5F77AF16-9A19-41E4-BB1A-333F946EA7D0}" type="presParOf" srcId="{333A1088-737F-45CB-B68E-254E46348037}" destId="{FFC9F71D-1B4F-4AD9-A4A6-86ADEFC8AF5C}" srcOrd="10" destOrd="0" presId="urn:microsoft.com/office/officeart/2005/8/layout/target3"/>
    <dgm:cxn modelId="{D700D521-71A9-4B70-BCBB-48189093CC6C}" type="presParOf" srcId="{333A1088-737F-45CB-B68E-254E46348037}" destId="{25B08C86-7E15-44DC-BE7F-FFB55DD49D12}" srcOrd="11" destOrd="0" presId="urn:microsoft.com/office/officeart/2005/8/layout/target3"/>
    <dgm:cxn modelId="{4E1FDFCA-93A8-43B0-92AB-CCF4FDCFC107}" type="presParOf" srcId="{333A1088-737F-45CB-B68E-254E46348037}" destId="{76644BE8-9D7C-4C09-B250-3D10AF48CBB7}" srcOrd="12" destOrd="0" presId="urn:microsoft.com/office/officeart/2005/8/layout/target3"/>
    <dgm:cxn modelId="{E97B6B82-F440-4B56-A55B-03BC3B52C9A8}" type="presParOf" srcId="{333A1088-737F-45CB-B68E-254E46348037}" destId="{EE85B701-7295-41C0-BA7A-34D3756A2AE6}" srcOrd="13" destOrd="0" presId="urn:microsoft.com/office/officeart/2005/8/layout/target3"/>
    <dgm:cxn modelId="{6F1361D8-0B7D-4988-A67B-357EC6963346}" type="presParOf" srcId="{333A1088-737F-45CB-B68E-254E46348037}" destId="{8BEBB6EC-1DAA-4CAC-8A25-BC0FCBD5DBD5}" srcOrd="14" destOrd="0" presId="urn:microsoft.com/office/officeart/2005/8/layout/target3"/>
    <dgm:cxn modelId="{CFE26984-C27A-4982-B1BA-58AEA92196B7}" type="presParOf" srcId="{333A1088-737F-45CB-B68E-254E46348037}" destId="{AED2198E-93D5-4001-81B4-73124B309672}" srcOrd="15" destOrd="0" presId="urn:microsoft.com/office/officeart/2005/8/layout/target3"/>
    <dgm:cxn modelId="{D8E78410-B611-4CB6-A6EA-53540C24C3FF}" type="presParOf" srcId="{333A1088-737F-45CB-B68E-254E46348037}" destId="{2BE915AB-18AA-4053-B92C-3BFC9ED204BB}" srcOrd="16" destOrd="0" presId="urn:microsoft.com/office/officeart/2005/8/layout/target3"/>
    <dgm:cxn modelId="{CAB7C3A9-78F0-4435-9A30-230D46CCBA60}" type="presParOf" srcId="{333A1088-737F-45CB-B68E-254E46348037}" destId="{6BB5E863-4638-4E1D-BFDE-399D028AC4ED}" srcOrd="17" destOrd="0" presId="urn:microsoft.com/office/officeart/2005/8/layout/target3"/>
    <dgm:cxn modelId="{A37ED152-BE02-466A-81E7-B6C9D1B7A45F}" type="presParOf" srcId="{333A1088-737F-45CB-B68E-254E46348037}" destId="{5A5FFA88-C948-4069-8E93-59FA12366E83}" srcOrd="18" destOrd="0" presId="urn:microsoft.com/office/officeart/2005/8/layout/target3"/>
    <dgm:cxn modelId="{EFB9C4BD-8040-4FDA-A40C-93BDB34B296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hueMod val="100000"/>
                <a:satMod val="100000"/>
              </a:schemeClr>
            </a:gs>
            <a:gs pos="10000">
              <a:schemeClr val="accent1">
                <a:hueOff val="0"/>
                <a:satOff val="0"/>
                <a:lumOff val="0"/>
                <a:alphaOff val="0"/>
                <a:tint val="90000"/>
                <a:shade val="8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twoPt" dir="t">
            <a:rot lat="0" lon="0" rev="8100000"/>
          </a:lightRig>
        </a:scene3d>
        <a:sp3d prstMaterial="matte">
          <a:bevelT/>
          <a:bevelB w="0" h="0"/>
          <a:extrusionClr>
            <a:schemeClr val="bg1"/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chilly" dir="tl">
            <a:rot lat="0" lon="0" rev="2700000"/>
          </a:lightRig>
        </a:scene3d>
        <a:sp3d prstMaterial="matte">
          <a:bevelT/>
          <a:contourClr>
            <a:schemeClr val="bg2">
              <a:tint val="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hueMod val="100000"/>
                <a:satMod val="100000"/>
              </a:schemeClr>
            </a:gs>
            <a:gs pos="10000">
              <a:schemeClr val="accent1">
                <a:hueOff val="0"/>
                <a:satOff val="0"/>
                <a:lumOff val="0"/>
                <a:alphaOff val="0"/>
                <a:tint val="90000"/>
                <a:shade val="8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twoPt" dir="t">
            <a:rot lat="0" lon="0" rev="8100000"/>
          </a:lightRig>
        </a:scene3d>
        <a:sp3d prstMaterial="matte">
          <a:bevelT/>
          <a:bevelB w="0" h="0"/>
          <a:extrusionClr>
            <a:schemeClr val="bg1"/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chilly" dir="tl">
            <a:rot lat="0" lon="0" rev="2700000"/>
          </a:lightRig>
        </a:scene3d>
        <a:sp3d prstMaterial="matte">
          <a:bevelT/>
          <a:contourClr>
            <a:schemeClr val="bg2">
              <a:tint val="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Kulhavá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hueMod val="100000"/>
                <a:satMod val="100000"/>
              </a:schemeClr>
            </a:gs>
            <a:gs pos="10000">
              <a:schemeClr val="accent1">
                <a:hueOff val="0"/>
                <a:satOff val="0"/>
                <a:lumOff val="0"/>
                <a:alphaOff val="0"/>
                <a:tint val="90000"/>
                <a:shade val="8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twoPt" dir="t">
            <a:rot lat="0" lon="0" rev="8100000"/>
          </a:lightRig>
        </a:scene3d>
        <a:sp3d prstMaterial="matte">
          <a:bevelT/>
          <a:bevelB w="0" h="0"/>
          <a:extrusionClr>
            <a:schemeClr val="bg1"/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chilly" dir="tl">
            <a:rot lat="0" lon="0" rev="2700000"/>
          </a:lightRig>
        </a:scene3d>
        <a:sp3d prstMaterial="matte">
          <a:bevelT/>
          <a:contourClr>
            <a:schemeClr val="bg2">
              <a:tint val="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VY_32_INOVACE_3.2.6.2. O 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hueMod val="100000"/>
                <a:satMod val="100000"/>
              </a:schemeClr>
            </a:gs>
            <a:gs pos="10000">
              <a:schemeClr val="accent1">
                <a:hueOff val="0"/>
                <a:satOff val="0"/>
                <a:lumOff val="0"/>
                <a:alphaOff val="0"/>
                <a:tint val="90000"/>
                <a:shade val="8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twoPt" dir="t">
            <a:rot lat="0" lon="0" rev="8100000"/>
          </a:lightRig>
        </a:scene3d>
        <a:sp3d prstMaterial="matte">
          <a:bevelT/>
          <a:bevelB w="0" h="0"/>
          <a:extrusionClr>
            <a:schemeClr val="bg1"/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chilly" dir="tl">
            <a:rot lat="0" lon="0" rev="2700000"/>
          </a:lightRig>
        </a:scene3d>
        <a:sp3d prstMaterial="matte">
          <a:bevelT/>
          <a:contourClr>
            <a:schemeClr val="bg2">
              <a:tint val="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</a:t>
          </a:r>
          <a:r>
            <a:rPr lang="cs-CZ" sz="2000" kern="1200" dirty="0" smtClean="0"/>
            <a:t>: Angličtina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hueMod val="100000"/>
                <a:satMod val="100000"/>
              </a:schemeClr>
            </a:gs>
            <a:gs pos="10000">
              <a:schemeClr val="accent1">
                <a:hueOff val="0"/>
                <a:satOff val="0"/>
                <a:lumOff val="0"/>
                <a:alphaOff val="0"/>
                <a:tint val="90000"/>
                <a:shade val="8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twoPt" dir="t">
            <a:rot lat="0" lon="0" rev="8100000"/>
          </a:lightRig>
        </a:scene3d>
        <a:sp3d prstMaterial="matte">
          <a:bevelT/>
          <a:bevelB w="0" h="0"/>
          <a:extrusionClr>
            <a:schemeClr val="bg1"/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/>
          <a:lightRig rig="chilly" dir="tl">
            <a:rot lat="0" lon="0" rev="2700000"/>
          </a:lightRig>
        </a:scene3d>
        <a:sp3d prstMaterial="matte">
          <a:bevelT/>
          <a:contourClr>
            <a:schemeClr val="bg2">
              <a:tint val="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380B88-683B-4839-86A4-03A2EF0E410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827DB-46BD-4A7A-9345-A27654A960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596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827DB-46BD-4A7A-9345-A27654A9607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239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1E29BD-248E-4EF3-8164-988A77BB5DE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7E9F7-57EF-49A8-8CBF-1B331D5BC6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13" Type="http://schemas.openxmlformats.org/officeDocument/2006/relationships/image" Target="../media/image20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12" Type="http://schemas.openxmlformats.org/officeDocument/2006/relationships/image" Target="../media/image21.gi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11" Type="http://schemas.openxmlformats.org/officeDocument/2006/relationships/image" Target="../media/image32.jpe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20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103147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83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836712"/>
            <a:ext cx="1584176" cy="461665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556792"/>
            <a:ext cx="6624736" cy="378565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Prezentace je vytvořena pro žáky vyšších ročníků 2. stupně ZŠ k procvičení situace v restauraci.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Žáci se v ní učí rezervovat si stůl, objednat si jídlo, řešit problém, zaplatit účet apod.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Děti se seznámí s nejběžnějšími výrazy, které používá číšník i host v restauraci a které pak mohou použít ve vlastním rozhovoru  se spolužákem, ke kterému prezentace směřuje.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 konci prezentace jsou krátké užitečné dialogy a cvičení vztahující se k tématu.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Prezentace není určena k probrání za jednu vyučovací hodinu, lze z ní čerpat různé situace a žáci je mohou napodobit ve svých </a:t>
            </a:r>
            <a:r>
              <a:rPr lang="cs-CZ" sz="2000" smtClean="0"/>
              <a:t>vlastních rozhovorech.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08862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06450"/>
            <a:ext cx="7772400" cy="1681163"/>
          </a:xfrm>
        </p:spPr>
        <p:txBody>
          <a:bodyPr/>
          <a:lstStyle/>
          <a:p>
            <a:r>
              <a:rPr lang="cs-CZ" dirty="0" smtClean="0"/>
              <a:t>AT THE RESTAURANT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30414"/>
            <a:ext cx="6400800" cy="914400"/>
          </a:xfrm>
        </p:spPr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sp>
        <p:nvSpPr>
          <p:cNvPr id="4" name="AutoShape 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3500" y="-13319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15900" y="-11795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368300" y="-10271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520700" y="-8747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73100" y="-7223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825500" y="-5699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977900" y="-4175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130300" y="-2651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282700" y="-112713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435100" y="39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2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587500" y="192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2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739900" y="344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2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892300" y="496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2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044700" y="649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3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349500" y="954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3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501900" y="1106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3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654300" y="1258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4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3263900" y="1868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AutoShape 4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3568700" y="2173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5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3721100" y="2325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5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3873500" y="2478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5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4025900" y="2630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5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4178300" y="2782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AutoShape 5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4330700" y="2935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AutoShape 6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4635500" y="3240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7" name="AutoShape 6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5092700" y="3697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" name="AutoShape 7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5245100" y="3849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9" name="AutoShape 7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5397500" y="4002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AutoShape 7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5549900" y="4154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" name="AutoShape 7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5702300" y="4306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2" name="AutoShape 7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5854700" y="4459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" name="AutoShape 8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007100" y="4611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4" name="AutoShape 8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159500" y="4764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5" name="AutoShape 8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311900" y="4916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6" name="AutoShape 8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464300" y="5068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7" name="AutoShape 8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616700" y="5221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8" name="AutoShape 9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769100" y="5373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9" name="AutoShape 9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6921500" y="5526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0" name="AutoShape 9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7073900" y="5678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" name="AutoShape 9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7226300" y="5830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2" name="AutoShape 9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7378700" y="5983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3" name="AutoShape 10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7531100" y="6135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AutoShape 10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7683500" y="6288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AutoShape 10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7835900" y="6440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AutoShape 10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7988300" y="6592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7" name="AutoShape 10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8140700" y="6745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8" name="AutoShape 11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8293100" y="6897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9" name="AutoShape 11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8445500" y="7050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0" name="AutoShape 11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8597900" y="7202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" name="AutoShape 11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8750300" y="7354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" name="AutoShape 11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8902700" y="7507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" name="AutoShape 12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9055100" y="7659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4" name="AutoShape 12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9207500" y="7812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5" name="AutoShape 12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9359900" y="7964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6" name="AutoShape 12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9512300" y="8116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7" name="AutoShape 12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9664700" y="8269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8" name="AutoShape 13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9817100" y="8421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9" name="AutoShape 13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9969500" y="8574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0" name="AutoShape 13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0121900" y="8726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1" name="AutoShape 13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0274300" y="8878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2" name="AutoShape 13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0426700" y="9031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3" name="AutoShape 14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0579100" y="9183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4" name="AutoShape 14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0731500" y="9336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5" name="AutoShape 14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0883900" y="9488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6" name="AutoShape 14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1036300" y="9640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7" name="AutoShape 14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1188700" y="9793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8" name="AutoShape 15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1341100" y="9945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9" name="AutoShape 15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1493500" y="10098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0" name="AutoShape 15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1645900" y="10250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" name="AutoShape 15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1798300" y="10402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" name="AutoShape 15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1950700" y="10555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" name="AutoShape 16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2103100" y="10707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4" name="AutoShape 16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2255500" y="10860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5" name="AutoShape 16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2407900" y="11012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6" name="AutoShape 16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2560300" y="11164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7" name="AutoShape 16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2712700" y="11317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8" name="AutoShape 17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2865100" y="11469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9" name="AutoShape 17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3017500" y="11622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0" name="AutoShape 17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3169900" y="11774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1" name="AutoShape 17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3322300" y="11926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" name="AutoShape 17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3474700" y="12079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3" name="AutoShape 18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3627100" y="12231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4" name="AutoShape 18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3779500" y="12384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5" name="AutoShape 18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3931900" y="12536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6" name="AutoShape 18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4084300" y="12688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7" name="AutoShape 18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4236700" y="12841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8" name="AutoShape 19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4389100" y="12993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9" name="AutoShape 19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4541500" y="13146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0" name="AutoShape 19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4693900" y="13298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1" name="AutoShape 19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4846300" y="13450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" name="AutoShape 19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4998700" y="13603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" name="AutoShape 20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5151100" y="13755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" name="AutoShape 20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5303500" y="13908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" name="AutoShape 20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5455900" y="14060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6" name="AutoShape 20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5608300" y="14212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7" name="AutoShape 20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5760700" y="14365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8" name="AutoShape 21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5913100" y="14517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9" name="AutoShape 21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6065500" y="14670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0" name="AutoShape 21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6217900" y="14822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1" name="AutoShape 21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6370300" y="14974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2" name="AutoShape 21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6522700" y="15127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3" name="AutoShape 22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6675100" y="15279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4" name="AutoShape 22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6827500" y="15432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5" name="AutoShape 22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6979900" y="15584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6" name="AutoShape 22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7132300" y="15736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7" name="AutoShape 22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7284700" y="15889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8" name="AutoShape 23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7437100" y="16041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9" name="AutoShape 23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7589500" y="16194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0" name="AutoShape 23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7741900" y="16346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1" name="AutoShape 23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7894300" y="16498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" name="AutoShape 23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8046700" y="16651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3" name="AutoShape 24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8199100" y="16803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4" name="AutoShape 24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8351500" y="16956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5" name="AutoShape 24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8503900" y="17108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6" name="AutoShape 24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8656300" y="17260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7" name="AutoShape 24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8808700" y="17413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8" name="AutoShape 25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8961100" y="17565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9" name="AutoShape 25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9113500" y="17718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0" name="AutoShape 25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9265900" y="17870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1" name="AutoShape 25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9418300" y="18022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2" name="AutoShape 25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9570700" y="18175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3" name="AutoShape 26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9723100" y="18327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4" name="AutoShape 26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19875500" y="18480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5" name="AutoShape 26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0027900" y="18632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6" name="AutoShape 26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0180300" y="18784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7" name="AutoShape 26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0332700" y="18937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8" name="AutoShape 27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0485100" y="19089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9" name="AutoShape 27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0637500" y="19242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0" name="AutoShape 27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0789900" y="19394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1" name="AutoShape 27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0942300" y="19546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2" name="AutoShape 27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1094700" y="19699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3" name="AutoShape 28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1247100" y="19851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4" name="AutoShape 28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1399500" y="20004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5" name="AutoShape 28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1551900" y="20156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6" name="AutoShape 28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1704300" y="20308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7" name="AutoShape 28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1856700" y="20461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8" name="AutoShape 29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2009100" y="20613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9" name="AutoShape 29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2161500" y="20766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0" name="AutoShape 29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2313900" y="20918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1" name="AutoShape 29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2466300" y="21070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2" name="AutoShape 29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2618700" y="21223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3" name="AutoShape 30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2771100" y="21375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4" name="AutoShape 30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2923500" y="21528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5" name="AutoShape 30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3075900" y="21680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6" name="AutoShape 30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3228300" y="21832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7" name="AutoShape 30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3380700" y="21985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8" name="AutoShape 31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3533100" y="22137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9" name="AutoShape 31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3685500" y="22290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0" name="AutoShape 31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3837900" y="22442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1" name="AutoShape 31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3990300" y="22594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2" name="AutoShape 31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4142700" y="22747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3" name="AutoShape 320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4295100" y="228996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4" name="AutoShape 322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4447500" y="230520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5" name="AutoShape 324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4599900" y="232044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6" name="AutoShape 326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4752300" y="233568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7" name="AutoShape 328" descr="data:image/jpeg;base64,/9j/4AAQSkZJRgABAQAAAQABAAD/2wBDAAkGBwgHBgkIBwgKCgkLDRYPDQwMDRsUFRAWIB0iIiAdHx8kKDQsJCYxJx8fLT0tMTU3Ojo6Iys/RD84QzQ5Ojf/2wBDAQoKCg0MDRoPDxo3JR8lNzc3Nzc3Nzc3Nzc3Nzc3Nzc3Nzc3Nzc3Nzc3Nzc3Nzc3Nzc3Nzc3Nzc3Nzc3Nzc3Nzf/wAARCAC0AGwDASIAAhEBAxEB/8QAHAABAAIDAQEBAAAAAAAAAAAAAAcIAQUGBAMC/8QAQBAAAQMDAgQDBAUKBQUAAAAAAQIDBAAFEQYSByExQRNRYSJxgZEIFBUyoRYjQlJikrHB0eEzNIKiwlRyc7Lx/8QAGQEBAAMBAQAAAAAAAAAAAAAAAAEDBAIF/8QAJBEBAAICAgECBwAAAAAAAAAAAAECAxEhMRIycQQTQVFhkfD/2gAMAwEAAhEDEQA/AJwUcDJrk9F61jasm3dqLHKGIMnwWX/ESpMhPmMH0J8sEeornOOGtF2CyotNve2XC4JIUpJwppnmCRjoT0Hx8q0vCSA0zouO6WhvlOuOqJGScK2j8E1xkv4RtZjp5zpNIOazXIJuki3IbdLqvAcdDKQ77SVOHOAD17e4VtRqGOlAL7LyFdwlO4fMVEZY+vBOK0dct1StNbb+1cZ6oseO+AlBUpxYAA59D7/5Vua7iYnmHExMcSUpSpQUpSgUpSgUpSgqNxNvEm965uz8kkBmQqM0nP3UNkpAHyJ95NdVwj1Y6l5vTkwKcaVuMVwAktnqUEY+71Oe3uPLycWdB3a06inXKHDek2yW6Xw+0jd4alElSVAdMHPPpzFdpw3vkK72RhKG2kSYbaWnG0gZRgYBA6gKHP5jtVWX09LsPr7djtHL0zgEk4z1x5V9ozKZUpthSikOEjIHkCf5V8gQQCDkGv3FWtFzghLe5Jd9pRVgJ5Ee8k5/A8/PLXm0bbb8VnTqYcNiIz4UdAQnvjqT5k16KwOVZrfDzJnZSlKBSlKBSlKBSlKDG0VqX9NWV2YZotsZqaesllsIcPTqoYJHIcjkVt6wehpMbOnJy4y4r5bXz/VV5ivi2SJcTH/UN/8AtXg13qt+Dc1QIdujyUx0pLjrsrwiFqGdgG05O3aeeB7Qrl77qq6RI1tuFvhJLyJbRXFWvIcCuW0nlg7inBB+YNZfk2i3HTZGes01PaaazWi0ZKucqyBV8ZDU9L7qXEpOU43ko2nuNpT/AG6Vva1MZXmnTEQ0oUtC1BRwNozXoPWvhLYRJaLa8jnkKHVJ86Il4/tpnn+Yf5fsj+tfl2+tNo3GO+fQAf1r9wYjS4Pte0Xkjcocunl5YNa+XAbVb3XvFcDrbhSFDHMZ24xURvbmZtrba2u4ouLbi22nWwhW0+IAMnGex9a91eeJHbiMJZaB2p8zkk9ya+2al1G9cv1SsA1miSh6UoelBW7i5Mcflz3UkpUJ60HH7OEj8AK5jTWqVxiiHc8PxNyVAq6oIOQfmBW/4ptLi61vNnkHw2ZbyZcV1XTctCcg+hIIz2IqOHWlsuKbdSUrScFJ7Ggt5o69x7rbmvCfDi9gKh33dyff195PlXRn0qpWh9YS9Oz2VJdPhpPLPYdwfSrR6cvMa/WpmfFUClY9pIOdiu4oNPfbLqmZKWu26nESOfusiGnP73Wucd03reMfGfvCJzaVZLQmOt7h58k/wqTcVhXKq7Y4nlfXPasa1GvaETy7PqSZLTJQ/EabH3mUXV9CV/DAx8KxJgahceQ4WYG5CdoS3NeKceoIwT64rsLiUGc9sxjI6D0/+0hQ3ZbmEZSgfeUegrP5WidQ17r4xM9f35cD+TOrJD6hHmFsr6NouL398VtY+kNeJIP24237OP8APOq/41JkSG1ERtbHM9VHqa9FXVxfdTb4y3VYjXsj+DpnXDWC5q5LWP0fC8cH94Cu4hNyGoraJcjx3gPbcCAjcfd2r0VjFWVrFeme+Wb96/UM0pSulaBvpJWsom2e7Ib9lxtcdxYHcEKSD81fI1FKFt3RlLLygicgBLTqjgOjshRPQjsfge1WQ432f7W0DLcRjxYK0ykk+SeSh+6T8qq5nB5UH6dbcaWW3UKQtPVKhgj4VJXBvXBsF1Tb5zh+pSCE8+iT2PwrkNPx16kuUOzPEGRIWGmJKj7TeegV+sn8R28q+F/0/ddMz1RrnGWy6hWEuDmhWD1SrvQW1vupLTYLd9duUxttopyj2gSvPTA/nUAa/wCLVy1EFwrRug2/PMpV+cc9Se3wrh7xfZt4TGbmOqUhhsISCeXLvXXcM+GczVkhE2e27FsyDlTpGFSP2Uenmrp8aCQOEGo7/q2O5BvUMyIkVPs3UjarORhvyUcdx2HMc81LrbaW0BCEhKR0Ar4Wy3xLVBZhW+OhiMyna22gcgK9VRo3PRSlKkKUpQKUpQcBxwu32Xw/ltpUA7NWmMn1B5q/2pNVbqZ/pH3jxbla7M2v2WG1SHU9tyjhPyAV86hig7Tg7EMviLZxjKWnFOq/0pJH44qwl8s8C9MSIdzjIfZU4rkoc0nJ5g9jUR/Rztokakn3FSTiJHCEntlZ/oKmpz/Fe/8AIr+JoON09wU09bZ6pk5x24oCypmO8AG0DsFD9L48vSpMabQy2lttKUISAEpSMADyA7V+kfcT7qzQKUpQKUpQKUpQKwtSUJKlEBIGST0ArNR3xu1QLBpJyHHcAm3PLDYB5pbx7avly96hQV/15eU6g1fdLoggtvPkNkd0JASk/JIrQV2l34e3O0aHY1HNSpCnX0pLBHNttQOFK8uYHzri6CZeDutNK6TsEhu6zHGZ0l7c4lLC1gJHJPMD1NSxb5zF0honxFFUaTl1pRSRuQSSDg8xyqoVWy4eQvF0LYVpcxmC329KDsB0FZpSgUpSgUpSgUpSg+E2UxBiPSpTqWmGUFbjizgJSBkk1GGlrA/rvU35caiYUi3JwLRAeHRAPsuKHkTlQ65J8gMyfNiR50VyLMYafjuDC2nUhSVDyINfVCEtoShAASkYAHQCg1WrLOi/abuNqVgfWY6kIURnavHsnHocGqbyGXI77jL6Ch1tRQtJ7EHBHzq7xqrvG2wmy64kvNoCY1xH1lvCcAKPJY9+4E/6qCP6trwnkCTw8sawpKgmPs9n9klOPwqpVWf4CyPG4dRG+X5h95v5q3f8qCRKUpQKUpQKUpQKUpQKUpQKi76QNnanaQanbcyYL+5B5Z2KHtj3cgfhUo1FPGi+NNxDb9ySlCSXAehJHT5fxoK5Gp/+jZOS5ZbxAJO9mSh7n0wtOOXxQagE4ycdKlT6O1yTF1fKgLUAJsU7c91IOcfLcfhQWOpQUoFKUoFKUoFKUoFKV5502NAjLkTpDUdhAyp15YSke8mg+F6ubNptzst8jCB7IP6R7Cqua7vb14uy2myp1x1zokZKiT0HvqUuN067NQocmGy47AeBSktjOxR6FQ6+0Dy/vXw4P8MlxnWdS6mYIlZDkOI4MFo9nFg/peQ7dTzxgOW4jcO/yc0LYrg0ykSWElu5EAZK3DuBJ7hJyn5Vx3Dy5/Y+t7NNP3USkoWc4wlfsKPwCjVrNT2ZjUFgnWmSBslMlAJGdquqVe8EA/CqdTYr1vnPxHxskRnVNLAPRSTg/iKC7Q6UrRaHuxvmkrTcVKSpx6MjxSnp4gGFf7ga3tApSlApSlApSlAqAPpH3RTt6ttqS4rw2I5fW2CQNyjgE9jySfdk+dT/AFz+sdIWnV8D6rdmCVIyWX2ztcaOCMg9xz6HIoK8aQ4oagsd1afmzZFxh7UtPMPr3HYD1ST0UOfPv37Ys1Z7pDvNtjXC3Oh6LIQFtrHcevkR0I7EVBl64F3CJZQ/bJqJVwaLniMHkHkhR2FBPRW3GUnlnofPntC3nVdocXaoF+j2osukmDckhIKupSQtOU57450Foardx/079maqbuzKMR7mjKiM8nU4CvQZG0/OpL0vxFfdu7Fl1Q1Cjyn8Ijy4b4Wy8v8AV80k9uZBzjyztuKl4XYNIu3JmGxKcafaADyNyUgrGSfLlyz60Gi+j/8AX0aGU3NZW2wmUsxVLBG9sgEkem4nn61Jm6ql3/iJqW83B+U3dJUBpxeURobym0IAGAORBPLqe9Gtc62uTC7ezeLjIStGFNtJ3LKfeBuoLDag4jafsklUQOPXCYn78eAgOqb/AO45CU/E5rYaP1dbtXW9U21tykNoVtUJDO0g+hGUn4E1GHDzRc+6WtMSVb3rNZt2ZJcSUy555eySRlCPUcz2x1qZoMONb4jUSEw2xHaTtbabThKR6Cg9FKUoFKUoFKUoMVr5dktM11bky2QpC1/eW7HQoq5dyRSlBq1aD0oVocRYIDTiFBSVstBspIOQQU47it3c4Ma5wH4M1oOxpCChxB/SBpSgq3pHSVvverZ9plPSUR47q0IU0pIWQFEDJKSO3lVmdN2uNarTHjR0g7EhJcLaEqXjllW0AE4HXFKUG0ArNKUClKUClKUH/9k="/>
          <p:cNvSpPr>
            <a:spLocks noChangeAspect="1" noChangeArrowheads="1"/>
          </p:cNvSpPr>
          <p:nvPr/>
        </p:nvSpPr>
        <p:spPr bwMode="auto">
          <a:xfrm>
            <a:off x="24904700" y="23509287"/>
            <a:ext cx="1657350" cy="27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500" name="Picture 332" descr="http://t2.gstatic.com/images?q=tbn:ANd9GcRsK7keaM8gzEevgx1faQBtvBjg96Vpx7MhISEPT2TCIh99n5i--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951" y="2640013"/>
            <a:ext cx="4220749" cy="3726270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757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188640"/>
            <a:ext cx="8136904" cy="6432530"/>
          </a:xfrm>
          <a:prstGeom prst="rect">
            <a:avLst/>
          </a:pr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At a 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restaurant</a:t>
            </a:r>
          </a:p>
          <a:p>
            <a:r>
              <a:rPr lang="cs-CZ" sz="2400" b="1" dirty="0" err="1"/>
              <a:t>Booking</a:t>
            </a:r>
            <a:r>
              <a:rPr lang="cs-CZ" sz="2400" b="1" dirty="0"/>
              <a:t> a </a:t>
            </a:r>
            <a:r>
              <a:rPr lang="cs-CZ" sz="2400" b="1" dirty="0" smtClean="0"/>
              <a:t>table: </a:t>
            </a:r>
            <a:r>
              <a:rPr lang="cs-CZ" sz="2400" b="1" dirty="0" err="1" smtClean="0"/>
              <a:t>Who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says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sentence?</a:t>
            </a:r>
          </a:p>
          <a:p>
            <a:pPr fontAlgn="ctr"/>
            <a:r>
              <a:rPr lang="cs-CZ" sz="2400" dirty="0"/>
              <a:t>D</a:t>
            </a:r>
            <a:r>
              <a:rPr lang="en-US" sz="2400" dirty="0" smtClean="0"/>
              <a:t>o </a:t>
            </a:r>
            <a:r>
              <a:rPr lang="en-US" sz="2400" dirty="0"/>
              <a:t>you have any free tables?</a:t>
            </a:r>
            <a:endParaRPr lang="cs-CZ" sz="2400" dirty="0"/>
          </a:p>
          <a:p>
            <a:pPr fontAlgn="ctr"/>
            <a:r>
              <a:rPr lang="cs-CZ" sz="2400" dirty="0" smtClean="0"/>
              <a:t>A table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/</a:t>
            </a:r>
            <a:r>
              <a:rPr lang="cs-CZ" sz="2400" dirty="0" err="1" smtClean="0"/>
              <a:t>three</a:t>
            </a:r>
            <a:r>
              <a:rPr lang="cs-CZ" sz="2400" dirty="0" smtClean="0"/>
              <a:t>/</a:t>
            </a:r>
            <a:r>
              <a:rPr lang="cs-CZ" sz="2400" dirty="0" err="1" smtClean="0"/>
              <a:t>four</a:t>
            </a:r>
            <a:r>
              <a:rPr lang="cs-CZ" sz="2400" dirty="0"/>
              <a:t>.., </a:t>
            </a:r>
            <a:r>
              <a:rPr lang="cs-CZ" sz="2400" dirty="0" err="1" smtClean="0"/>
              <a:t>please</a:t>
            </a:r>
            <a:r>
              <a:rPr lang="cs-CZ" sz="2400" dirty="0" smtClean="0"/>
              <a:t>.</a:t>
            </a:r>
            <a:endParaRPr lang="cs-CZ" sz="2400" dirty="0"/>
          </a:p>
          <a:p>
            <a:pPr fontAlgn="ctr"/>
            <a:r>
              <a:rPr lang="en-US" sz="2400" dirty="0" smtClean="0"/>
              <a:t>I'd </a:t>
            </a:r>
            <a:r>
              <a:rPr lang="en-US" sz="2400" dirty="0"/>
              <a:t>like to make a </a:t>
            </a:r>
            <a:r>
              <a:rPr lang="en-US" sz="2400" dirty="0" smtClean="0"/>
              <a:t>reservation</a:t>
            </a:r>
            <a:r>
              <a:rPr lang="cs-CZ" sz="2400" dirty="0" smtClean="0"/>
              <a:t>.</a:t>
            </a:r>
            <a:endParaRPr lang="cs-CZ" sz="2400" dirty="0"/>
          </a:p>
          <a:p>
            <a:pPr fontAlgn="ctr"/>
            <a:r>
              <a:rPr lang="en-US" sz="2400" dirty="0"/>
              <a:t>I'd like to book a table, </a:t>
            </a:r>
            <a:r>
              <a:rPr lang="en-US" sz="2400" dirty="0" smtClean="0"/>
              <a:t>please</a:t>
            </a:r>
            <a:r>
              <a:rPr lang="cs-CZ" sz="2400" dirty="0" smtClean="0"/>
              <a:t>.</a:t>
            </a:r>
            <a:endParaRPr lang="cs-CZ" sz="2400" dirty="0"/>
          </a:p>
          <a:p>
            <a:pPr fontAlgn="ctr"/>
            <a:r>
              <a:rPr lang="cs-CZ" sz="2400" dirty="0" err="1"/>
              <a:t>W</a:t>
            </a:r>
            <a:r>
              <a:rPr lang="cs-CZ" sz="2400" dirty="0" err="1" smtClean="0"/>
              <a:t>hen</a:t>
            </a:r>
            <a:r>
              <a:rPr lang="cs-CZ" sz="2400" dirty="0" smtClean="0"/>
              <a:t> </a:t>
            </a:r>
            <a:r>
              <a:rPr lang="cs-CZ" sz="2400" dirty="0" err="1"/>
              <a:t>for</a:t>
            </a:r>
            <a:r>
              <a:rPr lang="cs-CZ" sz="2400" dirty="0" smtClean="0"/>
              <a:t>?</a:t>
            </a:r>
            <a:r>
              <a:rPr lang="cs-CZ" sz="2400" dirty="0"/>
              <a:t> </a:t>
            </a:r>
            <a:r>
              <a:rPr lang="cs-CZ" sz="2400" dirty="0" smtClean="0"/>
              <a:t>/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/>
              <a:t>what</a:t>
            </a:r>
            <a:r>
              <a:rPr lang="cs-CZ" sz="2400" dirty="0"/>
              <a:t> </a:t>
            </a:r>
            <a:r>
              <a:rPr lang="cs-CZ" sz="2400" dirty="0" err="1"/>
              <a:t>time</a:t>
            </a:r>
            <a:r>
              <a:rPr lang="cs-CZ" sz="2400" dirty="0" smtClean="0"/>
              <a:t>?</a:t>
            </a:r>
            <a:endParaRPr lang="cs-CZ" sz="2400" dirty="0"/>
          </a:p>
          <a:p>
            <a:pPr fontAlgn="ctr"/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/>
              <a:t>evening</a:t>
            </a:r>
            <a:r>
              <a:rPr lang="cs-CZ" sz="2400" dirty="0"/>
              <a:t> </a:t>
            </a:r>
            <a:r>
              <a:rPr lang="cs-CZ" sz="2400" dirty="0" err="1"/>
              <a:t>at</a:t>
            </a:r>
            <a:r>
              <a:rPr lang="cs-CZ" sz="2400" dirty="0"/>
              <a:t> </a:t>
            </a:r>
            <a:r>
              <a:rPr lang="cs-CZ" sz="2400" dirty="0" err="1"/>
              <a:t>seven</a:t>
            </a:r>
            <a:r>
              <a:rPr lang="cs-CZ" sz="2400" dirty="0"/>
              <a:t> </a:t>
            </a:r>
            <a:r>
              <a:rPr lang="cs-CZ" sz="2400" dirty="0" err="1" smtClean="0"/>
              <a:t>o'clock</a:t>
            </a:r>
            <a:r>
              <a:rPr lang="cs-CZ" sz="2400" dirty="0" smtClean="0"/>
              <a:t>/</a:t>
            </a:r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thirty</a:t>
            </a:r>
            <a:r>
              <a:rPr lang="cs-CZ" sz="2400" dirty="0" smtClean="0"/>
              <a:t>/</a:t>
            </a:r>
            <a:r>
              <a:rPr lang="cs-CZ" sz="2400" dirty="0" err="1" smtClean="0"/>
              <a:t>eight</a:t>
            </a:r>
            <a:r>
              <a:rPr lang="cs-CZ" sz="2400" dirty="0" smtClean="0"/>
              <a:t> </a:t>
            </a:r>
            <a:r>
              <a:rPr lang="cs-CZ" sz="2400" dirty="0" err="1" smtClean="0"/>
              <a:t>o‘clock</a:t>
            </a:r>
            <a:endParaRPr lang="cs-CZ" sz="2400" dirty="0"/>
          </a:p>
          <a:p>
            <a:pPr fontAlgn="ctr"/>
            <a:r>
              <a:rPr lang="cs-CZ" sz="2400" dirty="0" err="1"/>
              <a:t>T</a:t>
            </a:r>
            <a:r>
              <a:rPr lang="cs-CZ" sz="2400" dirty="0" err="1" smtClean="0"/>
              <a:t>omorrow</a:t>
            </a:r>
            <a:r>
              <a:rPr lang="cs-CZ" sz="2400" dirty="0" smtClean="0"/>
              <a:t> </a:t>
            </a:r>
            <a:r>
              <a:rPr lang="cs-CZ" sz="2400" dirty="0" err="1"/>
              <a:t>at</a:t>
            </a:r>
            <a:r>
              <a:rPr lang="cs-CZ" sz="2400" dirty="0"/>
              <a:t> </a:t>
            </a:r>
            <a:r>
              <a:rPr lang="cs-CZ" sz="2400" dirty="0" err="1" smtClean="0"/>
              <a:t>noon</a:t>
            </a:r>
            <a:r>
              <a:rPr lang="cs-CZ" sz="2400" dirty="0" smtClean="0"/>
              <a:t>/</a:t>
            </a:r>
            <a:r>
              <a:rPr lang="cs-CZ" sz="2400" dirty="0" err="1"/>
              <a:t>twelve</a:t>
            </a:r>
            <a:r>
              <a:rPr lang="cs-CZ" sz="2400" dirty="0"/>
              <a:t> </a:t>
            </a:r>
            <a:r>
              <a:rPr lang="cs-CZ" sz="2400" dirty="0" err="1" smtClean="0"/>
              <a:t>thirty</a:t>
            </a:r>
            <a:r>
              <a:rPr lang="cs-CZ" sz="2400" dirty="0" smtClean="0"/>
              <a:t>/</a:t>
            </a:r>
            <a:r>
              <a:rPr lang="cs-CZ" sz="2400" dirty="0" err="1"/>
              <a:t>one</a:t>
            </a:r>
            <a:r>
              <a:rPr lang="cs-CZ" sz="2400" dirty="0"/>
              <a:t> </a:t>
            </a:r>
            <a:r>
              <a:rPr lang="cs-CZ" sz="2400" dirty="0" err="1" smtClean="0"/>
              <a:t>o'clock</a:t>
            </a:r>
            <a:endParaRPr lang="cs-CZ" sz="2400" dirty="0"/>
          </a:p>
          <a:p>
            <a:pPr fontAlgn="ctr"/>
            <a:r>
              <a:rPr lang="cs-CZ" sz="2400" dirty="0" err="1"/>
              <a:t>F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/>
              <a:t>how</a:t>
            </a:r>
            <a:r>
              <a:rPr lang="cs-CZ" sz="2400" dirty="0"/>
              <a:t> many </a:t>
            </a:r>
            <a:r>
              <a:rPr lang="cs-CZ" sz="2400" dirty="0" err="1"/>
              <a:t>people</a:t>
            </a:r>
            <a:r>
              <a:rPr lang="cs-CZ" sz="2400" dirty="0"/>
              <a:t>?</a:t>
            </a:r>
          </a:p>
          <a:p>
            <a:pPr fontAlgn="ctr"/>
            <a:r>
              <a:rPr lang="cs-CZ" sz="2400" dirty="0" err="1"/>
              <a:t>I've</a:t>
            </a:r>
            <a:r>
              <a:rPr lang="cs-CZ" sz="2400" dirty="0"/>
              <a:t> </a:t>
            </a:r>
            <a:r>
              <a:rPr lang="cs-CZ" sz="2400" dirty="0" err="1"/>
              <a:t>got</a:t>
            </a:r>
            <a:r>
              <a:rPr lang="cs-CZ" sz="2400" dirty="0"/>
              <a:t> a </a:t>
            </a:r>
            <a:r>
              <a:rPr lang="cs-CZ" sz="2400" dirty="0" err="1" smtClean="0"/>
              <a:t>reservation</a:t>
            </a:r>
            <a:r>
              <a:rPr lang="cs-CZ" sz="2400" dirty="0" smtClean="0"/>
              <a:t>…</a:t>
            </a:r>
            <a:endParaRPr lang="cs-CZ" sz="2400" dirty="0"/>
          </a:p>
          <a:p>
            <a:pPr fontAlgn="ctr"/>
            <a:r>
              <a:rPr lang="cs-CZ" sz="2400" dirty="0"/>
              <a:t>D</a:t>
            </a:r>
            <a:r>
              <a:rPr lang="en-US" sz="2400" dirty="0" smtClean="0"/>
              <a:t>o </a:t>
            </a:r>
            <a:r>
              <a:rPr lang="en-US" sz="2400" dirty="0"/>
              <a:t>you have a reservation</a:t>
            </a:r>
            <a:r>
              <a:rPr lang="en-US" sz="2400" dirty="0" smtClean="0"/>
              <a:t>?</a:t>
            </a:r>
            <a:endParaRPr lang="cs-CZ" sz="2400" dirty="0" smtClean="0"/>
          </a:p>
          <a:p>
            <a:pPr fontAlgn="ctr"/>
            <a:r>
              <a:rPr lang="cs-CZ" sz="2400" b="1" dirty="0" err="1"/>
              <a:t>Ordering</a:t>
            </a:r>
            <a:r>
              <a:rPr lang="cs-CZ" sz="2400" b="1" dirty="0"/>
              <a:t> </a:t>
            </a:r>
            <a:r>
              <a:rPr lang="cs-CZ" sz="2400" b="1" dirty="0" err="1"/>
              <a:t>the</a:t>
            </a:r>
            <a:r>
              <a:rPr lang="cs-CZ" sz="2400" b="1" dirty="0"/>
              <a:t> </a:t>
            </a:r>
            <a:r>
              <a:rPr lang="cs-CZ" sz="2400" b="1" dirty="0" err="1" smtClean="0"/>
              <a:t>meal</a:t>
            </a:r>
            <a:endParaRPr lang="cs-CZ" sz="2400" b="1" dirty="0" smtClean="0"/>
          </a:p>
          <a:p>
            <a:pPr fontAlgn="ctr"/>
            <a:r>
              <a:rPr lang="cs-CZ" sz="2400" dirty="0"/>
              <a:t>C</a:t>
            </a:r>
            <a:r>
              <a:rPr lang="en-US" sz="2400" dirty="0" err="1" smtClean="0"/>
              <a:t>ould</a:t>
            </a:r>
            <a:r>
              <a:rPr lang="en-US" sz="2400" dirty="0" smtClean="0"/>
              <a:t> </a:t>
            </a:r>
            <a:r>
              <a:rPr lang="en-US" sz="2400" dirty="0"/>
              <a:t>I see the menu, please</a:t>
            </a:r>
            <a:r>
              <a:rPr lang="en-US" sz="2400" dirty="0" smtClean="0"/>
              <a:t>?</a:t>
            </a:r>
            <a:endParaRPr lang="cs-CZ" sz="2400" dirty="0" smtClean="0"/>
          </a:p>
          <a:p>
            <a:pPr fontAlgn="ctr"/>
            <a:r>
              <a:rPr lang="cs-CZ" sz="2400" dirty="0" smtClean="0"/>
              <a:t>C</a:t>
            </a:r>
            <a:r>
              <a:rPr lang="en-US" sz="2400" dirty="0" err="1" smtClean="0"/>
              <a:t>ould</a:t>
            </a:r>
            <a:r>
              <a:rPr lang="en-US" sz="2400" dirty="0" smtClean="0"/>
              <a:t> </a:t>
            </a:r>
            <a:r>
              <a:rPr lang="en-US" sz="2400" dirty="0"/>
              <a:t>I see the wine list, please?</a:t>
            </a:r>
            <a:endParaRPr lang="cs-CZ" sz="2400" dirty="0"/>
          </a:p>
          <a:p>
            <a:pPr fontAlgn="ctr"/>
            <a:r>
              <a:rPr lang="cs-CZ" sz="2400" dirty="0"/>
              <a:t>C</a:t>
            </a:r>
            <a:r>
              <a:rPr lang="en-US" sz="2400" dirty="0" smtClean="0"/>
              <a:t>an </a:t>
            </a:r>
            <a:r>
              <a:rPr lang="en-US" sz="2400" dirty="0"/>
              <a:t>I get you any drinks?</a:t>
            </a:r>
            <a:endParaRPr lang="cs-CZ" sz="2400" dirty="0"/>
          </a:p>
          <a:p>
            <a:pPr fontAlgn="ctr"/>
            <a:r>
              <a:rPr lang="cs-CZ" sz="2400" dirty="0"/>
              <a:t>A</a:t>
            </a:r>
            <a:r>
              <a:rPr lang="en-US" sz="2400" dirty="0" smtClean="0"/>
              <a:t>re </a:t>
            </a:r>
            <a:r>
              <a:rPr lang="en-US" sz="2400" dirty="0"/>
              <a:t>you ready to order</a:t>
            </a:r>
            <a:r>
              <a:rPr lang="en-US" sz="2400" dirty="0" smtClean="0"/>
              <a:t>?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1066" name="Picture 4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750" y="3769233"/>
            <a:ext cx="2484690" cy="281932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204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80"/>
            <a:ext cx="3096344" cy="39650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404664"/>
            <a:ext cx="7992888" cy="5909310"/>
          </a:xfrm>
          <a:prstGeom prst="rect">
            <a:avLst/>
          </a:pr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fontAlgn="ctr"/>
            <a:r>
              <a:rPr lang="cs-CZ" dirty="0"/>
              <a:t>D</a:t>
            </a:r>
            <a:r>
              <a:rPr lang="en-US" dirty="0" smtClean="0"/>
              <a:t>o </a:t>
            </a:r>
            <a:r>
              <a:rPr lang="en-US" dirty="0"/>
              <a:t>you have any specials</a:t>
            </a:r>
            <a:r>
              <a:rPr lang="en-US" dirty="0" smtClean="0"/>
              <a:t>?</a:t>
            </a:r>
            <a:r>
              <a:rPr lang="cs-CZ" dirty="0" smtClean="0"/>
              <a:t> </a:t>
            </a:r>
          </a:p>
          <a:p>
            <a:pPr fontAlgn="ctr"/>
            <a:r>
              <a:rPr lang="cs-CZ" dirty="0" smtClean="0"/>
              <a:t>Wh</a:t>
            </a:r>
            <a:r>
              <a:rPr lang="en-US" dirty="0" err="1" smtClean="0"/>
              <a:t>at's</a:t>
            </a:r>
            <a:r>
              <a:rPr lang="en-US" dirty="0" smtClean="0"/>
              <a:t> </a:t>
            </a:r>
            <a:r>
              <a:rPr lang="en-US" dirty="0"/>
              <a:t>the soup of the day?</a:t>
            </a:r>
            <a:endParaRPr lang="cs-CZ" dirty="0"/>
          </a:p>
          <a:p>
            <a:pPr fontAlgn="ctr"/>
            <a:r>
              <a:rPr lang="cs-CZ" dirty="0" err="1"/>
              <a:t>W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recommend</a:t>
            </a:r>
            <a:r>
              <a:rPr lang="cs-CZ" dirty="0"/>
              <a:t>?</a:t>
            </a:r>
          </a:p>
          <a:p>
            <a:pPr fontAlgn="ctr"/>
            <a:r>
              <a:rPr lang="cs-CZ" dirty="0" err="1"/>
              <a:t>W</a:t>
            </a:r>
            <a:r>
              <a:rPr lang="cs-CZ" dirty="0" err="1" smtClean="0"/>
              <a:t>hat's</a:t>
            </a:r>
            <a:r>
              <a:rPr lang="cs-CZ" dirty="0" smtClean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dish</a:t>
            </a:r>
            <a:r>
              <a:rPr lang="cs-CZ" dirty="0"/>
              <a:t>?</a:t>
            </a:r>
          </a:p>
          <a:p>
            <a:pPr fontAlgn="ctr"/>
            <a:r>
              <a:rPr lang="cs-CZ" dirty="0" err="1"/>
              <a:t>I'm</a:t>
            </a:r>
            <a:r>
              <a:rPr lang="cs-CZ" dirty="0"/>
              <a:t> on a diet</a:t>
            </a:r>
          </a:p>
          <a:p>
            <a:pPr fontAlgn="ctr"/>
            <a:r>
              <a:rPr lang="cs-CZ" dirty="0" err="1"/>
              <a:t>I'm</a:t>
            </a:r>
            <a:r>
              <a:rPr lang="cs-CZ" dirty="0"/>
              <a:t> </a:t>
            </a:r>
            <a:r>
              <a:rPr lang="cs-CZ" dirty="0" err="1"/>
              <a:t>allergic</a:t>
            </a:r>
            <a:r>
              <a:rPr lang="cs-CZ" dirty="0"/>
              <a:t> to </a:t>
            </a:r>
            <a:r>
              <a:rPr lang="cs-CZ" dirty="0" err="1" smtClean="0"/>
              <a:t>wheat</a:t>
            </a:r>
            <a:r>
              <a:rPr lang="cs-CZ" dirty="0" smtClean="0"/>
              <a:t>/</a:t>
            </a:r>
            <a:r>
              <a:rPr lang="cs-CZ" dirty="0" err="1"/>
              <a:t>dairy</a:t>
            </a:r>
            <a:r>
              <a:rPr lang="cs-CZ" dirty="0"/>
              <a:t> </a:t>
            </a:r>
            <a:r>
              <a:rPr lang="cs-CZ" dirty="0" err="1" smtClean="0"/>
              <a:t>products</a:t>
            </a:r>
            <a:endParaRPr lang="cs-CZ" dirty="0"/>
          </a:p>
          <a:p>
            <a:pPr fontAlgn="ctr"/>
            <a:r>
              <a:rPr lang="cs-CZ" dirty="0" err="1" smtClean="0"/>
              <a:t>I'm</a:t>
            </a:r>
            <a:r>
              <a:rPr lang="cs-CZ" dirty="0" smtClean="0"/>
              <a:t> </a:t>
            </a:r>
            <a:r>
              <a:rPr lang="cs-CZ" dirty="0" err="1"/>
              <a:t>severely</a:t>
            </a:r>
            <a:r>
              <a:rPr lang="cs-CZ" dirty="0"/>
              <a:t> </a:t>
            </a:r>
            <a:r>
              <a:rPr lang="cs-CZ" dirty="0" err="1"/>
              <a:t>allergic</a:t>
            </a:r>
            <a:r>
              <a:rPr lang="cs-CZ" dirty="0"/>
              <a:t> to </a:t>
            </a:r>
            <a:r>
              <a:rPr lang="cs-CZ" dirty="0" err="1" smtClean="0"/>
              <a:t>nuts</a:t>
            </a:r>
            <a:r>
              <a:rPr lang="cs-CZ" dirty="0" smtClean="0"/>
              <a:t>/</a:t>
            </a:r>
            <a:r>
              <a:rPr lang="cs-CZ" dirty="0" err="1" smtClean="0"/>
              <a:t>shellfish</a:t>
            </a:r>
            <a:endParaRPr lang="cs-CZ" dirty="0"/>
          </a:p>
          <a:p>
            <a:pPr fontAlgn="ctr"/>
            <a:r>
              <a:rPr lang="cs-CZ" dirty="0" err="1" smtClean="0"/>
              <a:t>I'm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vegetarian</a:t>
            </a:r>
            <a:endParaRPr lang="cs-CZ" dirty="0"/>
          </a:p>
          <a:p>
            <a:pPr fontAlgn="ctr"/>
            <a:r>
              <a:rPr lang="cs-CZ" dirty="0"/>
              <a:t>I </a:t>
            </a:r>
            <a:r>
              <a:rPr lang="cs-CZ" dirty="0" err="1"/>
              <a:t>don't</a:t>
            </a:r>
            <a:r>
              <a:rPr lang="cs-CZ" dirty="0"/>
              <a:t> </a:t>
            </a:r>
            <a:r>
              <a:rPr lang="cs-CZ" dirty="0" err="1"/>
              <a:t>eat</a:t>
            </a:r>
            <a:r>
              <a:rPr lang="cs-CZ" dirty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/</a:t>
            </a:r>
            <a:r>
              <a:rPr lang="cs-CZ" dirty="0" err="1" smtClean="0"/>
              <a:t>pork</a:t>
            </a:r>
            <a:endParaRPr lang="cs-CZ" dirty="0"/>
          </a:p>
          <a:p>
            <a:pPr fontAlgn="ctr"/>
            <a:r>
              <a:rPr lang="cs-CZ" dirty="0" err="1" smtClean="0"/>
              <a:t>I'll</a:t>
            </a:r>
            <a:r>
              <a:rPr lang="cs-CZ" dirty="0" smtClean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chicken</a:t>
            </a:r>
            <a:r>
              <a:rPr lang="cs-CZ" dirty="0" smtClean="0"/>
              <a:t> </a:t>
            </a:r>
            <a:r>
              <a:rPr lang="cs-CZ" dirty="0" err="1" smtClean="0"/>
              <a:t>breast</a:t>
            </a:r>
            <a:r>
              <a:rPr lang="cs-CZ" dirty="0" smtClean="0"/>
              <a:t>/</a:t>
            </a:r>
            <a:r>
              <a:rPr lang="cs-CZ" dirty="0" err="1"/>
              <a:t>roast</a:t>
            </a:r>
            <a:r>
              <a:rPr lang="cs-CZ" dirty="0"/>
              <a:t> </a:t>
            </a:r>
            <a:r>
              <a:rPr lang="cs-CZ" dirty="0" err="1"/>
              <a:t>beef</a:t>
            </a:r>
            <a:r>
              <a:rPr lang="cs-CZ" dirty="0"/>
              <a:t> </a:t>
            </a:r>
            <a:r>
              <a:rPr lang="cs-CZ" dirty="0" smtClean="0"/>
              <a:t>/pasta</a:t>
            </a:r>
            <a:endParaRPr lang="cs-CZ" dirty="0"/>
          </a:p>
          <a:p>
            <a:pPr fontAlgn="ctr"/>
            <a:r>
              <a:rPr lang="cs-CZ" dirty="0" err="1" smtClean="0"/>
              <a:t>I'll</a:t>
            </a:r>
            <a:r>
              <a:rPr lang="cs-CZ" dirty="0" smtClean="0"/>
              <a:t> </a:t>
            </a:r>
            <a:r>
              <a:rPr lang="cs-CZ" dirty="0" err="1"/>
              <a:t>take</a:t>
            </a:r>
            <a:r>
              <a:rPr lang="cs-CZ" dirty="0"/>
              <a:t> </a:t>
            </a:r>
            <a:r>
              <a:rPr lang="cs-CZ" dirty="0" err="1"/>
              <a:t>this</a:t>
            </a:r>
            <a:endParaRPr lang="cs-CZ" dirty="0"/>
          </a:p>
          <a:p>
            <a:pPr fontAlgn="ctr"/>
            <a:r>
              <a:rPr lang="en-US" dirty="0"/>
              <a:t>I'm sorry, we're out of that</a:t>
            </a:r>
            <a:endParaRPr lang="cs-CZ" dirty="0"/>
          </a:p>
          <a:p>
            <a:pPr fontAlgn="ctr"/>
            <a:r>
              <a:rPr lang="cs-CZ" dirty="0"/>
              <a:t>F</a:t>
            </a:r>
            <a:r>
              <a:rPr lang="en-US" dirty="0" smtClean="0"/>
              <a:t>or </a:t>
            </a:r>
            <a:r>
              <a:rPr lang="en-US" dirty="0"/>
              <a:t>my starter I'll have the soup, and for my main course the steak</a:t>
            </a:r>
            <a:endParaRPr lang="cs-CZ" dirty="0"/>
          </a:p>
          <a:p>
            <a:pPr fontAlgn="ctr"/>
            <a:r>
              <a:rPr lang="cs-CZ" dirty="0"/>
              <a:t>H</a:t>
            </a:r>
            <a:r>
              <a:rPr lang="en-US" dirty="0" err="1" smtClean="0"/>
              <a:t>ow</a:t>
            </a:r>
            <a:r>
              <a:rPr lang="en-US" dirty="0" smtClean="0"/>
              <a:t> </a:t>
            </a:r>
            <a:r>
              <a:rPr lang="en-US" dirty="0"/>
              <a:t>would you like your steak?</a:t>
            </a:r>
            <a:endParaRPr lang="cs-CZ" dirty="0"/>
          </a:p>
          <a:p>
            <a:pPr fontAlgn="ctr"/>
            <a:r>
              <a:rPr lang="cs-CZ" dirty="0" err="1" smtClean="0"/>
              <a:t>Rare</a:t>
            </a:r>
            <a:r>
              <a:rPr lang="cs-CZ" dirty="0" smtClean="0"/>
              <a:t>/medium-</a:t>
            </a:r>
            <a:r>
              <a:rPr lang="cs-CZ" dirty="0" err="1" smtClean="0"/>
              <a:t>rare</a:t>
            </a:r>
            <a:r>
              <a:rPr lang="cs-CZ" dirty="0" smtClean="0"/>
              <a:t>/medium/</a:t>
            </a:r>
            <a:r>
              <a:rPr lang="cs-CZ" dirty="0" err="1"/>
              <a:t>well</a:t>
            </a:r>
            <a:r>
              <a:rPr lang="cs-CZ" dirty="0"/>
              <a:t> </a:t>
            </a:r>
            <a:r>
              <a:rPr lang="cs-CZ" dirty="0" smtClean="0"/>
              <a:t>done</a:t>
            </a:r>
            <a:endParaRPr lang="cs-CZ" dirty="0"/>
          </a:p>
          <a:p>
            <a:pPr fontAlgn="ctr"/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?</a:t>
            </a:r>
          </a:p>
          <a:p>
            <a:pPr fontAlgn="ctr"/>
            <a:r>
              <a:rPr lang="cs-CZ" dirty="0"/>
              <a:t>W</a:t>
            </a:r>
            <a:r>
              <a:rPr lang="en-US" dirty="0" err="1" smtClean="0"/>
              <a:t>ould</a:t>
            </a:r>
            <a:r>
              <a:rPr lang="en-US" dirty="0" smtClean="0"/>
              <a:t> </a:t>
            </a:r>
            <a:r>
              <a:rPr lang="en-US" dirty="0"/>
              <a:t>you like anything else?</a:t>
            </a:r>
            <a:endParaRPr lang="cs-CZ" dirty="0"/>
          </a:p>
          <a:p>
            <a:pPr fontAlgn="ctr"/>
            <a:r>
              <a:rPr lang="cs-CZ" dirty="0" err="1"/>
              <a:t>N</a:t>
            </a:r>
            <a:r>
              <a:rPr lang="cs-CZ" dirty="0" err="1" smtClean="0"/>
              <a:t>othing</a:t>
            </a:r>
            <a:r>
              <a:rPr lang="cs-CZ" dirty="0" smtClean="0"/>
              <a:t> </a:t>
            </a:r>
            <a:r>
              <a:rPr lang="cs-CZ" dirty="0" err="1"/>
              <a:t>else</a:t>
            </a:r>
            <a:r>
              <a:rPr lang="cs-CZ" dirty="0"/>
              <a:t>, </a:t>
            </a:r>
            <a:r>
              <a:rPr lang="cs-CZ" dirty="0" err="1"/>
              <a:t>thank</a:t>
            </a:r>
            <a:r>
              <a:rPr lang="cs-CZ" dirty="0"/>
              <a:t> </a:t>
            </a:r>
            <a:r>
              <a:rPr lang="cs-CZ" dirty="0" err="1"/>
              <a:t>you</a:t>
            </a:r>
            <a:endParaRPr lang="cs-CZ" dirty="0"/>
          </a:p>
          <a:p>
            <a:pPr fontAlgn="ctr"/>
            <a:r>
              <a:rPr lang="cs-CZ" dirty="0" err="1"/>
              <a:t>W</a:t>
            </a:r>
            <a:r>
              <a:rPr lang="cs-CZ" dirty="0" err="1" smtClean="0"/>
              <a:t>e're</a:t>
            </a:r>
            <a:r>
              <a:rPr lang="cs-CZ" dirty="0" smtClean="0"/>
              <a:t> </a:t>
            </a:r>
            <a:r>
              <a:rPr lang="cs-CZ" dirty="0"/>
              <a:t>in a </a:t>
            </a:r>
            <a:r>
              <a:rPr lang="cs-CZ" dirty="0" err="1"/>
              <a:t>hurry</a:t>
            </a:r>
            <a:endParaRPr lang="cs-CZ" dirty="0"/>
          </a:p>
          <a:p>
            <a:pPr fontAlgn="ctr"/>
            <a:r>
              <a:rPr lang="cs-CZ" dirty="0" smtClean="0"/>
              <a:t>Ho</a:t>
            </a:r>
            <a:r>
              <a:rPr lang="en-US" dirty="0" smtClean="0"/>
              <a:t>w </a:t>
            </a:r>
            <a:r>
              <a:rPr lang="en-US" dirty="0"/>
              <a:t>long will it take?</a:t>
            </a:r>
            <a:endParaRPr lang="cs-CZ" dirty="0"/>
          </a:p>
          <a:p>
            <a:pPr fontAlgn="ctr"/>
            <a:r>
              <a:rPr lang="cs-CZ" dirty="0"/>
              <a:t>I</a:t>
            </a:r>
            <a:r>
              <a:rPr lang="en-US" dirty="0" err="1" smtClean="0"/>
              <a:t>t'll</a:t>
            </a:r>
            <a:r>
              <a:rPr lang="en-US" dirty="0" smtClean="0"/>
              <a:t> </a:t>
            </a:r>
            <a:r>
              <a:rPr lang="en-US" dirty="0"/>
              <a:t>take about twenty </a:t>
            </a:r>
            <a:r>
              <a:rPr lang="en-US" dirty="0" smtClean="0"/>
              <a:t>minutes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96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986528"/>
          </a:xfrm>
          <a:prstGeom prst="rect">
            <a:avLst/>
          </a:prstGeom>
          <a:noFill/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During</a:t>
            </a:r>
            <a:r>
              <a:rPr lang="cs-CZ" sz="2400" b="1" dirty="0"/>
              <a:t> </a:t>
            </a:r>
            <a:r>
              <a:rPr lang="cs-CZ" sz="2400" b="1" dirty="0" err="1"/>
              <a:t>the</a:t>
            </a:r>
            <a:r>
              <a:rPr lang="cs-CZ" sz="2400" b="1" dirty="0"/>
              <a:t> </a:t>
            </a:r>
            <a:r>
              <a:rPr lang="cs-CZ" sz="2400" b="1" dirty="0" err="1" smtClean="0"/>
              <a:t>meal</a:t>
            </a:r>
            <a:endParaRPr lang="cs-CZ" sz="2400" b="1" dirty="0" smtClean="0"/>
          </a:p>
          <a:p>
            <a:pPr lvl="0"/>
            <a:r>
              <a:rPr lang="cs-CZ" sz="2000" i="1" dirty="0" err="1">
                <a:latin typeface="Arial" pitchFamily="34" charset="0"/>
                <a:cs typeface="Arial" pitchFamily="34" charset="0"/>
              </a:rPr>
              <a:t>If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you'd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like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to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get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waiter's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attention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most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polite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way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simply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to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say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2000" dirty="0" err="1" smtClean="0"/>
              <a:t>Excuse</a:t>
            </a:r>
            <a:r>
              <a:rPr lang="cs-CZ" sz="2000" dirty="0" smtClean="0"/>
              <a:t> </a:t>
            </a:r>
            <a:r>
              <a:rPr lang="cs-CZ" sz="2000" dirty="0" err="1"/>
              <a:t>me</a:t>
            </a:r>
            <a:r>
              <a:rPr lang="cs-CZ" sz="2000" dirty="0"/>
              <a:t>!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Here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are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some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other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phrases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may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hear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or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wish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to use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during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your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meal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: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fontAlgn="ctr"/>
            <a:r>
              <a:rPr lang="cs-CZ" sz="2000" dirty="0" err="1" smtClean="0"/>
              <a:t>Enjoy</a:t>
            </a:r>
            <a:r>
              <a:rPr lang="cs-CZ" sz="2000" dirty="0" smtClean="0"/>
              <a:t> </a:t>
            </a:r>
            <a:r>
              <a:rPr lang="cs-CZ" sz="2000" dirty="0" err="1"/>
              <a:t>your</a:t>
            </a:r>
            <a:r>
              <a:rPr lang="cs-CZ" sz="2000" dirty="0"/>
              <a:t> </a:t>
            </a:r>
            <a:r>
              <a:rPr lang="cs-CZ" sz="2000" dirty="0" err="1"/>
              <a:t>meal</a:t>
            </a:r>
            <a:r>
              <a:rPr lang="cs-CZ" sz="2000" dirty="0"/>
              <a:t>!</a:t>
            </a:r>
          </a:p>
          <a:p>
            <a:pPr fontAlgn="ctr"/>
            <a:r>
              <a:rPr lang="cs-CZ" sz="2000" i="1" dirty="0" smtClean="0"/>
              <a:t>Bon </a:t>
            </a:r>
            <a:r>
              <a:rPr lang="cs-CZ" sz="2000" i="1" dirty="0" err="1" smtClean="0"/>
              <a:t>appétit</a:t>
            </a:r>
            <a:r>
              <a:rPr lang="cs-CZ" sz="2000" i="1" dirty="0"/>
              <a:t>!</a:t>
            </a:r>
            <a:endParaRPr lang="cs-CZ" sz="2000" dirty="0"/>
          </a:p>
          <a:p>
            <a:pPr fontAlgn="ctr"/>
            <a:r>
              <a:rPr lang="cs-CZ" sz="2000" dirty="0"/>
              <a:t>W</a:t>
            </a:r>
            <a:r>
              <a:rPr lang="en-US" sz="2000" dirty="0" err="1" smtClean="0"/>
              <a:t>ould</a:t>
            </a:r>
            <a:r>
              <a:rPr lang="en-US" sz="2000" dirty="0" smtClean="0"/>
              <a:t> </a:t>
            </a:r>
            <a:r>
              <a:rPr lang="en-US" sz="2000" dirty="0"/>
              <a:t>you like to taste the wine?</a:t>
            </a:r>
            <a:endParaRPr lang="cs-CZ" sz="2000" dirty="0"/>
          </a:p>
          <a:p>
            <a:pPr fontAlgn="ctr"/>
            <a:r>
              <a:rPr lang="cs-CZ" sz="2000" dirty="0" err="1"/>
              <a:t>C</a:t>
            </a:r>
            <a:r>
              <a:rPr lang="cs-CZ" sz="2000" dirty="0" err="1" smtClean="0"/>
              <a:t>ould</a:t>
            </a:r>
            <a:r>
              <a:rPr lang="cs-CZ" sz="2000" dirty="0" smtClean="0"/>
              <a:t> </a:t>
            </a:r>
            <a:r>
              <a:rPr lang="cs-CZ" sz="2000" dirty="0" err="1"/>
              <a:t>we</a:t>
            </a:r>
            <a:r>
              <a:rPr lang="cs-CZ" sz="2000" dirty="0"/>
              <a:t> </a:t>
            </a:r>
            <a:r>
              <a:rPr lang="cs-CZ" sz="2000" dirty="0" err="1" smtClean="0"/>
              <a:t>have</a:t>
            </a:r>
            <a:r>
              <a:rPr lang="cs-CZ" sz="2000" dirty="0"/>
              <a:t> </a:t>
            </a:r>
            <a:r>
              <a:rPr lang="cs-CZ" sz="2000" dirty="0" err="1"/>
              <a:t>another</a:t>
            </a:r>
            <a:r>
              <a:rPr lang="cs-CZ" sz="2000" dirty="0"/>
              <a:t> </a:t>
            </a:r>
            <a:r>
              <a:rPr lang="cs-CZ" sz="2000" dirty="0" err="1"/>
              <a:t>bottle</a:t>
            </a:r>
            <a:r>
              <a:rPr lang="cs-CZ" sz="2000" dirty="0"/>
              <a:t>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 smtClean="0"/>
              <a:t>wine</a:t>
            </a:r>
            <a:r>
              <a:rPr lang="cs-CZ" sz="2000" dirty="0" smtClean="0"/>
              <a:t>/</a:t>
            </a:r>
            <a:r>
              <a:rPr lang="cs-CZ" sz="2000" dirty="0" err="1"/>
              <a:t>some</a:t>
            </a:r>
            <a:r>
              <a:rPr lang="cs-CZ" sz="2000" dirty="0"/>
              <a:t> more </a:t>
            </a:r>
            <a:r>
              <a:rPr lang="cs-CZ" sz="2000" dirty="0" err="1" smtClean="0"/>
              <a:t>bread</a:t>
            </a:r>
            <a:r>
              <a:rPr lang="cs-CZ" sz="2000" dirty="0" smtClean="0"/>
              <a:t>/</a:t>
            </a:r>
            <a:r>
              <a:rPr lang="cs-CZ" sz="2000" dirty="0" err="1"/>
              <a:t>some</a:t>
            </a:r>
            <a:r>
              <a:rPr lang="cs-CZ" sz="2000" dirty="0"/>
              <a:t> more </a:t>
            </a:r>
            <a:r>
              <a:rPr lang="cs-CZ" sz="2000" dirty="0" err="1" smtClean="0"/>
              <a:t>milk</a:t>
            </a:r>
            <a:r>
              <a:rPr lang="cs-CZ" sz="2000" dirty="0" smtClean="0"/>
              <a:t>/</a:t>
            </a:r>
            <a:r>
              <a:rPr lang="en-US" sz="2000" dirty="0"/>
              <a:t>a jug of tap </a:t>
            </a:r>
            <a:r>
              <a:rPr lang="en-US" sz="2000" dirty="0" smtClean="0"/>
              <a:t>water</a:t>
            </a:r>
            <a:r>
              <a:rPr lang="cs-CZ" sz="2000" dirty="0" smtClean="0"/>
              <a:t>/</a:t>
            </a:r>
            <a:r>
              <a:rPr lang="cs-CZ" sz="2000" dirty="0" err="1"/>
              <a:t>some</a:t>
            </a:r>
            <a:r>
              <a:rPr lang="cs-CZ" sz="2000" dirty="0"/>
              <a:t> </a:t>
            </a:r>
            <a:r>
              <a:rPr lang="cs-CZ" sz="2000" dirty="0" err="1" smtClean="0"/>
              <a:t>water</a:t>
            </a:r>
            <a:r>
              <a:rPr lang="cs-CZ" sz="2000" dirty="0" smtClean="0"/>
              <a:t>? </a:t>
            </a:r>
            <a:r>
              <a:rPr lang="cs-CZ" sz="2000" dirty="0" err="1"/>
              <a:t>Still</a:t>
            </a:r>
            <a:r>
              <a:rPr lang="cs-CZ" sz="2000" dirty="0"/>
              <a:t> </a:t>
            </a:r>
            <a:r>
              <a:rPr lang="cs-CZ" sz="2000" dirty="0" err="1"/>
              <a:t>or</a:t>
            </a:r>
            <a:r>
              <a:rPr lang="cs-CZ" sz="2000" dirty="0"/>
              <a:t> </a:t>
            </a:r>
            <a:r>
              <a:rPr lang="cs-CZ" sz="2000" dirty="0" err="1"/>
              <a:t>sparkling</a:t>
            </a:r>
            <a:r>
              <a:rPr lang="cs-CZ" sz="2000" dirty="0" smtClean="0"/>
              <a:t>?</a:t>
            </a:r>
            <a:endParaRPr lang="cs-CZ" sz="2000" dirty="0"/>
          </a:p>
          <a:p>
            <a:pPr fontAlgn="ctr"/>
            <a:r>
              <a:rPr lang="cs-CZ" sz="2000" dirty="0" smtClean="0"/>
              <a:t>W</a:t>
            </a:r>
            <a:r>
              <a:rPr lang="en-US" sz="2000" dirty="0" err="1" smtClean="0"/>
              <a:t>ould</a:t>
            </a:r>
            <a:r>
              <a:rPr lang="en-US" sz="2000" dirty="0" smtClean="0"/>
              <a:t> </a:t>
            </a:r>
            <a:r>
              <a:rPr lang="en-US" sz="2000" dirty="0"/>
              <a:t>you like any coffee or dessert?</a:t>
            </a:r>
            <a:endParaRPr lang="cs-CZ" sz="2000" dirty="0"/>
          </a:p>
          <a:p>
            <a:pPr fontAlgn="ctr"/>
            <a:r>
              <a:rPr lang="cs-CZ" sz="2000" dirty="0"/>
              <a:t>D</a:t>
            </a:r>
            <a:r>
              <a:rPr lang="en-US" sz="2000" dirty="0" smtClean="0"/>
              <a:t>o </a:t>
            </a:r>
            <a:r>
              <a:rPr lang="en-US" sz="2000" dirty="0"/>
              <a:t>you have any desserts?</a:t>
            </a:r>
            <a:endParaRPr lang="cs-CZ" sz="2000" dirty="0"/>
          </a:p>
          <a:p>
            <a:pPr fontAlgn="ctr"/>
            <a:r>
              <a:rPr lang="cs-CZ" sz="2000" dirty="0"/>
              <a:t>C</a:t>
            </a:r>
            <a:r>
              <a:rPr lang="en-US" sz="2000" dirty="0" err="1" smtClean="0"/>
              <a:t>ould</a:t>
            </a:r>
            <a:r>
              <a:rPr lang="en-US" sz="2000" dirty="0" smtClean="0"/>
              <a:t> </a:t>
            </a:r>
            <a:r>
              <a:rPr lang="en-US" sz="2000" dirty="0"/>
              <a:t>I see the dessert menu?</a:t>
            </a:r>
            <a:endParaRPr lang="cs-CZ" sz="2000" dirty="0"/>
          </a:p>
          <a:p>
            <a:pPr fontAlgn="ctr"/>
            <a:r>
              <a:rPr lang="cs-CZ" sz="2000" dirty="0" err="1"/>
              <a:t>W</a:t>
            </a:r>
            <a:r>
              <a:rPr lang="cs-CZ" sz="2000" dirty="0" err="1" smtClean="0"/>
              <a:t>as</a:t>
            </a:r>
            <a:r>
              <a:rPr lang="cs-CZ" sz="2000" dirty="0" smtClean="0"/>
              <a:t> </a:t>
            </a:r>
            <a:r>
              <a:rPr lang="cs-CZ" sz="2000" dirty="0" err="1"/>
              <a:t>everything</a:t>
            </a:r>
            <a:r>
              <a:rPr lang="cs-CZ" sz="2000" dirty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r>
              <a:rPr lang="cs-CZ" sz="2000" dirty="0"/>
              <a:t>?</a:t>
            </a:r>
          </a:p>
          <a:p>
            <a:pPr fontAlgn="ctr"/>
            <a:r>
              <a:rPr lang="cs-CZ" sz="2000" dirty="0" err="1"/>
              <a:t>T</a:t>
            </a:r>
            <a:r>
              <a:rPr lang="cs-CZ" sz="2000" dirty="0" err="1" smtClean="0"/>
              <a:t>hanks</a:t>
            </a:r>
            <a:r>
              <a:rPr lang="cs-CZ" sz="2000" dirty="0"/>
              <a:t>, </a:t>
            </a:r>
            <a:r>
              <a:rPr lang="cs-CZ" sz="2000" dirty="0" err="1"/>
              <a:t>that</a:t>
            </a:r>
            <a:r>
              <a:rPr lang="cs-CZ" sz="2000" dirty="0"/>
              <a:t> </a:t>
            </a:r>
            <a:r>
              <a:rPr lang="cs-CZ" sz="2000" dirty="0" err="1"/>
              <a:t>was</a:t>
            </a:r>
            <a:r>
              <a:rPr lang="cs-CZ" sz="2000" dirty="0"/>
              <a:t> </a:t>
            </a:r>
            <a:r>
              <a:rPr lang="cs-CZ" sz="2000" dirty="0" err="1" smtClean="0"/>
              <a:t>delicious</a:t>
            </a:r>
            <a:r>
              <a:rPr lang="cs-CZ" sz="2000" dirty="0" smtClean="0"/>
              <a:t>.</a:t>
            </a:r>
          </a:p>
          <a:p>
            <a:pPr fontAlgn="ctr"/>
            <a:r>
              <a:rPr lang="cs-CZ" sz="2400" b="1" dirty="0" err="1" smtClean="0"/>
              <a:t>Problems</a:t>
            </a:r>
            <a:endParaRPr lang="cs-CZ" sz="2400" b="1" dirty="0" smtClean="0"/>
          </a:p>
          <a:p>
            <a:pPr fontAlgn="ctr"/>
            <a:r>
              <a:rPr lang="cs-CZ" sz="2000" dirty="0"/>
              <a:t>T</a:t>
            </a:r>
            <a:r>
              <a:rPr lang="en-US" sz="2000" dirty="0" smtClean="0"/>
              <a:t>his </a:t>
            </a:r>
            <a:r>
              <a:rPr lang="en-US" sz="2000" dirty="0"/>
              <a:t>isn't what I </a:t>
            </a:r>
            <a:r>
              <a:rPr lang="en-US" sz="2000" dirty="0" smtClean="0"/>
              <a:t>ordered</a:t>
            </a:r>
            <a:r>
              <a:rPr lang="cs-CZ" sz="2000" dirty="0" smtClean="0"/>
              <a:t>.</a:t>
            </a:r>
          </a:p>
          <a:p>
            <a:pPr font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food's</a:t>
            </a:r>
            <a:r>
              <a:rPr lang="cs-CZ" sz="2000" dirty="0" smtClean="0"/>
              <a:t> </a:t>
            </a:r>
            <a:r>
              <a:rPr lang="cs-CZ" sz="2000" dirty="0" err="1" smtClean="0"/>
              <a:t>cold</a:t>
            </a:r>
            <a:r>
              <a:rPr lang="cs-CZ" sz="2000" dirty="0" smtClean="0"/>
              <a:t>.</a:t>
            </a:r>
          </a:p>
          <a:p>
            <a:pPr font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/>
              <a:t>is</a:t>
            </a:r>
            <a:r>
              <a:rPr lang="cs-CZ" sz="2000" dirty="0"/>
              <a:t> </a:t>
            </a:r>
            <a:r>
              <a:rPr lang="cs-CZ" sz="2000" dirty="0" err="1"/>
              <a:t>too</a:t>
            </a:r>
            <a:r>
              <a:rPr lang="cs-CZ" sz="2000" dirty="0"/>
              <a:t> </a:t>
            </a:r>
            <a:r>
              <a:rPr lang="cs-CZ" sz="2000" dirty="0" smtClean="0"/>
              <a:t>salty.</a:t>
            </a:r>
          </a:p>
          <a:p>
            <a:pPr font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doesn't</a:t>
            </a:r>
            <a:r>
              <a:rPr lang="cs-CZ" sz="2000" dirty="0" smtClean="0"/>
              <a:t> taste </a:t>
            </a:r>
            <a:r>
              <a:rPr lang="cs-CZ" sz="2000" dirty="0" err="1" smtClean="0"/>
              <a:t>right</a:t>
            </a:r>
            <a:r>
              <a:rPr lang="cs-CZ" sz="2000" dirty="0" smtClean="0"/>
              <a:t>.</a:t>
            </a:r>
          </a:p>
          <a:p>
            <a:pPr fontAlgn="ctr"/>
            <a:r>
              <a:rPr lang="cs-CZ" sz="2000" dirty="0" smtClean="0"/>
              <a:t>W</a:t>
            </a:r>
            <a:r>
              <a:rPr lang="en-US" sz="2000" dirty="0" err="1" smtClean="0"/>
              <a:t>e've</a:t>
            </a:r>
            <a:r>
              <a:rPr lang="en-US" sz="2000" dirty="0" smtClean="0"/>
              <a:t> </a:t>
            </a:r>
            <a:r>
              <a:rPr lang="en-US" sz="2000" dirty="0"/>
              <a:t>been waiting a long </a:t>
            </a:r>
            <a:r>
              <a:rPr lang="en-US" sz="2000" dirty="0" smtClean="0"/>
              <a:t>time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/>
              <a:t>I</a:t>
            </a:r>
            <a:r>
              <a:rPr lang="en-US" sz="2000" dirty="0" smtClean="0"/>
              <a:t>s </a:t>
            </a:r>
            <a:r>
              <a:rPr lang="en-US" sz="2000" dirty="0"/>
              <a:t>our meal on its way?</a:t>
            </a:r>
            <a:endParaRPr lang="cs-CZ" sz="2000" dirty="0"/>
          </a:p>
          <a:p>
            <a:pPr fontAlgn="ctr"/>
            <a:r>
              <a:rPr lang="cs-CZ" sz="2000" dirty="0"/>
              <a:t>W</a:t>
            </a:r>
            <a:r>
              <a:rPr lang="en-US" sz="2000" dirty="0" smtClean="0"/>
              <a:t>ill </a:t>
            </a:r>
            <a:r>
              <a:rPr lang="en-US" sz="2000" dirty="0"/>
              <a:t>our food be long</a:t>
            </a:r>
            <a:r>
              <a:rPr lang="en-US" sz="2000" dirty="0" smtClean="0"/>
              <a:t>?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00350"/>
            <a:ext cx="2376264" cy="4057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26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8064896" cy="4832092"/>
          </a:xfrm>
          <a:prstGeom prst="rect">
            <a:avLst/>
          </a:pr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Paying</a:t>
            </a:r>
            <a:r>
              <a:rPr lang="cs-CZ" sz="2400" b="1" dirty="0"/>
              <a:t> </a:t>
            </a:r>
            <a:r>
              <a:rPr lang="cs-CZ" sz="2400" b="1" dirty="0" err="1"/>
              <a:t>the</a:t>
            </a:r>
            <a:r>
              <a:rPr lang="cs-CZ" sz="2400" b="1" dirty="0"/>
              <a:t> </a:t>
            </a:r>
            <a:r>
              <a:rPr lang="cs-CZ" sz="2400" b="1" dirty="0" err="1" smtClean="0"/>
              <a:t>bill</a:t>
            </a:r>
            <a:endParaRPr lang="cs-CZ" sz="2400" b="1" dirty="0" smtClean="0"/>
          </a:p>
          <a:p>
            <a:pPr fontAlgn="ctr"/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</a:t>
            </a:r>
            <a:r>
              <a:rPr lang="cs-CZ" sz="2000" dirty="0" err="1"/>
              <a:t>bill</a:t>
            </a:r>
            <a:r>
              <a:rPr lang="cs-CZ" sz="2000" dirty="0"/>
              <a:t>, </a:t>
            </a:r>
            <a:r>
              <a:rPr lang="cs-CZ" sz="2000" dirty="0" err="1" smtClean="0"/>
              <a:t>please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/>
              <a:t>C</a:t>
            </a:r>
            <a:r>
              <a:rPr lang="en-US" sz="2000" dirty="0" err="1" smtClean="0"/>
              <a:t>ould</a:t>
            </a:r>
            <a:r>
              <a:rPr lang="en-US" sz="2000" dirty="0" smtClean="0"/>
              <a:t> </a:t>
            </a:r>
            <a:r>
              <a:rPr lang="en-US" sz="2000" dirty="0"/>
              <a:t>we have the bill, please?</a:t>
            </a:r>
            <a:endParaRPr lang="cs-CZ" sz="2000" dirty="0"/>
          </a:p>
          <a:p>
            <a:pPr fontAlgn="ctr"/>
            <a:r>
              <a:rPr lang="cs-CZ" sz="2000" dirty="0"/>
              <a:t>C</a:t>
            </a:r>
            <a:r>
              <a:rPr lang="en-US" sz="2000" dirty="0" smtClean="0"/>
              <a:t>an </a:t>
            </a:r>
            <a:r>
              <a:rPr lang="en-US" sz="2000" dirty="0"/>
              <a:t>I pay by card?</a:t>
            </a:r>
            <a:endParaRPr lang="cs-CZ" sz="2000" dirty="0"/>
          </a:p>
          <a:p>
            <a:pPr fontAlgn="ctr"/>
            <a:r>
              <a:rPr lang="cs-CZ" sz="2000" dirty="0"/>
              <a:t>D</a:t>
            </a:r>
            <a:r>
              <a:rPr lang="en-US" sz="2000" dirty="0" smtClean="0"/>
              <a:t>o </a:t>
            </a:r>
            <a:r>
              <a:rPr lang="en-US" sz="2000" dirty="0"/>
              <a:t>you take credit cards?</a:t>
            </a:r>
            <a:endParaRPr lang="cs-CZ" sz="2000" dirty="0"/>
          </a:p>
          <a:p>
            <a:pPr fontAlgn="ctr"/>
            <a:r>
              <a:rPr lang="cs-CZ" sz="2000" dirty="0" err="1"/>
              <a:t>I</a:t>
            </a:r>
            <a:r>
              <a:rPr lang="cs-CZ" sz="2000" dirty="0" err="1" smtClean="0"/>
              <a:t>s</a:t>
            </a:r>
            <a:r>
              <a:rPr lang="cs-CZ" sz="2000" dirty="0" smtClean="0"/>
              <a:t> </a:t>
            </a:r>
            <a:r>
              <a:rPr lang="cs-CZ" sz="2000" dirty="0" err="1"/>
              <a:t>service</a:t>
            </a:r>
            <a:r>
              <a:rPr lang="cs-CZ" sz="2000" dirty="0"/>
              <a:t> </a:t>
            </a:r>
            <a:r>
              <a:rPr lang="cs-CZ" sz="2000" dirty="0" err="1"/>
              <a:t>included</a:t>
            </a:r>
            <a:r>
              <a:rPr lang="cs-CZ" sz="2000" dirty="0"/>
              <a:t>?</a:t>
            </a:r>
          </a:p>
          <a:p>
            <a:pPr fontAlgn="ctr"/>
            <a:r>
              <a:rPr lang="cs-CZ" sz="2000" dirty="0" err="1"/>
              <a:t>C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/>
              <a:t>we</a:t>
            </a:r>
            <a:r>
              <a:rPr lang="cs-CZ" sz="2000" dirty="0"/>
              <a:t> </a:t>
            </a:r>
            <a:r>
              <a:rPr lang="cs-CZ" sz="2000" dirty="0" err="1"/>
              <a:t>pay</a:t>
            </a:r>
            <a:r>
              <a:rPr lang="cs-CZ" sz="2000" dirty="0"/>
              <a:t> </a:t>
            </a:r>
            <a:r>
              <a:rPr lang="cs-CZ" sz="2000" dirty="0" err="1"/>
              <a:t>separately</a:t>
            </a:r>
            <a:r>
              <a:rPr lang="cs-CZ" sz="2000" dirty="0"/>
              <a:t>?</a:t>
            </a:r>
          </a:p>
          <a:p>
            <a:pPr fontAlgn="ctr"/>
            <a:r>
              <a:rPr lang="cs-CZ" sz="2000" dirty="0" err="1"/>
              <a:t>I'll</a:t>
            </a:r>
            <a:r>
              <a:rPr lang="cs-CZ" sz="2000" dirty="0"/>
              <a:t> </a:t>
            </a:r>
            <a:r>
              <a:rPr lang="cs-CZ" sz="2000" dirty="0" err="1"/>
              <a:t>get</a:t>
            </a:r>
            <a:r>
              <a:rPr lang="cs-CZ" sz="2000" dirty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/>
              <a:t>L</a:t>
            </a:r>
            <a:r>
              <a:rPr lang="cs-CZ" sz="2000" dirty="0" err="1" smtClean="0"/>
              <a:t>et's</a:t>
            </a:r>
            <a:r>
              <a:rPr lang="cs-CZ" sz="2000" dirty="0" smtClean="0"/>
              <a:t> </a:t>
            </a:r>
            <a:r>
              <a:rPr lang="cs-CZ" sz="2000" dirty="0"/>
              <a:t>split </a:t>
            </a:r>
            <a:r>
              <a:rPr lang="cs-CZ" sz="2000" dirty="0" err="1" smtClean="0"/>
              <a:t>it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/>
              <a:t>L</a:t>
            </a:r>
            <a:r>
              <a:rPr lang="cs-CZ" sz="2000" dirty="0" err="1" smtClean="0"/>
              <a:t>et's</a:t>
            </a:r>
            <a:r>
              <a:rPr lang="cs-CZ" sz="2000" dirty="0" smtClean="0"/>
              <a:t> </a:t>
            </a:r>
            <a:r>
              <a:rPr lang="cs-CZ" sz="2000" dirty="0" err="1"/>
              <a:t>share</a:t>
            </a:r>
            <a:r>
              <a:rPr lang="cs-CZ" sz="2000" dirty="0"/>
              <a:t> </a:t>
            </a:r>
            <a:r>
              <a:rPr lang="cs-CZ" sz="2000" dirty="0" err="1"/>
              <a:t>the</a:t>
            </a:r>
            <a:r>
              <a:rPr lang="cs-CZ" sz="2000" dirty="0"/>
              <a:t> </a:t>
            </a:r>
            <a:r>
              <a:rPr lang="cs-CZ" sz="2000" dirty="0" err="1" smtClean="0"/>
              <a:t>bill</a:t>
            </a:r>
            <a:r>
              <a:rPr lang="cs-CZ" sz="2000" dirty="0" smtClean="0"/>
              <a:t>.</a:t>
            </a:r>
          </a:p>
          <a:p>
            <a:pPr fontAlgn="ctr"/>
            <a:r>
              <a:rPr lang="cs-CZ" sz="2400" b="1" dirty="0" err="1"/>
              <a:t>Things</a:t>
            </a:r>
            <a:r>
              <a:rPr lang="cs-CZ" sz="2400" b="1" dirty="0"/>
              <a:t> </a:t>
            </a:r>
            <a:r>
              <a:rPr lang="cs-CZ" sz="2400" b="1" dirty="0" err="1"/>
              <a:t>you</a:t>
            </a:r>
            <a:r>
              <a:rPr lang="cs-CZ" sz="2400" b="1" dirty="0"/>
              <a:t> </a:t>
            </a:r>
            <a:r>
              <a:rPr lang="cs-CZ" sz="2400" b="1" dirty="0" err="1"/>
              <a:t>might</a:t>
            </a:r>
            <a:r>
              <a:rPr lang="cs-CZ" sz="2400" b="1" dirty="0"/>
              <a:t> </a:t>
            </a:r>
            <a:r>
              <a:rPr lang="cs-CZ" sz="2400" b="1" dirty="0" err="1" smtClean="0"/>
              <a:t>see</a:t>
            </a:r>
            <a:endParaRPr lang="cs-CZ" sz="2400" b="1" dirty="0" smtClean="0"/>
          </a:p>
          <a:p>
            <a:pPr fontAlgn="ctr"/>
            <a:r>
              <a:rPr lang="en-US" sz="2000" dirty="0"/>
              <a:t>Please wait to be </a:t>
            </a:r>
            <a:r>
              <a:rPr lang="en-US" sz="2000" dirty="0" smtClean="0"/>
              <a:t>seated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 smtClean="0"/>
              <a:t>Reserved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/>
              <a:t>Service</a:t>
            </a:r>
            <a:r>
              <a:rPr lang="cs-CZ" sz="2000" dirty="0"/>
              <a:t> </a:t>
            </a:r>
            <a:r>
              <a:rPr lang="cs-CZ" sz="2000" dirty="0" err="1" smtClean="0"/>
              <a:t>included</a:t>
            </a:r>
            <a:r>
              <a:rPr lang="cs-CZ" sz="2000" dirty="0" smtClean="0"/>
              <a:t>.</a:t>
            </a:r>
            <a:endParaRPr lang="cs-CZ" sz="2000" dirty="0"/>
          </a:p>
          <a:p>
            <a:pPr fontAlgn="ctr"/>
            <a:r>
              <a:rPr lang="cs-CZ" sz="2000" dirty="0" err="1"/>
              <a:t>Service</a:t>
            </a:r>
            <a:r>
              <a:rPr lang="cs-CZ" sz="2000" dirty="0"/>
              <a:t> not </a:t>
            </a:r>
            <a:r>
              <a:rPr lang="cs-CZ" sz="2000" dirty="0" err="1" smtClean="0"/>
              <a:t>included</a:t>
            </a:r>
            <a:r>
              <a:rPr lang="cs-CZ" sz="2000" dirty="0" smtClean="0"/>
              <a:t>.</a:t>
            </a:r>
            <a:endParaRPr lang="cs-CZ" sz="2400" dirty="0"/>
          </a:p>
        </p:txBody>
      </p:sp>
      <p:pic>
        <p:nvPicPr>
          <p:cNvPr id="4098" name="Picture 2" descr="http://t2.gstatic.com/images?q=tbn:ANd9GcRDVEalyreDzFUzK9bW4l8h8djm1xK230uJzwv2KToLV53YAALDH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260" y="2212601"/>
            <a:ext cx="3532973" cy="412746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71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12976"/>
            <a:ext cx="3168352" cy="33572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0"/>
            <a:ext cx="655272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Verdana" pitchFamily="34" charset="0"/>
                <a:cs typeface="Arial" pitchFamily="34" charset="0"/>
              </a:rPr>
              <a:t>At </a:t>
            </a:r>
            <a:r>
              <a:rPr lang="cs-CZ" sz="28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Verdana" pitchFamily="34" charset="0"/>
                <a:cs typeface="Arial" pitchFamily="34" charset="0"/>
              </a:rPr>
              <a:t>the</a:t>
            </a:r>
            <a:r>
              <a:rPr lang="cs-CZ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Verdana" pitchFamily="34" charset="0"/>
                <a:cs typeface="Arial" pitchFamily="34" charset="0"/>
              </a:rPr>
              <a:t> restaurant</a:t>
            </a:r>
          </a:p>
          <a:p>
            <a:pPr marL="228600" lvl="0" indent="-228600" eaLnBrk="0" fontAlgn="base" hangingPunct="0">
              <a:spcBef>
                <a:spcPct val="0"/>
              </a:spcBef>
              <a:spcAft>
                <a:spcPct val="0"/>
              </a:spcAft>
              <a:buAutoNum type="arabicParenR"/>
            </a:pPr>
            <a:r>
              <a:rPr lang="cs-CZ" sz="2400" b="1" dirty="0" err="1" smtClean="0">
                <a:latin typeface="Verdana" pitchFamily="34" charset="0"/>
                <a:cs typeface="Arial" pitchFamily="34" charset="0"/>
              </a:rPr>
              <a:t>The</a:t>
            </a:r>
            <a:r>
              <a:rPr lang="cs-CZ" sz="2400" b="1" dirty="0" smtClean="0">
                <a:latin typeface="Verdana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latin typeface="Verdana" pitchFamily="34" charset="0"/>
                <a:cs typeface="Arial" pitchFamily="34" charset="0"/>
              </a:rPr>
              <a:t>waiter</a:t>
            </a:r>
            <a:endParaRPr lang="cs-CZ" sz="2400" b="1" dirty="0" smtClean="0">
              <a:latin typeface="Verdana" pitchFamily="34" charset="0"/>
              <a:cs typeface="Arial" pitchFamily="34" charset="0"/>
            </a:endParaRPr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 smtClean="0"/>
              <a:t>What </a:t>
            </a:r>
            <a:r>
              <a:rPr lang="en-US" sz="2000" dirty="0"/>
              <a:t>can I do for you?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cs-CZ" sz="2000" dirty="0" err="1"/>
              <a:t>Can</a:t>
            </a:r>
            <a:r>
              <a:rPr lang="cs-CZ" sz="2000" dirty="0"/>
              <a:t> I </a:t>
            </a:r>
            <a:r>
              <a:rPr lang="cs-CZ" sz="2000" dirty="0" err="1"/>
              <a:t>help</a:t>
            </a:r>
            <a:r>
              <a:rPr lang="cs-CZ" sz="2000" dirty="0"/>
              <a:t> </a:t>
            </a:r>
            <a:r>
              <a:rPr lang="cs-CZ" sz="2000" dirty="0" err="1"/>
              <a:t>you</a:t>
            </a:r>
            <a:r>
              <a:rPr lang="cs-CZ" sz="2000" dirty="0"/>
              <a:t>?</a:t>
            </a:r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Can I take your coat?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Have you booked a table?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cs-CZ" sz="2000" dirty="0" err="1"/>
              <a:t>How</a:t>
            </a:r>
            <a:r>
              <a:rPr lang="cs-CZ" sz="2000" dirty="0"/>
              <a:t> many are </a:t>
            </a:r>
            <a:r>
              <a:rPr lang="cs-CZ" sz="2000" dirty="0" err="1"/>
              <a:t>you</a:t>
            </a:r>
            <a:r>
              <a:rPr lang="cs-CZ" sz="2000" dirty="0"/>
              <a:t>?</a:t>
            </a:r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Would you follow me, please?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Can I take your order, sir/madam?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What would you like to start with?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What would you like to drink?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What would you like for dessert?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How would you like your steak? (rare, medium, well done)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Do you want a salad with it?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cs-CZ" sz="2000" dirty="0" err="1"/>
              <a:t>What</a:t>
            </a:r>
            <a:r>
              <a:rPr lang="cs-CZ" sz="2000" dirty="0"/>
              <a:t> </a:t>
            </a:r>
            <a:r>
              <a:rPr lang="cs-CZ" sz="2000" dirty="0" err="1"/>
              <a:t>kind</a:t>
            </a:r>
            <a:r>
              <a:rPr lang="cs-CZ" sz="2000" dirty="0"/>
              <a:t> </a:t>
            </a:r>
            <a:r>
              <a:rPr lang="cs-CZ" sz="2000" dirty="0" err="1"/>
              <a:t>of</a:t>
            </a:r>
            <a:r>
              <a:rPr lang="cs-CZ" sz="2000" dirty="0"/>
              <a:t> dressing?</a:t>
            </a:r>
          </a:p>
          <a:p>
            <a:pPr marL="342900" indent="-342900" fontAlgn="ctr">
              <a:buFont typeface="Arial" pitchFamily="34" charset="0"/>
              <a:buChar char="•"/>
            </a:pPr>
            <a:r>
              <a:rPr lang="cs-CZ" sz="2000" dirty="0" err="1"/>
              <a:t>Anything</a:t>
            </a:r>
            <a:r>
              <a:rPr lang="cs-CZ" sz="2000" dirty="0"/>
              <a:t> to drink?</a:t>
            </a:r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Do you want a dessert?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The burgers are very good</a:t>
            </a:r>
            <a:r>
              <a:rPr lang="en-US" sz="2000" dirty="0" smtClean="0"/>
              <a:t>.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Sorry, the hamburgers are off.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cs-CZ" sz="2000" dirty="0" err="1"/>
              <a:t>Is</a:t>
            </a:r>
            <a:r>
              <a:rPr lang="cs-CZ" sz="2000" dirty="0"/>
              <a:t> </a:t>
            </a:r>
            <a:r>
              <a:rPr lang="cs-CZ" sz="2000" dirty="0" err="1"/>
              <a:t>everything</a:t>
            </a:r>
            <a:r>
              <a:rPr lang="cs-CZ" sz="2000" dirty="0"/>
              <a:t> </a:t>
            </a:r>
            <a:r>
              <a:rPr lang="cs-CZ" sz="2000" dirty="0" err="1"/>
              <a:t>all</a:t>
            </a:r>
            <a:r>
              <a:rPr lang="cs-CZ" sz="2000" dirty="0"/>
              <a:t> </a:t>
            </a:r>
            <a:r>
              <a:rPr lang="cs-CZ" sz="2000" dirty="0" err="1"/>
              <a:t>right</a:t>
            </a:r>
            <a:r>
              <a:rPr lang="cs-CZ" sz="2000" dirty="0"/>
              <a:t>?</a:t>
            </a:r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Did you enjoy your meal</a:t>
            </a:r>
            <a:r>
              <a:rPr lang="en-US" sz="2000" dirty="0" smtClean="0"/>
              <a:t>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836712"/>
            <a:ext cx="385192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ctr">
              <a:buFont typeface="Arial" pitchFamily="34" charset="0"/>
              <a:buChar char="•"/>
            </a:pPr>
            <a:r>
              <a:rPr lang="cs-CZ" sz="2000" dirty="0"/>
              <a:t>Are </a:t>
            </a:r>
            <a:r>
              <a:rPr lang="cs-CZ" sz="2000" dirty="0" err="1"/>
              <a:t>you</a:t>
            </a:r>
            <a:r>
              <a:rPr lang="cs-CZ" sz="2000" dirty="0"/>
              <a:t> </a:t>
            </a:r>
            <a:r>
              <a:rPr lang="cs-CZ" sz="2000" dirty="0" err="1"/>
              <a:t>paying</a:t>
            </a:r>
            <a:r>
              <a:rPr lang="cs-CZ" sz="2000" dirty="0"/>
              <a:t> </a:t>
            </a:r>
            <a:r>
              <a:rPr lang="cs-CZ" sz="2000" dirty="0" err="1"/>
              <a:t>together</a:t>
            </a:r>
            <a:r>
              <a:rPr lang="cs-CZ" sz="2000" dirty="0"/>
              <a:t>?</a:t>
            </a:r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May I show you to a table?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If you wait, there'll be a table for you free in a minute.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Do you want vegetables with it?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Why don't you try the pizza?</a:t>
            </a:r>
            <a:endParaRPr lang="cs-CZ" sz="2000" dirty="0"/>
          </a:p>
          <a:p>
            <a:pPr marL="342900" indent="-342900" fontAlgn="ctr">
              <a:buFont typeface="Arial" pitchFamily="34" charset="0"/>
              <a:buChar char="•"/>
            </a:pPr>
            <a:r>
              <a:rPr lang="en-US" sz="2000" dirty="0"/>
              <a:t>It'll take about 20 minutes.</a:t>
            </a: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04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0"/>
            <a:ext cx="8424936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cs-CZ" sz="2400" b="1" dirty="0"/>
              <a:t>2) </a:t>
            </a:r>
            <a:r>
              <a:rPr lang="cs-CZ" sz="2400" b="1" dirty="0" err="1"/>
              <a:t>The</a:t>
            </a:r>
            <a:r>
              <a:rPr lang="cs-CZ" sz="2400" b="1" dirty="0"/>
              <a:t> </a:t>
            </a:r>
            <a:r>
              <a:rPr lang="cs-CZ" sz="2400" b="1" dirty="0" err="1" smtClean="0"/>
              <a:t>guest</a:t>
            </a:r>
            <a:endParaRPr lang="cs-CZ" sz="2400" b="1" dirty="0" smtClean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 smtClean="0"/>
              <a:t>A </a:t>
            </a:r>
            <a:r>
              <a:rPr lang="en-US" dirty="0"/>
              <a:t>table for two, please.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May we sit at this table?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The</a:t>
            </a:r>
            <a:r>
              <a:rPr lang="cs-CZ" dirty="0"/>
              <a:t> menu, </a:t>
            </a:r>
            <a:r>
              <a:rPr lang="cs-CZ" dirty="0" err="1"/>
              <a:t>please</a:t>
            </a:r>
            <a:r>
              <a:rPr lang="cs-CZ" dirty="0"/>
              <a:t>.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What's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menu?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want</a:t>
            </a:r>
            <a:r>
              <a:rPr lang="cs-CZ" dirty="0"/>
              <a:t> </a:t>
            </a:r>
            <a:r>
              <a:rPr lang="cs-CZ" dirty="0" err="1"/>
              <a:t>fish</a:t>
            </a:r>
            <a:r>
              <a:rPr lang="cs-CZ" dirty="0"/>
              <a:t>?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What's</a:t>
            </a:r>
            <a:r>
              <a:rPr lang="cs-CZ" dirty="0"/>
              <a:t> </a:t>
            </a:r>
            <a:r>
              <a:rPr lang="cs-CZ" dirty="0" err="1"/>
              <a:t>Irish</a:t>
            </a:r>
            <a:r>
              <a:rPr lang="cs-CZ" dirty="0"/>
              <a:t> </a:t>
            </a:r>
            <a:r>
              <a:rPr lang="cs-CZ" dirty="0" err="1"/>
              <a:t>Stew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?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We're</a:t>
            </a:r>
            <a:r>
              <a:rPr lang="cs-CZ" dirty="0"/>
              <a:t> not </a:t>
            </a:r>
            <a:r>
              <a:rPr lang="cs-CZ" dirty="0" err="1"/>
              <a:t>ready</a:t>
            </a:r>
            <a:r>
              <a:rPr lang="cs-CZ" dirty="0"/>
              <a:t> </a:t>
            </a:r>
            <a:r>
              <a:rPr lang="cs-CZ" dirty="0" err="1"/>
              <a:t>yet</a:t>
            </a:r>
            <a:r>
              <a:rPr lang="cs-CZ" dirty="0"/>
              <a:t>.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The steak for me, please.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Can you bring me the ketchup, please?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/>
              <a:t>A </a:t>
            </a:r>
            <a:r>
              <a:rPr lang="cs-CZ" dirty="0" err="1"/>
              <a:t>salad</a:t>
            </a:r>
            <a:r>
              <a:rPr lang="cs-CZ" dirty="0"/>
              <a:t>, </a:t>
            </a:r>
            <a:r>
              <a:rPr lang="cs-CZ" dirty="0" err="1"/>
              <a:t>please</a:t>
            </a:r>
            <a:r>
              <a:rPr lang="cs-CZ" dirty="0"/>
              <a:t>.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I'll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same</a:t>
            </a:r>
            <a:r>
              <a:rPr lang="cs-CZ" dirty="0"/>
              <a:t>.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That's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, </a:t>
            </a:r>
            <a:r>
              <a:rPr lang="cs-CZ" dirty="0" err="1"/>
              <a:t>thank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.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Can I have the bill (AE: check), please?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on </a:t>
            </a:r>
            <a:r>
              <a:rPr lang="cs-CZ" dirty="0" err="1"/>
              <a:t>me</a:t>
            </a:r>
            <a:r>
              <a:rPr lang="cs-CZ" dirty="0"/>
              <a:t>.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Here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are.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The rest is for you.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Have you got wine by the glass?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I'd</a:t>
            </a:r>
            <a:r>
              <a:rPr lang="cs-CZ" dirty="0"/>
              <a:t> </a:t>
            </a:r>
            <a:r>
              <a:rPr lang="cs-CZ" dirty="0" err="1"/>
              <a:t>prefer</a:t>
            </a:r>
            <a:r>
              <a:rPr lang="cs-CZ" dirty="0"/>
              <a:t> </a:t>
            </a:r>
            <a:r>
              <a:rPr lang="cs-CZ" dirty="0" err="1"/>
              <a:t>red</a:t>
            </a:r>
            <a:r>
              <a:rPr lang="cs-CZ" dirty="0"/>
              <a:t> </a:t>
            </a:r>
            <a:r>
              <a:rPr lang="cs-CZ" dirty="0" err="1"/>
              <a:t>wine</a:t>
            </a:r>
            <a:r>
              <a:rPr lang="cs-CZ" dirty="0"/>
              <a:t>.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Please bring us another beer.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Could I have chips (AE: French Fries) instead of salad?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recommend</a:t>
            </a:r>
            <a:r>
              <a:rPr lang="cs-CZ" dirty="0"/>
              <a:t>?</a:t>
            </a:r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Please bring me the bill (AE: check) with my coffee.</a:t>
            </a:r>
            <a:endParaRPr lang="cs-CZ" dirty="0"/>
          </a:p>
          <a:p>
            <a:pPr marL="285750" indent="-285750" fontAlgn="ctr">
              <a:buFont typeface="Arial" pitchFamily="34" charset="0"/>
              <a:buChar char="•"/>
            </a:pPr>
            <a:r>
              <a:rPr lang="en-US" dirty="0"/>
              <a:t>I think you've made a mistake</a:t>
            </a:r>
            <a:r>
              <a:rPr lang="en-US" dirty="0" smtClean="0"/>
              <a:t>.</a:t>
            </a:r>
            <a:endParaRPr lang="cs-CZ" dirty="0"/>
          </a:p>
        </p:txBody>
      </p:sp>
      <p:pic>
        <p:nvPicPr>
          <p:cNvPr id="6147" name="Picture 3" descr="http://t1.gstatic.com/images?q=tbn:ANd9GcT5c1MTKicBcmu_KoQmWdqWnDanT8gtdd5De_qhkkaLRLe_hpb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960" y="620688"/>
            <a:ext cx="2820865" cy="458390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48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t1.gstatic.com/images?q=tbn:ANd9GcSO9pftM48ipEHMhLuZ6g9MYfbFMGfXcuXLfIhuh1hjOtIbWipCc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7098"/>
            <a:ext cx="2154932" cy="2825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639852"/>
            <a:ext cx="25202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bar</a:t>
            </a:r>
            <a:endParaRPr lang="en-US" dirty="0"/>
          </a:p>
          <a:p>
            <a:r>
              <a:rPr lang="en-US" dirty="0"/>
              <a:t>bill, check</a:t>
            </a:r>
          </a:p>
          <a:p>
            <a:r>
              <a:rPr lang="en-US" dirty="0"/>
              <a:t>menu</a:t>
            </a:r>
          </a:p>
          <a:p>
            <a:r>
              <a:rPr lang="en-US" dirty="0"/>
              <a:t>table</a:t>
            </a:r>
          </a:p>
          <a:p>
            <a:r>
              <a:rPr lang="en-US" dirty="0"/>
              <a:t>waiter, </a:t>
            </a:r>
            <a:r>
              <a:rPr lang="en-US" dirty="0" smtClean="0"/>
              <a:t>waitress</a:t>
            </a:r>
            <a:endParaRPr lang="cs-CZ" dirty="0" smtClean="0"/>
          </a:p>
          <a:p>
            <a:r>
              <a:rPr lang="en-US" b="1" dirty="0"/>
              <a:t>On the table</a:t>
            </a:r>
          </a:p>
          <a:p>
            <a:r>
              <a:rPr lang="en-US" dirty="0"/>
              <a:t>bowl, dish</a:t>
            </a:r>
          </a:p>
          <a:p>
            <a:r>
              <a:rPr lang="en-US" dirty="0"/>
              <a:t>fork</a:t>
            </a:r>
          </a:p>
          <a:p>
            <a:r>
              <a:rPr lang="en-US" dirty="0"/>
              <a:t>glass</a:t>
            </a:r>
          </a:p>
          <a:p>
            <a:r>
              <a:rPr lang="en-US" dirty="0"/>
              <a:t>knife</a:t>
            </a:r>
          </a:p>
          <a:p>
            <a:r>
              <a:rPr lang="en-US" dirty="0"/>
              <a:t>pepper</a:t>
            </a:r>
          </a:p>
          <a:p>
            <a:r>
              <a:rPr lang="en-US" dirty="0"/>
              <a:t>plate</a:t>
            </a:r>
          </a:p>
          <a:p>
            <a:r>
              <a:rPr lang="en-US" dirty="0"/>
              <a:t>salt</a:t>
            </a:r>
          </a:p>
          <a:p>
            <a:r>
              <a:rPr lang="en-US" dirty="0"/>
              <a:t>serviette, napkin</a:t>
            </a:r>
          </a:p>
          <a:p>
            <a:r>
              <a:rPr lang="en-US" dirty="0"/>
              <a:t>spoon</a:t>
            </a:r>
          </a:p>
          <a:p>
            <a:r>
              <a:rPr lang="en-US" dirty="0"/>
              <a:t>tablecloth</a:t>
            </a:r>
          </a:p>
          <a:p>
            <a:r>
              <a:rPr lang="en-US" dirty="0"/>
              <a:t>wine </a:t>
            </a:r>
            <a:r>
              <a:rPr lang="en-US" dirty="0" smtClean="0"/>
              <a:t>glass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6632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VOCABULARY : </a:t>
            </a:r>
            <a:r>
              <a:rPr lang="cs-CZ" sz="2800" b="1" dirty="0" smtClean="0"/>
              <a:t>In </a:t>
            </a:r>
            <a:r>
              <a:rPr lang="cs-CZ" sz="2800" b="1" dirty="0" err="1"/>
              <a:t>the</a:t>
            </a:r>
            <a:r>
              <a:rPr lang="cs-CZ" sz="2800" b="1" dirty="0"/>
              <a:t> Restaurant</a:t>
            </a:r>
            <a:endParaRPr lang="cs-CZ" sz="2800" dirty="0"/>
          </a:p>
          <a:p>
            <a:endParaRPr lang="cs-CZ" sz="28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639852"/>
            <a:ext cx="29523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/>
              <a:t>Entree</a:t>
            </a:r>
            <a:r>
              <a:rPr lang="cs-CZ" b="1" dirty="0"/>
              <a:t> </a:t>
            </a:r>
            <a:r>
              <a:rPr lang="cs-CZ" b="1" dirty="0" err="1"/>
              <a:t>or</a:t>
            </a:r>
            <a:r>
              <a:rPr lang="cs-CZ" b="1" dirty="0"/>
              <a:t> </a:t>
            </a:r>
            <a:r>
              <a:rPr lang="cs-CZ" b="1" dirty="0" err="1"/>
              <a:t>Starter</a:t>
            </a:r>
            <a:endParaRPr lang="cs-CZ" b="1" dirty="0"/>
          </a:p>
          <a:p>
            <a:r>
              <a:rPr lang="cs-CZ" dirty="0" err="1"/>
              <a:t>chips</a:t>
            </a:r>
            <a:r>
              <a:rPr lang="cs-CZ" dirty="0"/>
              <a:t>, </a:t>
            </a:r>
            <a:r>
              <a:rPr lang="cs-CZ" dirty="0" err="1"/>
              <a:t>fries</a:t>
            </a:r>
            <a:endParaRPr lang="cs-CZ" dirty="0"/>
          </a:p>
          <a:p>
            <a:r>
              <a:rPr lang="cs-CZ" dirty="0" err="1"/>
              <a:t>garlic</a:t>
            </a:r>
            <a:r>
              <a:rPr lang="cs-CZ" dirty="0"/>
              <a:t> </a:t>
            </a:r>
            <a:r>
              <a:rPr lang="cs-CZ" dirty="0" err="1"/>
              <a:t>bread</a:t>
            </a:r>
            <a:endParaRPr lang="cs-CZ" dirty="0"/>
          </a:p>
          <a:p>
            <a:r>
              <a:rPr lang="cs-CZ" dirty="0" err="1"/>
              <a:t>salad</a:t>
            </a:r>
            <a:endParaRPr lang="cs-CZ" dirty="0"/>
          </a:p>
          <a:p>
            <a:r>
              <a:rPr lang="cs-CZ" dirty="0" err="1"/>
              <a:t>soup</a:t>
            </a:r>
            <a:endParaRPr lang="cs-CZ" dirty="0"/>
          </a:p>
          <a:p>
            <a:r>
              <a:rPr lang="cs-CZ" dirty="0" err="1"/>
              <a:t>spring</a:t>
            </a:r>
            <a:r>
              <a:rPr lang="cs-CZ" dirty="0"/>
              <a:t> </a:t>
            </a:r>
            <a:r>
              <a:rPr lang="cs-CZ" dirty="0" err="1"/>
              <a:t>rolls</a:t>
            </a:r>
            <a:endParaRPr lang="cs-CZ" dirty="0"/>
          </a:p>
          <a:p>
            <a:r>
              <a:rPr lang="cs-CZ" b="1" dirty="0" err="1"/>
              <a:t>Main</a:t>
            </a:r>
            <a:r>
              <a:rPr lang="cs-CZ" b="1" dirty="0"/>
              <a:t> </a:t>
            </a:r>
            <a:r>
              <a:rPr lang="cs-CZ" b="1" dirty="0" err="1"/>
              <a:t>Meal</a:t>
            </a:r>
            <a:endParaRPr lang="cs-CZ" b="1" dirty="0"/>
          </a:p>
          <a:p>
            <a:r>
              <a:rPr lang="cs-CZ" dirty="0" err="1"/>
              <a:t>burger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chips</a:t>
            </a:r>
            <a:r>
              <a:rPr lang="cs-CZ" dirty="0"/>
              <a:t> and </a:t>
            </a:r>
            <a:r>
              <a:rPr lang="cs-CZ" dirty="0" err="1"/>
              <a:t>salad</a:t>
            </a:r>
            <a:endParaRPr lang="cs-CZ" dirty="0"/>
          </a:p>
          <a:p>
            <a:r>
              <a:rPr lang="cs-CZ" dirty="0" err="1"/>
              <a:t>fish</a:t>
            </a:r>
            <a:r>
              <a:rPr lang="cs-CZ" dirty="0"/>
              <a:t> and </a:t>
            </a:r>
            <a:r>
              <a:rPr lang="cs-CZ" dirty="0" err="1"/>
              <a:t>chips</a:t>
            </a:r>
            <a:endParaRPr lang="cs-CZ" dirty="0"/>
          </a:p>
          <a:p>
            <a:r>
              <a:rPr lang="cs-CZ" dirty="0" err="1"/>
              <a:t>omelette</a:t>
            </a:r>
            <a:endParaRPr lang="cs-CZ" dirty="0"/>
          </a:p>
          <a:p>
            <a:r>
              <a:rPr lang="cs-CZ" dirty="0"/>
              <a:t>pasta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tomato</a:t>
            </a:r>
            <a:r>
              <a:rPr lang="cs-CZ" dirty="0"/>
              <a:t> </a:t>
            </a:r>
            <a:r>
              <a:rPr lang="cs-CZ" dirty="0" err="1"/>
              <a:t>sauce</a:t>
            </a:r>
            <a:endParaRPr lang="cs-CZ" dirty="0"/>
          </a:p>
          <a:p>
            <a:r>
              <a:rPr lang="cs-CZ" dirty="0"/>
              <a:t>pizza</a:t>
            </a:r>
          </a:p>
          <a:p>
            <a:r>
              <a:rPr lang="cs-CZ" dirty="0" err="1"/>
              <a:t>roast</a:t>
            </a:r>
            <a:r>
              <a:rPr lang="cs-CZ" dirty="0"/>
              <a:t> </a:t>
            </a:r>
            <a:r>
              <a:rPr lang="cs-CZ" dirty="0" err="1"/>
              <a:t>chicken</a:t>
            </a:r>
            <a:r>
              <a:rPr lang="cs-CZ" dirty="0"/>
              <a:t> and </a:t>
            </a:r>
            <a:r>
              <a:rPr lang="cs-CZ" dirty="0" err="1"/>
              <a:t>vegetables</a:t>
            </a:r>
            <a:endParaRPr lang="cs-CZ" dirty="0"/>
          </a:p>
          <a:p>
            <a:r>
              <a:rPr lang="cs-CZ" dirty="0"/>
              <a:t>steak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chips</a:t>
            </a:r>
            <a:r>
              <a:rPr lang="cs-CZ" dirty="0"/>
              <a:t> and </a:t>
            </a:r>
            <a:r>
              <a:rPr lang="cs-CZ" dirty="0" err="1"/>
              <a:t>salad</a:t>
            </a:r>
            <a:endParaRPr lang="cs-CZ" dirty="0"/>
          </a:p>
          <a:p>
            <a:r>
              <a:rPr lang="cs-CZ" dirty="0" err="1"/>
              <a:t>stir-fried</a:t>
            </a:r>
            <a:r>
              <a:rPr lang="cs-CZ" dirty="0"/>
              <a:t> </a:t>
            </a:r>
            <a:r>
              <a:rPr lang="cs-CZ" dirty="0" err="1"/>
              <a:t>vegetables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rice</a:t>
            </a:r>
            <a:endParaRPr lang="cs-CZ" dirty="0"/>
          </a:p>
          <a:p>
            <a:r>
              <a:rPr lang="cs-CZ" b="1" dirty="0" err="1"/>
              <a:t>Dessert</a:t>
            </a:r>
            <a:endParaRPr lang="cs-CZ" b="1" dirty="0"/>
          </a:p>
          <a:p>
            <a:r>
              <a:rPr lang="cs-CZ" dirty="0" err="1"/>
              <a:t>apple</a:t>
            </a:r>
            <a:r>
              <a:rPr lang="cs-CZ" dirty="0"/>
              <a:t> </a:t>
            </a:r>
            <a:r>
              <a:rPr lang="cs-CZ" dirty="0" err="1"/>
              <a:t>pie</a:t>
            </a:r>
            <a:endParaRPr lang="cs-CZ" dirty="0"/>
          </a:p>
          <a:p>
            <a:r>
              <a:rPr lang="cs-CZ" dirty="0" err="1"/>
              <a:t>cheesecake</a:t>
            </a:r>
            <a:endParaRPr lang="cs-CZ" dirty="0"/>
          </a:p>
          <a:p>
            <a:r>
              <a:rPr lang="cs-CZ" dirty="0" err="1"/>
              <a:t>chocolate</a:t>
            </a:r>
            <a:r>
              <a:rPr lang="cs-CZ" dirty="0"/>
              <a:t> </a:t>
            </a:r>
            <a:r>
              <a:rPr lang="cs-CZ" dirty="0" err="1"/>
              <a:t>cake</a:t>
            </a:r>
            <a:endParaRPr lang="cs-CZ" dirty="0"/>
          </a:p>
          <a:p>
            <a:r>
              <a:rPr lang="cs-CZ" dirty="0" err="1"/>
              <a:t>fruit</a:t>
            </a:r>
            <a:r>
              <a:rPr lang="cs-CZ" dirty="0"/>
              <a:t> </a:t>
            </a:r>
            <a:r>
              <a:rPr lang="cs-CZ" dirty="0" err="1"/>
              <a:t>salad</a:t>
            </a:r>
            <a:endParaRPr lang="cs-CZ" dirty="0"/>
          </a:p>
          <a:p>
            <a:r>
              <a:rPr lang="cs-CZ" dirty="0" err="1"/>
              <a:t>ice-cream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639852"/>
            <a:ext cx="399593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On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Dining</a:t>
            </a:r>
            <a:r>
              <a:rPr lang="cs-CZ" b="1" dirty="0"/>
              <a:t> Table</a:t>
            </a:r>
          </a:p>
          <a:p>
            <a:r>
              <a:rPr lang="cs-CZ" dirty="0" err="1"/>
              <a:t>bowl</a:t>
            </a:r>
            <a:endParaRPr lang="cs-CZ" dirty="0"/>
          </a:p>
          <a:p>
            <a:r>
              <a:rPr lang="cs-CZ" dirty="0" err="1"/>
              <a:t>butter</a:t>
            </a:r>
            <a:r>
              <a:rPr lang="cs-CZ" dirty="0"/>
              <a:t> </a:t>
            </a:r>
            <a:r>
              <a:rPr lang="cs-CZ" dirty="0" err="1"/>
              <a:t>dish</a:t>
            </a:r>
            <a:endParaRPr lang="cs-CZ" dirty="0"/>
          </a:p>
          <a:p>
            <a:r>
              <a:rPr lang="cs-CZ" dirty="0" err="1"/>
              <a:t>candles</a:t>
            </a:r>
            <a:endParaRPr lang="cs-CZ" dirty="0"/>
          </a:p>
          <a:p>
            <a:r>
              <a:rPr lang="cs-CZ" dirty="0" err="1"/>
              <a:t>coaster</a:t>
            </a:r>
            <a:endParaRPr lang="cs-CZ" dirty="0"/>
          </a:p>
          <a:p>
            <a:r>
              <a:rPr lang="cs-CZ" dirty="0" err="1"/>
              <a:t>decanter</a:t>
            </a:r>
            <a:endParaRPr lang="cs-CZ" dirty="0"/>
          </a:p>
          <a:p>
            <a:r>
              <a:rPr lang="cs-CZ" dirty="0" err="1"/>
              <a:t>dinner</a:t>
            </a:r>
            <a:r>
              <a:rPr lang="cs-CZ" dirty="0"/>
              <a:t> plate</a:t>
            </a:r>
          </a:p>
          <a:p>
            <a:r>
              <a:rPr lang="cs-CZ" dirty="0" err="1"/>
              <a:t>fork</a:t>
            </a:r>
            <a:endParaRPr lang="cs-CZ" dirty="0"/>
          </a:p>
          <a:p>
            <a:r>
              <a:rPr lang="cs-CZ" dirty="0" err="1"/>
              <a:t>wine</a:t>
            </a:r>
            <a:r>
              <a:rPr lang="cs-CZ" dirty="0"/>
              <a:t> </a:t>
            </a:r>
            <a:r>
              <a:rPr lang="cs-CZ" dirty="0" err="1"/>
              <a:t>bucket</a:t>
            </a:r>
            <a:endParaRPr lang="cs-CZ" dirty="0"/>
          </a:p>
          <a:p>
            <a:r>
              <a:rPr lang="cs-CZ" dirty="0" err="1"/>
              <a:t>knife</a:t>
            </a:r>
            <a:endParaRPr lang="cs-CZ" dirty="0"/>
          </a:p>
          <a:p>
            <a:r>
              <a:rPr lang="cs-CZ" dirty="0" err="1"/>
              <a:t>napkin</a:t>
            </a:r>
            <a:r>
              <a:rPr lang="cs-CZ" dirty="0"/>
              <a:t> ring, </a:t>
            </a:r>
            <a:r>
              <a:rPr lang="cs-CZ" dirty="0" err="1"/>
              <a:t>serviette</a:t>
            </a:r>
            <a:r>
              <a:rPr lang="cs-CZ" dirty="0"/>
              <a:t> ring</a:t>
            </a:r>
          </a:p>
          <a:p>
            <a:r>
              <a:rPr lang="cs-CZ" dirty="0" err="1"/>
              <a:t>napkin</a:t>
            </a:r>
            <a:r>
              <a:rPr lang="cs-CZ" dirty="0"/>
              <a:t>, </a:t>
            </a:r>
            <a:r>
              <a:rPr lang="cs-CZ" dirty="0" err="1"/>
              <a:t>serviette</a:t>
            </a:r>
            <a:endParaRPr lang="cs-CZ" dirty="0"/>
          </a:p>
          <a:p>
            <a:r>
              <a:rPr lang="cs-CZ" dirty="0"/>
              <a:t>place mat</a:t>
            </a:r>
          </a:p>
          <a:p>
            <a:r>
              <a:rPr lang="cs-CZ" dirty="0" err="1"/>
              <a:t>serving</a:t>
            </a:r>
            <a:r>
              <a:rPr lang="cs-CZ" dirty="0"/>
              <a:t> </a:t>
            </a:r>
            <a:r>
              <a:rPr lang="cs-CZ" dirty="0" err="1"/>
              <a:t>spoon</a:t>
            </a:r>
            <a:endParaRPr lang="cs-CZ" dirty="0"/>
          </a:p>
          <a:p>
            <a:r>
              <a:rPr lang="cs-CZ" dirty="0" err="1"/>
              <a:t>side</a:t>
            </a:r>
            <a:r>
              <a:rPr lang="cs-CZ" dirty="0"/>
              <a:t> plate</a:t>
            </a:r>
          </a:p>
          <a:p>
            <a:r>
              <a:rPr lang="cs-CZ" dirty="0" err="1"/>
              <a:t>spoon</a:t>
            </a:r>
            <a:endParaRPr lang="cs-CZ" dirty="0"/>
          </a:p>
          <a:p>
            <a:r>
              <a:rPr lang="cs-CZ" dirty="0" err="1"/>
              <a:t>tablecloth</a:t>
            </a:r>
            <a:endParaRPr lang="cs-CZ" dirty="0"/>
          </a:p>
          <a:p>
            <a:r>
              <a:rPr lang="cs-CZ" dirty="0" err="1"/>
              <a:t>glass</a:t>
            </a:r>
            <a:endParaRPr lang="cs-CZ" dirty="0"/>
          </a:p>
          <a:p>
            <a:r>
              <a:rPr lang="cs-CZ" dirty="0" err="1"/>
              <a:t>water</a:t>
            </a:r>
            <a:r>
              <a:rPr lang="cs-CZ" dirty="0"/>
              <a:t> jug</a:t>
            </a:r>
          </a:p>
          <a:p>
            <a:r>
              <a:rPr lang="cs-CZ" dirty="0"/>
              <a:t>salt </a:t>
            </a:r>
            <a:r>
              <a:rPr lang="cs-CZ" dirty="0" err="1"/>
              <a:t>shaker</a:t>
            </a:r>
            <a:endParaRPr lang="cs-CZ" dirty="0"/>
          </a:p>
          <a:p>
            <a:r>
              <a:rPr lang="cs-CZ" dirty="0" err="1"/>
              <a:t>pepper</a:t>
            </a:r>
            <a:r>
              <a:rPr lang="cs-CZ" dirty="0"/>
              <a:t> </a:t>
            </a:r>
            <a:r>
              <a:rPr lang="cs-CZ" dirty="0" err="1"/>
              <a:t>grinder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5007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935" y="3501008"/>
            <a:ext cx="2941950" cy="3152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16632"/>
            <a:ext cx="8712968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Conversations at a Restaurant</a:t>
            </a:r>
          </a:p>
          <a:p>
            <a:r>
              <a:rPr lang="en-US" b="1" dirty="0"/>
              <a:t>At the Restaurant</a:t>
            </a:r>
          </a:p>
          <a:p>
            <a:r>
              <a:rPr lang="en-US" dirty="0"/>
              <a:t>Waiter: Can I help you?</a:t>
            </a:r>
          </a:p>
          <a:p>
            <a:r>
              <a:rPr lang="en-US" dirty="0"/>
              <a:t>Lisa: A table for two please.</a:t>
            </a:r>
          </a:p>
          <a:p>
            <a:r>
              <a:rPr lang="en-US" dirty="0"/>
              <a:t>Waiter: This way.</a:t>
            </a:r>
          </a:p>
          <a:p>
            <a:r>
              <a:rPr lang="en-US" b="1" dirty="0"/>
              <a:t>Ordering</a:t>
            </a:r>
          </a:p>
          <a:p>
            <a:r>
              <a:rPr lang="en-US" dirty="0"/>
              <a:t>Waiter: Are you ready to order?</a:t>
            </a:r>
          </a:p>
          <a:p>
            <a:r>
              <a:rPr lang="en-US" dirty="0"/>
              <a:t>Lisa: Yes, we'll have the chicken with vegetables, and the vegetable pasta please.</a:t>
            </a:r>
          </a:p>
          <a:p>
            <a:r>
              <a:rPr lang="en-US" dirty="0"/>
              <a:t>Waiter: Anything to drink?</a:t>
            </a:r>
          </a:p>
          <a:p>
            <a:r>
              <a:rPr lang="en-US" dirty="0"/>
              <a:t>Lisa: Just some water please.</a:t>
            </a:r>
          </a:p>
          <a:p>
            <a:r>
              <a:rPr lang="en-US" b="1" dirty="0"/>
              <a:t>After the Meal</a:t>
            </a:r>
          </a:p>
          <a:p>
            <a:r>
              <a:rPr lang="en-US" dirty="0"/>
              <a:t>Waiter: Can I get you anything else? Coffee? Dessert?</a:t>
            </a:r>
          </a:p>
          <a:p>
            <a:r>
              <a:rPr lang="en-US" dirty="0"/>
              <a:t>Lisa: No, just the bill please.</a:t>
            </a:r>
          </a:p>
          <a:p>
            <a:r>
              <a:rPr lang="en-US" b="1" dirty="0"/>
              <a:t>Making a Reservation</a:t>
            </a:r>
          </a:p>
          <a:p>
            <a:r>
              <a:rPr lang="en-US" dirty="0"/>
              <a:t>Mike: I'd like to make a reservation for 2 people on Friday night.</a:t>
            </a:r>
          </a:p>
          <a:p>
            <a:r>
              <a:rPr lang="en-US" dirty="0"/>
              <a:t>Waiter: What time would you like?</a:t>
            </a:r>
          </a:p>
          <a:p>
            <a:r>
              <a:rPr lang="en-US" dirty="0"/>
              <a:t>Mike: 8:00.</a:t>
            </a:r>
          </a:p>
          <a:p>
            <a:r>
              <a:rPr lang="en-US" dirty="0"/>
              <a:t>Waiter: We don't have anything available at 8:00. Is 7:30 ok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/>
              <a:t>Mike: Yes, that's fine.</a:t>
            </a:r>
          </a:p>
          <a:p>
            <a:r>
              <a:rPr lang="en-US" dirty="0"/>
              <a:t>Waiter: Your name please?</a:t>
            </a:r>
          </a:p>
          <a:p>
            <a:r>
              <a:rPr lang="en-US" dirty="0"/>
              <a:t>Mike: Mike Smith.</a:t>
            </a:r>
          </a:p>
          <a:p>
            <a:r>
              <a:rPr lang="en-US" dirty="0"/>
              <a:t>Waiter: Ok, </a:t>
            </a:r>
            <a:r>
              <a:rPr lang="en-US" dirty="0" err="1"/>
              <a:t>Mr</a:t>
            </a:r>
            <a:r>
              <a:rPr lang="en-US" dirty="0"/>
              <a:t> Smith. We'll see you at 7:30 on Friday.</a:t>
            </a:r>
          </a:p>
          <a:p>
            <a:r>
              <a:rPr lang="en-US" dirty="0"/>
              <a:t>Mike: Thank you. Bye.</a:t>
            </a:r>
          </a:p>
          <a:p>
            <a:r>
              <a:rPr lang="en-US" dirty="0"/>
              <a:t>Waiter: Goodbye.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83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t2.gstatic.com/images?q=tbn:ANd9GcRnc6M9lk3B8G1mu4Am-rss3zZVGnZeKFwGbeBc5Uzi7k-w8A7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116" y="692696"/>
            <a:ext cx="3502265" cy="584717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76671"/>
            <a:ext cx="8604845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Ordering a </a:t>
            </a:r>
            <a:r>
              <a:rPr lang="en-US" sz="2800" b="1" dirty="0" smtClean="0"/>
              <a:t>Meal</a:t>
            </a:r>
            <a:endParaRPr lang="cs-CZ" sz="28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en-US" dirty="0" smtClean="0"/>
              <a:t>Hi</a:t>
            </a:r>
            <a:r>
              <a:rPr lang="en-US" dirty="0"/>
              <a:t>. How are you doing this afternoon? </a:t>
            </a:r>
          </a:p>
          <a:p>
            <a:r>
              <a:rPr lang="en-US" dirty="0"/>
              <a:t>Fine, thank you. Can I see a menu, please? </a:t>
            </a:r>
          </a:p>
          <a:p>
            <a:r>
              <a:rPr lang="en-US" dirty="0"/>
              <a:t>Certainly, here you are. </a:t>
            </a:r>
          </a:p>
          <a:p>
            <a:r>
              <a:rPr lang="en-US" dirty="0"/>
              <a:t>Thank you. What's today's special? </a:t>
            </a:r>
          </a:p>
          <a:p>
            <a:r>
              <a:rPr lang="en-US" dirty="0"/>
              <a:t>Grilled tuna and cheese on rye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/>
              <a:t>That sounds good. I'll have that. </a:t>
            </a:r>
          </a:p>
          <a:p>
            <a:r>
              <a:rPr lang="en-US" dirty="0"/>
              <a:t>Would you like something to drink? </a:t>
            </a:r>
          </a:p>
          <a:p>
            <a:r>
              <a:rPr lang="en-US" dirty="0"/>
              <a:t>Yes, I'd like a coke. </a:t>
            </a:r>
          </a:p>
          <a:p>
            <a:r>
              <a:rPr lang="en-US" dirty="0"/>
              <a:t>Thank you. (returning with the food) Here you are. Enjoy your meal! </a:t>
            </a:r>
          </a:p>
          <a:p>
            <a:r>
              <a:rPr lang="en-US" dirty="0"/>
              <a:t>Thank you. </a:t>
            </a:r>
          </a:p>
          <a:p>
            <a:r>
              <a:rPr lang="en-US" dirty="0"/>
              <a:t>Can I get you anything else? </a:t>
            </a:r>
          </a:p>
          <a:p>
            <a:r>
              <a:rPr lang="en-US" dirty="0"/>
              <a:t>No thanks. I'd like the check (bill - UK English), please. </a:t>
            </a:r>
          </a:p>
          <a:p>
            <a:r>
              <a:rPr lang="en-US" dirty="0"/>
              <a:t>That'll be $6.75. </a:t>
            </a:r>
          </a:p>
          <a:p>
            <a:r>
              <a:rPr lang="en-US" dirty="0"/>
              <a:t>Here you are. Keep the change! </a:t>
            </a:r>
          </a:p>
          <a:p>
            <a:r>
              <a:rPr lang="en-US" dirty="0"/>
              <a:t>Thank you! Have a good day! </a:t>
            </a:r>
          </a:p>
          <a:p>
            <a:r>
              <a:rPr lang="en-US" dirty="0"/>
              <a:t>Bye. </a:t>
            </a:r>
          </a:p>
          <a:p>
            <a:r>
              <a:rPr lang="en-US" dirty="0" smtClean="0"/>
              <a:t> </a:t>
            </a:r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46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08912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/>
              <a:t>Choose the right word from the list to fill in the gaps. </a:t>
            </a:r>
            <a:r>
              <a:rPr lang="cs-CZ" sz="2400" i="1" dirty="0" err="1" smtClean="0"/>
              <a:t>Then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check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your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answers</a:t>
            </a:r>
            <a:r>
              <a:rPr lang="cs-CZ" sz="2400" i="1" dirty="0" smtClean="0"/>
              <a:t>:</a:t>
            </a:r>
          </a:p>
          <a:p>
            <a:r>
              <a:rPr lang="en-US" b="1" dirty="0" smtClean="0"/>
              <a:t>fast </a:t>
            </a:r>
            <a:r>
              <a:rPr lang="en-US" b="1" dirty="0"/>
              <a:t>food, cookbook, recipe, dish, menu, take-away, bill, ingredients, service, wait person, tip, dessert, bar, lounge, restaurant, </a:t>
            </a:r>
            <a:r>
              <a:rPr lang="en-US" b="1" dirty="0" smtClean="0"/>
              <a:t>order</a:t>
            </a:r>
            <a:endParaRPr lang="cs-CZ" b="1" dirty="0" smtClean="0"/>
          </a:p>
          <a:p>
            <a:endParaRPr lang="en-US" dirty="0"/>
          </a:p>
          <a:p>
            <a:r>
              <a:rPr lang="en-US" dirty="0"/>
              <a:t>I really hate _____. I prefer to go to a good _____ that serves everything, including the _____, using the best _____. Sometimes, I like to _____ something that I have tried at home. First, I look up the _____ in the _____ and then I cook the _____. Next, I go to the restaurant, and when the _____ comes to my table I ask for the _____ and order what I have already cooked at home! Sometimes, I like to go out for a _____. </a:t>
            </a:r>
            <a:r>
              <a:rPr lang="en-US" dirty="0" smtClean="0"/>
              <a:t>You</a:t>
            </a:r>
            <a:r>
              <a:rPr lang="cs-CZ" dirty="0" smtClean="0"/>
              <a:t> </a:t>
            </a:r>
            <a:r>
              <a:rPr lang="en-US" dirty="0"/>
              <a:t>can have a drink in either a _____ or a _____, which are usually nicer. At the end of the evening, it's time to ask for the _____ and, usually, if the _____ has been good, it's a good idea to leave a 15%-20% </a:t>
            </a:r>
            <a:r>
              <a:rPr lang="en-US" b="1" dirty="0"/>
              <a:t>tip</a:t>
            </a:r>
            <a:r>
              <a:rPr lang="en-US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I really hate </a:t>
            </a:r>
            <a:r>
              <a:rPr lang="en-US" b="1" dirty="0"/>
              <a:t>fast food</a:t>
            </a:r>
            <a:r>
              <a:rPr lang="en-US" dirty="0"/>
              <a:t>. I prefer to go to a good </a:t>
            </a:r>
            <a:r>
              <a:rPr lang="en-US" b="1" dirty="0"/>
              <a:t>restaurant</a:t>
            </a:r>
            <a:r>
              <a:rPr lang="en-US" dirty="0"/>
              <a:t> that serves everything, including the </a:t>
            </a:r>
            <a:r>
              <a:rPr lang="en-US" b="1" dirty="0"/>
              <a:t>dessert</a:t>
            </a:r>
            <a:r>
              <a:rPr lang="en-US" dirty="0"/>
              <a:t>, using the best </a:t>
            </a:r>
            <a:r>
              <a:rPr lang="en-US" b="1" dirty="0"/>
              <a:t>ingredients</a:t>
            </a:r>
            <a:r>
              <a:rPr lang="en-US" dirty="0"/>
              <a:t>. Sometimes, I like to </a:t>
            </a:r>
            <a:r>
              <a:rPr lang="en-US" b="1" dirty="0"/>
              <a:t>order</a:t>
            </a:r>
            <a:r>
              <a:rPr lang="en-US" dirty="0"/>
              <a:t> something that I have tried at home. First, I look up the </a:t>
            </a:r>
            <a:r>
              <a:rPr lang="en-US" b="1" dirty="0" smtClean="0"/>
              <a:t>recipe</a:t>
            </a:r>
            <a:r>
              <a:rPr lang="cs-CZ" b="1" dirty="0" smtClean="0"/>
              <a:t> </a:t>
            </a:r>
            <a:r>
              <a:rPr lang="en-US" dirty="0" smtClean="0"/>
              <a:t>in </a:t>
            </a:r>
            <a:r>
              <a:rPr lang="en-US" dirty="0"/>
              <a:t>the </a:t>
            </a:r>
            <a:r>
              <a:rPr lang="en-US" b="1" dirty="0"/>
              <a:t>cookbook</a:t>
            </a:r>
            <a:r>
              <a:rPr lang="en-US" dirty="0"/>
              <a:t> and then I cook the </a:t>
            </a:r>
            <a:r>
              <a:rPr lang="en-US" b="1" dirty="0"/>
              <a:t>dish</a:t>
            </a:r>
            <a:r>
              <a:rPr lang="en-US" dirty="0"/>
              <a:t>. Next, I go to the restaurant, and when the </a:t>
            </a:r>
            <a:r>
              <a:rPr lang="en-US" b="1" dirty="0"/>
              <a:t>wait </a:t>
            </a:r>
            <a:r>
              <a:rPr lang="en-US" b="1" dirty="0" smtClean="0"/>
              <a:t>person</a:t>
            </a:r>
            <a:r>
              <a:rPr lang="cs-CZ" b="1" dirty="0" smtClean="0"/>
              <a:t> </a:t>
            </a:r>
            <a:r>
              <a:rPr lang="en-US" dirty="0" smtClean="0"/>
              <a:t>comes </a:t>
            </a:r>
            <a:r>
              <a:rPr lang="en-US" dirty="0"/>
              <a:t>to my table I ask for the </a:t>
            </a:r>
            <a:r>
              <a:rPr lang="en-US" b="1" dirty="0"/>
              <a:t>menu</a:t>
            </a:r>
            <a:r>
              <a:rPr lang="en-US" dirty="0"/>
              <a:t> and order what I have already cooked at home! Sometimes, I like to go out for a </a:t>
            </a:r>
            <a:r>
              <a:rPr lang="en-US" b="1" dirty="0"/>
              <a:t>cocktail</a:t>
            </a:r>
            <a:r>
              <a:rPr lang="en-US" dirty="0"/>
              <a:t>. You can have a drink in either a </a:t>
            </a:r>
            <a:r>
              <a:rPr lang="en-US" b="1" dirty="0" smtClean="0"/>
              <a:t>bar</a:t>
            </a:r>
            <a:r>
              <a:rPr lang="cs-CZ" b="1" dirty="0" smtClean="0"/>
              <a:t> </a:t>
            </a:r>
            <a:r>
              <a:rPr lang="en-US" dirty="0" smtClean="0"/>
              <a:t>or </a:t>
            </a:r>
            <a:r>
              <a:rPr lang="en-US" dirty="0"/>
              <a:t>a </a:t>
            </a:r>
            <a:r>
              <a:rPr lang="en-US" b="1" dirty="0"/>
              <a:t>lounge</a:t>
            </a:r>
            <a:r>
              <a:rPr lang="en-US" dirty="0"/>
              <a:t>, which are usually nicer. At the end of the evening, it's time to ask for the </a:t>
            </a:r>
            <a:r>
              <a:rPr lang="en-US" b="1" dirty="0"/>
              <a:t>bill</a:t>
            </a:r>
            <a:r>
              <a:rPr lang="en-US" dirty="0"/>
              <a:t> and, usually, if the </a:t>
            </a:r>
            <a:r>
              <a:rPr lang="en-US" b="1" dirty="0"/>
              <a:t>service</a:t>
            </a:r>
            <a:r>
              <a:rPr lang="en-US" dirty="0"/>
              <a:t> has been good, it's a good idea to leave a 15%-20% </a:t>
            </a:r>
            <a:r>
              <a:rPr lang="en-US" b="1" dirty="0"/>
              <a:t>tip</a:t>
            </a:r>
            <a:r>
              <a:rPr lang="en-US" dirty="0"/>
              <a:t>. </a:t>
            </a:r>
            <a:endParaRPr lang="cs-CZ" dirty="0" smtClean="0"/>
          </a:p>
          <a:p>
            <a:r>
              <a:rPr lang="en-US" dirty="0" smtClean="0"/>
              <a:t> </a:t>
            </a:r>
            <a:endParaRPr lang="en-US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4395580"/>
            <a:ext cx="8205936" cy="2232248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19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96752"/>
            <a:ext cx="4165426" cy="40130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7017306"/>
          </a:xfrm>
          <a:prstGeom prst="rect">
            <a:avLst/>
          </a:prstGeom>
          <a:noFill/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Some popular restaurants expect you to have a reservation before you come. In that case, the hostess might ask: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Do you have a reservation?</a:t>
            </a:r>
          </a:p>
          <a:p>
            <a:r>
              <a:rPr lang="en-US" dirty="0"/>
              <a:t>If the place is really busy, you might have to wait. They'll say: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It's going to be about a 15-minute wait. </a:t>
            </a:r>
          </a:p>
          <a:p>
            <a:r>
              <a:rPr lang="en-US" dirty="0"/>
              <a:t>If you decide to wait, they'll write your name on a list: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Can I get your name?</a:t>
            </a:r>
          </a:p>
          <a:p>
            <a:r>
              <a:rPr lang="en-US" dirty="0"/>
              <a:t>And then, when it's your turn to sit: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Mr. Knight, your table is ready.</a:t>
            </a:r>
          </a:p>
          <a:p>
            <a:r>
              <a:rPr lang="en-US" dirty="0"/>
              <a:t>The host or hostess will take you to your table with one of these phrases: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Right this way.</a:t>
            </a:r>
          </a:p>
          <a:p>
            <a:r>
              <a:rPr lang="en-US" dirty="0"/>
              <a:t>Follow me, please.</a:t>
            </a:r>
          </a:p>
          <a:p>
            <a:r>
              <a:rPr lang="en-US" dirty="0"/>
              <a:t>If it's a nice restaurant, they may ask</a:t>
            </a:r>
            <a:r>
              <a:rPr lang="en-US" dirty="0" smtClean="0"/>
              <a:t>:</a:t>
            </a: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Would you like me to take your jackets for you?</a:t>
            </a:r>
          </a:p>
          <a:p>
            <a:r>
              <a:rPr lang="en-US" dirty="0"/>
              <a:t>And then they say goodbye: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Jacob will be your server tonight.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Enjoy your meal.</a:t>
            </a:r>
          </a:p>
          <a:p>
            <a:r>
              <a:rPr lang="en-US" b="1" dirty="0"/>
              <a:t>The waiter or waitress</a:t>
            </a:r>
          </a:p>
          <a:p>
            <a:r>
              <a:rPr lang="en-US" dirty="0"/>
              <a:t>The waiter will usually start off by introducing him- or herself: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Welcome to </a:t>
            </a:r>
            <a:r>
              <a:rPr lang="en-US" dirty="0" err="1"/>
              <a:t>D'Angelo's</a:t>
            </a:r>
            <a:r>
              <a:rPr lang="en-US" dirty="0"/>
              <a:t>. My name is Rebecca.</a:t>
            </a:r>
          </a:p>
          <a:p>
            <a:r>
              <a:rPr lang="en-US" dirty="0"/>
              <a:t>Depending on the atmosphere of the restaurant, they may try to make some small talk: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How are you doing this evening?</a:t>
            </a:r>
          </a:p>
          <a:p>
            <a:r>
              <a:rPr lang="en-US" dirty="0"/>
              <a:t>If the restaurant has daily specials, the server will tell you about them: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Let me tell you about our specials today. We have a miso-glazed Chilean Sea Bass with a side of mashed sweet potatoes and </a:t>
            </a:r>
            <a:r>
              <a:rPr lang="en-US" dirty="0" err="1"/>
              <a:t>sauteed</a:t>
            </a:r>
            <a:r>
              <a:rPr lang="en-US" dirty="0"/>
              <a:t> spinach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15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5465"/>
            <a:ext cx="2448272" cy="264791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33012"/>
            <a:ext cx="8928992" cy="6740307"/>
          </a:xfrm>
          <a:prstGeom prst="rect">
            <a:avLst/>
          </a:pr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Then you're expected to order drinks: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Can I get you something to drink?</a:t>
            </a:r>
          </a:p>
          <a:p>
            <a:r>
              <a:rPr lang="en-US" dirty="0"/>
              <a:t>If you're not sure, the server will offer to come back again in a few minutes: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Do you need a little time to decide?</a:t>
            </a:r>
          </a:p>
          <a:p>
            <a:r>
              <a:rPr lang="en-US" dirty="0"/>
              <a:t>They'll go around the table to each person, using phrases like these: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And for you sir</a:t>
            </a:r>
            <a:r>
              <a:rPr lang="en-US" dirty="0" smtClean="0"/>
              <a:t>?</a:t>
            </a:r>
            <a:r>
              <a:rPr lang="en-US" dirty="0"/>
              <a:t> And for you miss</a:t>
            </a:r>
            <a:r>
              <a:rPr lang="en-US" dirty="0" smtClean="0"/>
              <a:t>?</a:t>
            </a: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What </a:t>
            </a:r>
            <a:r>
              <a:rPr lang="en-US" dirty="0"/>
              <a:t>can I get for you?</a:t>
            </a:r>
          </a:p>
          <a:p>
            <a:r>
              <a:rPr lang="en-US" dirty="0"/>
              <a:t>Then they'll leave: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I'll be right back with your drinks.</a:t>
            </a:r>
          </a:p>
          <a:p>
            <a:r>
              <a:rPr lang="en-US" dirty="0"/>
              <a:t>When the waiter or waitress returns, he or she will ask you to order your food: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Are you ready to order?</a:t>
            </a:r>
          </a:p>
          <a:p>
            <a:r>
              <a:rPr lang="en-US" dirty="0"/>
              <a:t>If the dish you order has a choice of side dishes, they'll offer to let you choose:</a:t>
            </a:r>
          </a:p>
          <a:p>
            <a:r>
              <a:rPr lang="en-US" dirty="0"/>
              <a:t>That comes with either fries or a baked potato. Which would you prefer?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Would you like fries with that, or a baked potato?</a:t>
            </a:r>
          </a:p>
          <a:p>
            <a:r>
              <a:rPr lang="en-US" dirty="0"/>
              <a:t>If you ask for something, the server will say: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Sure.</a:t>
            </a:r>
          </a:p>
          <a:p>
            <a:r>
              <a:rPr lang="en-US" dirty="0"/>
              <a:t>Or at a fancier restaurant: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Certainly.</a:t>
            </a:r>
          </a:p>
          <a:p>
            <a:r>
              <a:rPr lang="en-US" dirty="0"/>
              <a:t>But if you ask for something that's not available, you'll hear: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Oh, I'm sorry. We're all out of the salmon.</a:t>
            </a:r>
          </a:p>
          <a:p>
            <a:r>
              <a:rPr lang="en-US" dirty="0"/>
              <a:t>When the waiter or waitress brings you your food, they'll probably ask: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Can I get you anything else?</a:t>
            </a:r>
          </a:p>
          <a:p>
            <a:r>
              <a:rPr lang="en-US" dirty="0"/>
              <a:t>After you're finished eating everything, someone will come to collect your dishes: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Would you like me to take that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79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708920"/>
            <a:ext cx="8208912" cy="3754874"/>
          </a:xfrm>
          <a:prstGeom prst="rect">
            <a:avLst/>
          </a:pr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dinner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, lunch,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bill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menu, a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dessert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hungry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breakfast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sparkling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water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order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waiter</a:t>
            </a:r>
            <a:endParaRPr lang="cs-CZ" sz="2000" b="1" dirty="0" smtClean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cs-CZ" b="1" dirty="0" smtClean="0"/>
              <a:t>1. …………………………………….</a:t>
            </a:r>
            <a:r>
              <a:rPr lang="en-US" b="1" dirty="0" smtClean="0"/>
              <a:t>will </a:t>
            </a:r>
            <a:r>
              <a:rPr lang="en-US" b="1" dirty="0"/>
              <a:t>be served around noon. </a:t>
            </a:r>
            <a:br>
              <a:rPr lang="en-US" b="1" dirty="0"/>
            </a:br>
            <a:r>
              <a:rPr lang="en-US" b="1" dirty="0"/>
              <a:t>2. Select </a:t>
            </a:r>
            <a:r>
              <a:rPr lang="cs-CZ" b="1" dirty="0" smtClean="0"/>
              <a:t>……………………………</a:t>
            </a:r>
            <a:r>
              <a:rPr lang="en-US" b="1" dirty="0" smtClean="0"/>
              <a:t>you </a:t>
            </a:r>
            <a:r>
              <a:rPr lang="en-US" b="1" dirty="0"/>
              <a:t>like. </a:t>
            </a:r>
            <a:br>
              <a:rPr lang="en-US" b="1" dirty="0"/>
            </a:br>
            <a:r>
              <a:rPr lang="en-US" b="1" dirty="0"/>
              <a:t>3. I'll take a single dish, I am not very </a:t>
            </a:r>
            <a:r>
              <a:rPr lang="cs-CZ" b="1" dirty="0" smtClean="0"/>
              <a:t>……………………….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4. May I take your </a:t>
            </a:r>
            <a:r>
              <a:rPr lang="cs-CZ" b="1" dirty="0" smtClean="0"/>
              <a:t>…………………………….</a:t>
            </a:r>
            <a:r>
              <a:rPr lang="en-US" b="1" dirty="0" smtClean="0"/>
              <a:t>?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5. </a:t>
            </a:r>
            <a:r>
              <a:rPr lang="cs-CZ" b="1" dirty="0" smtClean="0"/>
              <a:t>……………………………</a:t>
            </a:r>
            <a:r>
              <a:rPr lang="en-US" b="1" dirty="0" smtClean="0"/>
              <a:t>will </a:t>
            </a:r>
            <a:r>
              <a:rPr lang="en-US" b="1" dirty="0"/>
              <a:t>bring you the menu soon! </a:t>
            </a:r>
            <a:br>
              <a:rPr lang="en-US" b="1" dirty="0"/>
            </a:br>
            <a:r>
              <a:rPr lang="en-US" b="1" dirty="0"/>
              <a:t>6. May we have a second bottle </a:t>
            </a:r>
            <a:r>
              <a:rPr lang="en-US" b="1" dirty="0" smtClean="0"/>
              <a:t>of</a:t>
            </a:r>
            <a:r>
              <a:rPr lang="cs-CZ" b="1" dirty="0" smtClean="0"/>
              <a:t>…………………,</a:t>
            </a:r>
            <a:r>
              <a:rPr lang="en-US" b="1" dirty="0" smtClean="0"/>
              <a:t> </a:t>
            </a:r>
            <a:r>
              <a:rPr lang="en-US" b="1" dirty="0"/>
              <a:t>please ? </a:t>
            </a:r>
            <a:br>
              <a:rPr lang="en-US" b="1" dirty="0"/>
            </a:br>
            <a:r>
              <a:rPr lang="en-US" b="1" dirty="0"/>
              <a:t>7. He prefers French </a:t>
            </a:r>
            <a:r>
              <a:rPr lang="cs-CZ" b="1" dirty="0" smtClean="0"/>
              <a:t>…………………………</a:t>
            </a:r>
            <a:r>
              <a:rPr lang="en-US" b="1" dirty="0" smtClean="0"/>
              <a:t>with </a:t>
            </a:r>
            <a:r>
              <a:rPr lang="en-US" b="1" dirty="0"/>
              <a:t>croissants. </a:t>
            </a:r>
            <a:br>
              <a:rPr lang="en-US" b="1" dirty="0"/>
            </a:br>
            <a:r>
              <a:rPr lang="en-US" b="1" dirty="0"/>
              <a:t>8. Will you </a:t>
            </a:r>
            <a:r>
              <a:rPr lang="en-US" b="1" dirty="0" err="1" smtClean="0"/>
              <a:t>tak</a:t>
            </a:r>
            <a:r>
              <a:rPr lang="cs-CZ" b="1" dirty="0" smtClean="0"/>
              <a:t>e ……………………..</a:t>
            </a:r>
            <a:r>
              <a:rPr lang="en-US" b="1" dirty="0" smtClean="0"/>
              <a:t> </a:t>
            </a:r>
            <a:r>
              <a:rPr lang="en-US" b="1" dirty="0"/>
              <a:t>? </a:t>
            </a:r>
            <a:br>
              <a:rPr lang="en-US" b="1" dirty="0"/>
            </a:br>
            <a:r>
              <a:rPr lang="en-US" b="1" dirty="0"/>
              <a:t>9. Can you bring me </a:t>
            </a:r>
            <a:r>
              <a:rPr lang="cs-CZ" b="1" dirty="0" smtClean="0"/>
              <a:t>…………………,</a:t>
            </a:r>
            <a:r>
              <a:rPr lang="en-US" b="1" dirty="0" smtClean="0"/>
              <a:t>please</a:t>
            </a:r>
            <a:r>
              <a:rPr lang="en-US" b="1" dirty="0"/>
              <a:t>? </a:t>
            </a:r>
            <a:br>
              <a:rPr lang="en-US" b="1" dirty="0"/>
            </a:br>
            <a:r>
              <a:rPr lang="en-US" b="1" dirty="0"/>
              <a:t>10. What a pleasant evening, </a:t>
            </a:r>
            <a:r>
              <a:rPr lang="cs-CZ" b="1" dirty="0" smtClean="0"/>
              <a:t>………………………………..</a:t>
            </a:r>
            <a:r>
              <a:rPr lang="en-US" b="1" dirty="0" smtClean="0"/>
              <a:t>was </a:t>
            </a:r>
            <a:r>
              <a:rPr lang="en-US" b="1" dirty="0"/>
              <a:t>excellent! </a:t>
            </a:r>
            <a:br>
              <a:rPr lang="en-US" b="1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60648"/>
            <a:ext cx="8208912" cy="2308324"/>
          </a:xfrm>
          <a:prstGeom prst="rect">
            <a:avLst/>
          </a:prstGeom>
          <a:noFill/>
          <a:ln w="3810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Then the server will come out to ask about your meal and offer dessert: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How was everything?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Can I interest you in our dessert menu?</a:t>
            </a:r>
          </a:p>
          <a:p>
            <a:r>
              <a:rPr lang="en-US" dirty="0"/>
              <a:t>When you're finished with your meal, they'll offer to bring you the check: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I'll bring the check right out.</a:t>
            </a:r>
          </a:p>
          <a:p>
            <a:r>
              <a:rPr lang="en-US" dirty="0"/>
              <a:t>And sometimes there are questions about the check: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Would you like me to split it?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Do you need any change</a:t>
            </a:r>
            <a:r>
              <a:rPr lang="en-US" dirty="0" smtClean="0"/>
              <a:t>?</a:t>
            </a:r>
            <a:endParaRPr lang="cs-CZ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40968"/>
            <a:ext cx="2736304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823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228537"/>
              </p:ext>
            </p:extLst>
          </p:nvPr>
        </p:nvGraphicFramePr>
        <p:xfrm>
          <a:off x="1802309" y="1"/>
          <a:ext cx="6381407" cy="6858988"/>
        </p:xfrm>
        <a:graphic>
          <a:graphicData uri="http://schemas.openxmlformats.org/drawingml/2006/table">
            <a:tbl>
              <a:tblPr firstRow="1" firstCol="1" bandRow="1"/>
              <a:tblGrid>
                <a:gridCol w="3125476"/>
                <a:gridCol w="1158839"/>
                <a:gridCol w="938253"/>
                <a:gridCol w="1158839"/>
              </a:tblGrid>
              <a:tr h="1472210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solidFill>
                            <a:srgbClr val="FF0000"/>
                          </a:solidFill>
                          <a:effectLst/>
                          <a:latin typeface="Times New Roman"/>
                        </a:rPr>
                        <a:t>Eating out</a:t>
                      </a:r>
                      <a:endParaRPr lang="en-US" sz="2000" b="1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  <a:effectLst/>
                          <a:latin typeface="Verdana"/>
                        </a:rPr>
                        <a:t/>
                      </a:r>
                      <a:br>
                        <a:rPr lang="en-US" sz="1000" b="1" dirty="0">
                          <a:solidFill>
                            <a:srgbClr val="000000"/>
                          </a:solidFill>
                          <a:effectLst/>
                          <a:latin typeface="Verdana"/>
                        </a:rPr>
                      </a:b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What about a restaurant? </a:t>
                      </a:r>
                      <a:b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r>
                        <a:rPr lang="en-US" sz="18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What about eating out?</a:t>
                      </a:r>
                      <a:r>
                        <a:rPr lang="en-US" sz="1800" b="1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en-US" sz="1800" b="1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en-US" sz="1400" b="1" dirty="0">
                          <a:solidFill>
                            <a:srgbClr val="632423"/>
                          </a:solidFill>
                          <a:effectLst/>
                          <a:latin typeface="Times New Roman"/>
                        </a:rPr>
                        <a:t>Arriving at the restaurant</a:t>
                      </a:r>
                      <a:endParaRPr lang="en-US" sz="1400" b="1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/>
                    </a:p>
                  </a:txBody>
                  <a:tcPr marL="51281" marR="51281" marT="25641" marB="25641">
                    <a:lnL>
                      <a:noFill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000"/>
                    </a:p>
                  </a:txBody>
                  <a:tcPr marL="51281" marR="51281" marT="25641" marB="25641"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000"/>
                    </a:p>
                  </a:txBody>
                  <a:tcPr marL="51281" marR="51281" marT="25641" marB="25641"/>
                </a:tc>
              </a:tr>
              <a:tr h="3090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/>
                    </a:p>
                  </a:txBody>
                  <a:tcPr marL="51281" marR="51281" marT="25641" marB="256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63459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6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waitress</a:t>
                      </a:r>
                      <a:endParaRPr lang="cs-CZ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6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head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6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waiter</a:t>
                      </a:r>
                      <a:endParaRPr lang="cs-CZ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err="1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600" dirty="0" err="1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waiter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endParaRPr lang="cs-CZ" sz="1600" dirty="0"/>
                    </a:p>
                  </a:txBody>
                  <a:tcPr marL="51281" marR="51281" marT="25641" marB="256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654">
                <a:tc row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Hello, (do you have) a table for two, please?</a:t>
                      </a:r>
                      <a: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row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42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Sure! To have a drink or to eat?</a:t>
                      </a:r>
                      <a: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Verdana"/>
                        </a:rPr>
                        <a:t/>
                      </a:r>
                      <a:b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Verdana"/>
                        </a:rPr>
                      </a:b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</a:tr>
              <a:tr h="126918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Can we get a table for lunch?</a:t>
                      </a:r>
                      <a: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  <a:t> </a:t>
                      </a:r>
                      <a:b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</a:b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We'll have a table free in just a few minutes.</a:t>
                      </a:r>
                      <a: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Verdana"/>
                        </a:rPr>
                        <a:t/>
                      </a:r>
                      <a:b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Verdana"/>
                        </a:rPr>
                      </a:b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</a:tr>
              <a:tr h="105765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Are you still serving lunch?</a:t>
                      </a:r>
                      <a: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  <a:t> </a:t>
                      </a:r>
                      <a:b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</a:b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</a:tr>
              <a:tr h="105765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We would like to eat if that's possible.</a:t>
                      </a:r>
                      <a:r>
                        <a:rPr lang="en-US" sz="1600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Do you have a reservation?</a:t>
                      </a:r>
                      <a:b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8461" marR="384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http://www.anglaisfacile.com/cgi2/myexam/images2/3547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0560"/>
            <a:ext cx="9810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anglaisfacile.com/cgi2/myexam/images2/3974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76058"/>
            <a:ext cx="866775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ttp://www.anglaisfacile.com/cgi2/myexam/images/2418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1994"/>
            <a:ext cx="885825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anglaisfacile.com/cgi2/myexam/images2/4162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01592"/>
            <a:ext cx="2520280" cy="451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ttp://www.anglaisfacile.com/cgi2/myexam/images2/39369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140" y="2564904"/>
            <a:ext cx="777879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anglaisfacile.com/cgi2/myexam/images2/4410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17514"/>
            <a:ext cx="1800199" cy="148712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41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anglaisfacile.com/cgi2/myexam/images2/441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0388"/>
            <a:ext cx="1547664" cy="1624700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07504" y="2043045"/>
            <a:ext cx="144016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1" i="0" u="none" strike="noStrike" cap="none" normalizeH="0" baseline="0" dirty="0" smtClean="0">
                <a:ln>
                  <a:noFill/>
                </a:ln>
                <a:solidFill>
                  <a:srgbClr val="632423"/>
                </a:solidFill>
                <a:effectLst/>
                <a:latin typeface="Times New Roman" pitchFamily="18" charset="0"/>
                <a:cs typeface="Times New Roman" pitchFamily="18" charset="0"/>
              </a:rPr>
              <a:t>Before the mea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2423"/>
                </a:solidFill>
                <a:effectLst/>
                <a:latin typeface="Times New Roman" pitchFamily="18" charset="0"/>
                <a:cs typeface="Times New Roman" pitchFamily="18" charset="0"/>
              </a:rPr>
              <a:t>l</a:t>
            </a: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497840"/>
              </p:ext>
            </p:extLst>
          </p:nvPr>
        </p:nvGraphicFramePr>
        <p:xfrm>
          <a:off x="1747356" y="44265"/>
          <a:ext cx="6432616" cy="6769111"/>
        </p:xfrm>
        <a:graphic>
          <a:graphicData uri="http://schemas.openxmlformats.org/drawingml/2006/table">
            <a:tbl>
              <a:tblPr firstRow="1" firstCol="1" bandRow="1"/>
              <a:tblGrid>
                <a:gridCol w="1607186"/>
                <a:gridCol w="1663943"/>
                <a:gridCol w="1580744"/>
                <a:gridCol w="1580743"/>
              </a:tblGrid>
              <a:tr h="198857">
                <a:tc>
                  <a:txBody>
                    <a:bodyPr/>
                    <a:lstStyle/>
                    <a:p>
                      <a:endParaRPr lang="cs-CZ" sz="1000" dirty="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 dirty="0"/>
                    </a:p>
                  </a:txBody>
                  <a:tcPr marL="52283" marR="52283" marT="26141" marB="26141">
                    <a:lnL>
                      <a:noFill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 dirty="0"/>
                    </a:p>
                  </a:txBody>
                  <a:tcPr marL="52283" marR="52283" marT="26141" marB="26141"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 dirty="0"/>
                    </a:p>
                  </a:txBody>
                  <a:tcPr marL="52283" marR="52283" marT="26141" marB="26141">
                    <a:solidFill>
                      <a:schemeClr val="bg1"/>
                    </a:solidFill>
                  </a:tcPr>
                </a:tc>
              </a:tr>
              <a:tr h="1988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 dirty="0"/>
                    </a:p>
                  </a:txBody>
                  <a:tcPr marL="52283" marR="52283" marT="26141" marB="261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</a:tr>
              <a:tr h="46332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Drinks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: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wine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-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water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Aperitif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/ cocktail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 wine list</a:t>
                      </a: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dessert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/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sweets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endParaRPr lang="cs-CZ" sz="1000" dirty="0"/>
                    </a:p>
                  </a:txBody>
                  <a:tcPr marL="52283" marR="52283" marT="26141" marB="261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107188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 dirty="0"/>
                    </a:p>
                  </a:txBody>
                  <a:tcPr marL="52283" marR="52283" marT="26141" marB="261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 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menu</a:t>
                      </a: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Starter /appetizer / first course</a:t>
                      </a: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 dish of the day</a:t>
                      </a: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Today's special</a:t>
                      </a: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Main course</a:t>
                      </a:r>
                      <a:endParaRPr lang="en-US" sz="1400" dirty="0" smtClean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endParaRPr lang="cs-CZ" sz="1400" dirty="0"/>
                    </a:p>
                  </a:txBody>
                  <a:tcPr marL="52283" marR="52283" marT="26141" marB="261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 dirty="0"/>
                    </a:p>
                  </a:txBody>
                  <a:tcPr marL="52283" marR="52283" marT="26141" marB="261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</a:tr>
              <a:tr h="88915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 dirty="0"/>
                    </a:p>
                  </a:txBody>
                  <a:tcPr marL="52283" marR="52283" marT="26141" marB="261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21865">
                <a:tc row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000" dirty="0" smtClean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000" dirty="0" smtClean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000" dirty="0" smtClean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000" dirty="0" smtClean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   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garnish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rgbClr val="000000"/>
                          </a:solidFill>
                          <a:effectLst/>
                          <a:latin typeface="Verdana"/>
                        </a:rPr>
                        <a:t> </a:t>
                      </a:r>
                      <a:endParaRPr lang="en-US" sz="10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Can we have the menu, please?</a:t>
                      </a:r>
                      <a:b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42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Be right with you.</a:t>
                      </a:r>
                      <a:b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</a:tr>
              <a:tr h="82915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Can we order?</a:t>
                      </a:r>
                      <a:b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Would you like something to drink first?</a:t>
                      </a:r>
                      <a:r>
                        <a:rPr lang="en-US" sz="1400" i="1" dirty="0">
                          <a:solidFill>
                            <a:srgbClr val="595959"/>
                          </a:solidFill>
                          <a:effectLst/>
                          <a:latin typeface="Verdana"/>
                        </a:rPr>
                        <a:t/>
                      </a:r>
                      <a:br>
                        <a:rPr lang="en-US" sz="1400" i="1" dirty="0">
                          <a:solidFill>
                            <a:srgbClr val="595959"/>
                          </a:solidFill>
                          <a:effectLst/>
                          <a:latin typeface="Verdana"/>
                        </a:rPr>
                      </a:b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</a:tr>
              <a:tr h="13868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Does this meat come with anything?</a:t>
                      </a:r>
                      <a:b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Yes, with a side salad.</a:t>
                      </a:r>
                      <a:r>
                        <a:rPr lang="en-US" sz="1400" i="1" dirty="0">
                          <a:solidFill>
                            <a:srgbClr val="595959"/>
                          </a:solidFill>
                          <a:effectLst/>
                          <a:latin typeface="Verdana"/>
                        </a:rPr>
                        <a:t/>
                      </a:r>
                      <a:br>
                        <a:rPr lang="en-US" sz="1400" i="1" dirty="0">
                          <a:solidFill>
                            <a:srgbClr val="595959"/>
                          </a:solidFill>
                          <a:effectLst/>
                          <a:latin typeface="Verdana"/>
                        </a:rPr>
                      </a:b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39212" marR="3921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</a:tr>
            </a:tbl>
          </a:graphicData>
        </a:graphic>
      </p:graphicFrame>
      <p:pic>
        <p:nvPicPr>
          <p:cNvPr id="2052" name="Picture 4" descr="http://www.anglaisfacile.com/cgi2/myexam/images/1779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226" y="675822"/>
            <a:ext cx="1477942" cy="13501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ttp://www.anglaisfacile.com/cgi2/myexam/images2/4051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75822"/>
            <a:ext cx="1474621" cy="13099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anglaisfacile.com/cgi2/myexam/images2/4410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66841"/>
            <a:ext cx="1370874" cy="13099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http://www.anglaisfacile.com/cgi2/myexam/images2/4410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347" y="2449253"/>
            <a:ext cx="1410543" cy="13132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anglaisfacile.com/cgi2/myexam/images2/4305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49253"/>
            <a:ext cx="1402613" cy="13132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http://www.anglaisfacile.com/cgi2/myexam/images2/41455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481" y="2445107"/>
            <a:ext cx="1370876" cy="13132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anglaisfacile.com/cgi2/myexam/images2/33226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427457"/>
            <a:ext cx="1374358" cy="13350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http://www.anglaisfacile.com/cgi2/myexam/images2/31604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347" y="3762549"/>
            <a:ext cx="1411031" cy="120811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anglaisfacile.com/cgi2/myexam/images2/43867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791193"/>
            <a:ext cx="1370874" cy="121247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http://www.anglaisfacile.com/cgi2/myexam/images2/39369.gi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481" y="4077073"/>
            <a:ext cx="1370874" cy="273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anglaisfacile.com/cgi2/myexam/images2/41628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338" y="5343942"/>
            <a:ext cx="1362830" cy="144962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92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anglaisfacile.com/cgi2/myexam/images2/441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5" y="27783"/>
            <a:ext cx="1595239" cy="1671355"/>
          </a:xfrm>
          <a:prstGeom prst="rect">
            <a:avLst/>
          </a:prstGeom>
          <a:noFill/>
          <a:ln>
            <a:solidFill>
              <a:schemeClr val="tx2">
                <a:lumMod val="90000"/>
                <a:lumOff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615" y="1699138"/>
            <a:ext cx="159523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After the meal 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6034842"/>
              </p:ext>
            </p:extLst>
          </p:nvPr>
        </p:nvGraphicFramePr>
        <p:xfrm>
          <a:off x="1632852" y="27783"/>
          <a:ext cx="4667340" cy="2681137"/>
        </p:xfrm>
        <a:graphic>
          <a:graphicData uri="http://schemas.openxmlformats.org/drawingml/2006/table">
            <a:tbl>
              <a:tblPr firstRow="1" firstCol="1" bandRow="1"/>
              <a:tblGrid>
                <a:gridCol w="1498988"/>
                <a:gridCol w="1584176"/>
                <a:gridCol w="1584176"/>
              </a:tblGrid>
              <a:tr h="1608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324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US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1849B"/>
                    </a:solidFill>
                  </a:tcPr>
                </a:tc>
              </a:tr>
              <a:tr h="186213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</a:t>
                      </a:r>
                      <a:r>
                        <a:rPr lang="cs-CZ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bill</a:t>
                      </a:r>
                      <a:r>
                        <a:rPr lang="cs-CZ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i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(</a:t>
                      </a:r>
                      <a:r>
                        <a:rPr lang="cs-CZ" i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uk</a:t>
                      </a:r>
                      <a:r>
                        <a:rPr lang="cs-CZ" i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)</a:t>
                      </a:r>
                      <a:endParaRPr lang="cs-CZ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</a:t>
                      </a:r>
                      <a:r>
                        <a:rPr lang="cs-CZ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check</a:t>
                      </a:r>
                      <a:r>
                        <a:rPr lang="cs-CZ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(</a:t>
                      </a:r>
                      <a:r>
                        <a:rPr lang="cs-CZ" i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us</a:t>
                      </a:r>
                      <a:r>
                        <a:rPr lang="cs-CZ" i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)</a:t>
                      </a:r>
                      <a:endParaRPr lang="cs-CZ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The</a:t>
                      </a:r>
                      <a:r>
                        <a:rPr lang="cs-CZ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tip</a:t>
                      </a:r>
                      <a:endParaRPr lang="cs-CZ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</a:tr>
            </a:tbl>
          </a:graphicData>
        </a:graphic>
      </p:graphicFrame>
      <p:pic>
        <p:nvPicPr>
          <p:cNvPr id="3075" name="Picture 3" descr="http://www.anglaisfacile.com/cgi2/myexam/images2/441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853" y="1195184"/>
            <a:ext cx="1498985" cy="1513736"/>
          </a:xfrm>
          <a:prstGeom prst="rect">
            <a:avLst/>
          </a:prstGeom>
          <a:noFill/>
          <a:ln>
            <a:solidFill>
              <a:schemeClr val="tx2">
                <a:lumMod val="90000"/>
                <a:lumOff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anglaisfacile.com/cgi2/myexam/images2/4061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195184"/>
            <a:ext cx="1595674" cy="1513736"/>
          </a:xfrm>
          <a:prstGeom prst="rect">
            <a:avLst/>
          </a:prstGeom>
          <a:noFill/>
          <a:ln>
            <a:solidFill>
              <a:schemeClr val="tx2">
                <a:lumMod val="90000"/>
                <a:lumOff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ttp://www.anglaisfacile.com/cgi2/myexam/images2/4411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513" y="1195185"/>
            <a:ext cx="1572679" cy="1513736"/>
          </a:xfrm>
          <a:prstGeom prst="rect">
            <a:avLst/>
          </a:prstGeom>
          <a:noFill/>
          <a:ln>
            <a:solidFill>
              <a:schemeClr val="tx2">
                <a:lumMod val="90000"/>
                <a:lumOff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2562674"/>
              </p:ext>
            </p:extLst>
          </p:nvPr>
        </p:nvGraphicFramePr>
        <p:xfrm>
          <a:off x="37615" y="2807131"/>
          <a:ext cx="8998880" cy="3934236"/>
        </p:xfrm>
        <a:graphic>
          <a:graphicData uri="http://schemas.openxmlformats.org/drawingml/2006/table">
            <a:tbl>
              <a:tblPr firstRow="1" firstCol="1" bandRow="1"/>
              <a:tblGrid>
                <a:gridCol w="2662177"/>
                <a:gridCol w="3240360"/>
                <a:gridCol w="3096343"/>
              </a:tblGrid>
              <a:tr h="393424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endParaRPr lang="cs-CZ" b="1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80271">
                <a:tc row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Could I have the bill/check please?</a:t>
                      </a:r>
                      <a:br>
                        <a:rPr lang="en-US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endParaRPr lang="en-US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423"/>
                    </a:solidFill>
                  </a:tcPr>
                </a:tc>
              </a:tr>
              <a:tr h="8852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It's my treat! / I am treating you!</a:t>
                      </a:r>
                      <a:br>
                        <a:rPr lang="en-US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endParaRPr lang="en-US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013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It's on me!</a:t>
                      </a:r>
                      <a:br>
                        <a:rPr lang="cs-CZ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</a:br>
                      <a:endParaRPr lang="cs-CZ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52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Let me pick this up</a:t>
                      </a:r>
                      <a:r>
                        <a:rPr lang="en-US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  <a:t>.</a:t>
                      </a:r>
                      <a:br>
                        <a:rPr lang="en-US" i="1" dirty="0">
                          <a:solidFill>
                            <a:srgbClr val="595959"/>
                          </a:solidFill>
                          <a:effectLst/>
                          <a:latin typeface="Times New Roman"/>
                        </a:rPr>
                      </a:br>
                      <a:endParaRPr lang="en-US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80" name="Picture 8" descr="http://www.anglaisfacile.com/cgi2/myexam/images2/39369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07134"/>
            <a:ext cx="3096344" cy="393423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http://www.anglaisfacile.com/cgi2/myexam/images2/4162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5" y="2807134"/>
            <a:ext cx="2662177" cy="393423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92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anglaisfacile.com/cgi2/myexam/images/2404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3" y="73476"/>
            <a:ext cx="1428750" cy="128587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0"/>
            <a:ext cx="30963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b="1" dirty="0"/>
              <a:t>Guess what ? Yesterday evening he told me: 'What about a restaurant one of the fine days?' Isn't he sweet! </a:t>
            </a:r>
            <a:br>
              <a:rPr lang="en-US" b="1" dirty="0"/>
            </a:br>
            <a:endParaRPr lang="cs-CZ" dirty="0"/>
          </a:p>
        </p:txBody>
      </p:sp>
      <p:pic>
        <p:nvPicPr>
          <p:cNvPr id="1028" name="Picture 4" descr="http://www.anglaisfacile.com/cgi2/myexam/images2/4411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3" y="1383428"/>
            <a:ext cx="1416004" cy="132253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1359352"/>
            <a:ext cx="3312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b="1" dirty="0"/>
              <a:t>Well, they don't seem to have anything to nibble at with this </a:t>
            </a:r>
            <a:r>
              <a:rPr lang="en-US" b="1" u="sng" dirty="0" smtClean="0"/>
              <a:t>cocktail</a:t>
            </a:r>
            <a:r>
              <a:rPr lang="en-US" b="1" dirty="0"/>
              <a:t>.</a:t>
            </a:r>
            <a:br>
              <a:rPr lang="en-US" b="1" dirty="0"/>
            </a:br>
            <a:r>
              <a:rPr lang="en-US" b="1" dirty="0"/>
              <a:t>Let's see what we can do to get a table for lunch .</a:t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  <p:pic>
        <p:nvPicPr>
          <p:cNvPr id="1030" name="Picture 6" descr="http://www.anglaisfacile.com/cgi2/myexam/images2/4411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3" y="2698623"/>
            <a:ext cx="1416004" cy="14471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2705958"/>
            <a:ext cx="34563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b="1" dirty="0"/>
              <a:t>Good evening, I'll be your waitress this evening.</a:t>
            </a:r>
            <a:br>
              <a:rPr lang="en-US" b="1" dirty="0"/>
            </a:br>
            <a:r>
              <a:rPr lang="en-US" b="1" dirty="0"/>
              <a:t>Let me get some menus for you, unless you prefer the dish of the day</a:t>
            </a:r>
            <a:r>
              <a:rPr lang="en-US" b="1" dirty="0" smtClean="0"/>
              <a:t>.</a:t>
            </a:r>
            <a:endParaRPr lang="cs-CZ" dirty="0"/>
          </a:p>
        </p:txBody>
      </p:sp>
      <p:pic>
        <p:nvPicPr>
          <p:cNvPr id="1032" name="Picture 8" descr="http://www.anglaisfacile.com/cgi2/myexam/images2/441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3" y="4150056"/>
            <a:ext cx="1416004" cy="130808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4063529"/>
            <a:ext cx="34588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b="1" dirty="0"/>
              <a:t>Are you sure I've ordered that !</a:t>
            </a:r>
            <a:br>
              <a:rPr lang="en-US" b="1" dirty="0"/>
            </a:br>
            <a:r>
              <a:rPr lang="en-US" b="1" dirty="0"/>
              <a:t>The least I can say is that this plate is a pale reflection of the picture on the menu</a:t>
            </a:r>
            <a:r>
              <a:rPr lang="en-US" b="1" dirty="0" smtClean="0"/>
              <a:t>!</a:t>
            </a:r>
            <a:endParaRPr lang="cs-CZ" dirty="0"/>
          </a:p>
        </p:txBody>
      </p:sp>
      <p:pic>
        <p:nvPicPr>
          <p:cNvPr id="1034" name="Picture 10" descr="http://www.anglaisfacile.com/cgi2/myexam/images2/4412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3" y="5481261"/>
            <a:ext cx="1428750" cy="12954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19672" y="5263858"/>
            <a:ext cx="29523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b="1" dirty="0"/>
              <a:t>Please, could anything else be served with that cutlet besides chips? </a:t>
            </a:r>
            <a:br>
              <a:rPr lang="en-US" b="1" dirty="0"/>
            </a:br>
            <a:r>
              <a:rPr lang="en-US" b="1" dirty="0" smtClean="0"/>
              <a:t>- </a:t>
            </a:r>
            <a:r>
              <a:rPr lang="en-US" b="1" dirty="0"/>
              <a:t>Yes ! We can serve it with a side salad. </a:t>
            </a:r>
            <a:endParaRPr lang="cs-CZ" dirty="0"/>
          </a:p>
        </p:txBody>
      </p:sp>
      <p:pic>
        <p:nvPicPr>
          <p:cNvPr id="1036" name="Picture 12" descr="http://www.anglaisfacile.com/cgi2/myexam/images2/4412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498" y="99662"/>
            <a:ext cx="1428750" cy="14287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88224" y="73476"/>
            <a:ext cx="25557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b="1" dirty="0"/>
              <a:t>We are a bit of a hurry. Could we have the bill with the coffee, please ?</a:t>
            </a:r>
            <a:br>
              <a:rPr lang="en-US" b="1" dirty="0"/>
            </a:br>
            <a:r>
              <a:rPr lang="en-US" b="1" dirty="0"/>
              <a:t>You'll give it to me, </a:t>
            </a:r>
            <a:r>
              <a:rPr lang="en-US" b="1" u="sng" dirty="0" smtClean="0"/>
              <a:t>it</a:t>
            </a:r>
            <a:r>
              <a:rPr lang="en-US" b="1" dirty="0" smtClean="0"/>
              <a:t>'</a:t>
            </a:r>
            <a:r>
              <a:rPr lang="en-US" b="1" u="sng" dirty="0" smtClean="0"/>
              <a:t>s</a:t>
            </a:r>
            <a:r>
              <a:rPr lang="en-US" b="1" dirty="0" smtClean="0"/>
              <a:t> </a:t>
            </a:r>
            <a:r>
              <a:rPr lang="en-US" b="1" u="sng" dirty="0"/>
              <a:t>my</a:t>
            </a:r>
            <a:r>
              <a:rPr lang="en-US" b="1" dirty="0"/>
              <a:t> </a:t>
            </a:r>
            <a:r>
              <a:rPr lang="en-US" b="1" u="sng" dirty="0"/>
              <a:t>treat</a:t>
            </a:r>
            <a:r>
              <a:rPr lang="en-US" b="1" dirty="0"/>
              <a:t> today.</a:t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7399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9"/>
            <a:ext cx="7992888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 smtClean="0"/>
              <a:t>ZDROJE:</a:t>
            </a:r>
          </a:p>
          <a:p>
            <a:endParaRPr lang="cs-CZ" sz="1400" u="sng" dirty="0" smtClean="0"/>
          </a:p>
          <a:p>
            <a:r>
              <a:rPr lang="en-US" sz="1400" dirty="0" smtClean="0"/>
              <a:t>V </a:t>
            </a:r>
            <a:r>
              <a:rPr lang="en-US" sz="1400" dirty="0" err="1" smtClean="0"/>
              <a:t>restauraci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SpeakEnglish</a:t>
            </a:r>
            <a:r>
              <a:rPr lang="en-US" sz="1400" i="1" dirty="0" smtClean="0"/>
              <a:t>!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http://www.speakenglish.co.uk/phrases/at_a_restaurant </a:t>
            </a:r>
          </a:p>
          <a:p>
            <a:r>
              <a:rPr lang="en-US" sz="1400" dirty="0" smtClean="0"/>
              <a:t>At the restaurant. </a:t>
            </a:r>
            <a:r>
              <a:rPr lang="en-US" sz="1400" i="1" dirty="0" smtClean="0"/>
              <a:t>Englisch-hilfen.de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http://www.englisch-hilfen.de/en/words/restaurant.htm </a:t>
            </a:r>
            <a:endParaRPr lang="cs-CZ" sz="1400" dirty="0" smtClean="0"/>
          </a:p>
          <a:p>
            <a:r>
              <a:rPr lang="en-US" sz="1400" dirty="0" smtClean="0"/>
              <a:t>Conversations at a Restaurant. </a:t>
            </a:r>
            <a:r>
              <a:rPr lang="en-US" sz="1400" i="1" dirty="0" smtClean="0"/>
              <a:t>The English Space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http://theenglishspace.com/useful-english/restaurant/conversation.html </a:t>
            </a:r>
            <a:endParaRPr lang="cs-CZ" sz="1400" dirty="0" smtClean="0"/>
          </a:p>
          <a:p>
            <a:r>
              <a:rPr lang="en-US" sz="1400" dirty="0" smtClean="0"/>
              <a:t>Eating Out Vocabulary. </a:t>
            </a:r>
            <a:r>
              <a:rPr lang="en-US" sz="1400" i="1" dirty="0" smtClean="0"/>
              <a:t>The English Space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http://theenglishspace.com/vocabulary/eating-out/index.html </a:t>
            </a:r>
            <a:endParaRPr lang="cs-CZ" sz="1400" dirty="0" smtClean="0"/>
          </a:p>
          <a:p>
            <a:r>
              <a:rPr lang="en-US" sz="1400" dirty="0" smtClean="0"/>
              <a:t>Eating out - Vocabulary. </a:t>
            </a:r>
            <a:r>
              <a:rPr lang="en-US" sz="1400" i="1" dirty="0" smtClean="0"/>
              <a:t>Tolearnenglish.com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http://www.tolearnenglish.com/exercises/exercise-english-2/exercise-english-83240.php </a:t>
            </a:r>
            <a:endParaRPr lang="cs-CZ" sz="1400" dirty="0" smtClean="0"/>
          </a:p>
          <a:p>
            <a:r>
              <a:rPr lang="en-US" sz="1400" dirty="0" smtClean="0"/>
              <a:t>AT THE RESTAURANT. </a:t>
            </a:r>
            <a:r>
              <a:rPr lang="en-US" sz="1400" i="1" dirty="0" smtClean="0"/>
              <a:t>English Help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http://webenglishelp.blogspot.de/2011/02/at-restaurant.html </a:t>
            </a:r>
          </a:p>
          <a:p>
            <a:r>
              <a:rPr lang="en-US" sz="1400" dirty="0" smtClean="0"/>
              <a:t>Poster, Art Print: Caucasian Man Sitting at a Table and Reading a Menu. </a:t>
            </a:r>
            <a:r>
              <a:rPr lang="en-US" sz="1400" i="1" dirty="0" smtClean="0"/>
              <a:t>Clipart Of...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http://www.clipartof.com/interior_wall_decor/details/Caucasian-Man-Sitting-At-A-Table-And-Reading-A-Menu-At-A-Restaurant-Poster-Art-Print-5892 </a:t>
            </a:r>
          </a:p>
          <a:p>
            <a:r>
              <a:rPr lang="cs-CZ" sz="1400" dirty="0" err="1" smtClean="0"/>
              <a:t>Dialogue</a:t>
            </a:r>
            <a:r>
              <a:rPr lang="cs-CZ" sz="1400" dirty="0" smtClean="0"/>
              <a:t>: </a:t>
            </a:r>
            <a:r>
              <a:rPr lang="cs-CZ" sz="1400" dirty="0" err="1" smtClean="0"/>
              <a:t>Ordering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a Restaurant. </a:t>
            </a:r>
            <a:r>
              <a:rPr lang="cs-CZ" sz="1400" i="1" dirty="0" err="1" smtClean="0"/>
              <a:t>Tx.english</a:t>
            </a:r>
            <a:r>
              <a:rPr lang="cs-CZ" sz="1400" i="1" dirty="0" smtClean="0"/>
              <a:t>-ch.</a:t>
            </a:r>
            <a:r>
              <a:rPr lang="cs-CZ" sz="1400" i="1" dirty="0" err="1" smtClean="0"/>
              <a:t>com</a:t>
            </a:r>
            <a:r>
              <a:rPr lang="cs-CZ" sz="1400" dirty="0" smtClean="0"/>
              <a:t> [online]. 2012 [cit. 2012-06-24]. Dostupné z: http://tx.english-ch.com/teacher/mar/home/dialogue-ordering-at-a-restaurant/ </a:t>
            </a:r>
          </a:p>
          <a:p>
            <a:r>
              <a:rPr lang="en-US" sz="1400" dirty="0" smtClean="0"/>
              <a:t>Royalty-Free Dining Stock Clipart &amp; Cartoons - Page 1. </a:t>
            </a:r>
            <a:r>
              <a:rPr lang="en-US" sz="1400" i="1" dirty="0" smtClean="0"/>
              <a:t>Image envision</a:t>
            </a:r>
            <a:r>
              <a:rPr lang="en-US" sz="1400" dirty="0" smtClean="0"/>
              <a:t> [online]. 2010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http://www.imageenvision.com/cliparts/dining </a:t>
            </a:r>
          </a:p>
          <a:p>
            <a:r>
              <a:rPr lang="fr-FR" sz="1400" dirty="0" smtClean="0"/>
              <a:t>At a Restaurant - en un restaurante. </a:t>
            </a:r>
            <a:r>
              <a:rPr lang="fr-FR" sz="1400" i="1" dirty="0" smtClean="0"/>
              <a:t>Rocket Languages</a:t>
            </a:r>
            <a:r>
              <a:rPr lang="fr-FR" sz="1400" dirty="0" smtClean="0"/>
              <a:t> [online]. 2012 [cit. 2012-06-24]. Dostupné z: http://www.rocketlanguages.com/spanish/travel_vocab_restaurant.php </a:t>
            </a:r>
            <a:endParaRPr lang="cs-CZ" sz="1400" dirty="0" smtClean="0"/>
          </a:p>
          <a:p>
            <a:r>
              <a:rPr lang="en-US" sz="1400" dirty="0" smtClean="0"/>
              <a:t>Food Health Inspector Inspecting a Dirty Kitchen at a Restaurant Clipart Picture. </a:t>
            </a:r>
            <a:r>
              <a:rPr lang="en-US" sz="1400" i="1" dirty="0" smtClean="0"/>
              <a:t>Illustrations by Dennis Cox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http://www.wackystock.com/id/5920 </a:t>
            </a:r>
            <a:endParaRPr lang="cs-CZ" sz="1400" dirty="0" smtClean="0"/>
          </a:p>
          <a:p>
            <a:r>
              <a:rPr lang="en-US" sz="1400" dirty="0" smtClean="0"/>
              <a:t>You Never Forget Your First Love. Especially if He is a Waiter. </a:t>
            </a:r>
            <a:r>
              <a:rPr lang="en-US" sz="1400" i="1" dirty="0" smtClean="0"/>
              <a:t>Principals Page</a:t>
            </a:r>
            <a:r>
              <a:rPr lang="en-US" sz="1400" dirty="0" smtClean="0"/>
              <a:t> [online]. 2008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http://www.principalspage.com/theblog/archives/tag/mexican-restaurant </a:t>
            </a:r>
            <a:endParaRPr lang="cs-CZ" sz="1400" dirty="0" smtClean="0"/>
          </a:p>
          <a:p>
            <a:r>
              <a:rPr lang="en-US" sz="1400" dirty="0" smtClean="0"/>
              <a:t>"Hey, You're Wearing Me Out!". </a:t>
            </a:r>
            <a:r>
              <a:rPr lang="en-US" sz="1400" i="1" dirty="0" smtClean="0"/>
              <a:t>Psychologicalscience.org</a:t>
            </a:r>
            <a:r>
              <a:rPr lang="en-US" sz="1400" dirty="0" smtClean="0"/>
              <a:t> [online]. 2009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http://www.psychologicalscience.org/onlyhuman/2009/03/hey-youre-wearing-me-out.cfm </a:t>
            </a:r>
          </a:p>
          <a:p>
            <a:endParaRPr lang="en-US" sz="1400" dirty="0" smtClean="0"/>
          </a:p>
          <a:p>
            <a:endParaRPr lang="fr-FR" sz="1400" dirty="0" smtClean="0"/>
          </a:p>
        </p:txBody>
      </p:sp>
      <p:pic>
        <p:nvPicPr>
          <p:cNvPr id="3" name="Picture 330" descr="http://t1.gstatic.com/images?q=tbn:ANd9GcTYWwNO6U958RaWKu_CXfSvYgL9j3_d0ecMILuUlhUSkYisog_Z8w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44824"/>
            <a:ext cx="1944216" cy="140661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85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lampy</Template>
  <TotalTime>615</TotalTime>
  <Words>2849</Words>
  <Application>Microsoft Office PowerPoint</Application>
  <PresentationFormat>Předvádění na obrazovce (4:3)</PresentationFormat>
  <Paragraphs>382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Lantern</vt:lpstr>
      <vt:lpstr>Prezentace aplikace PowerPoint</vt:lpstr>
      <vt:lpstr>Prezentace aplikace PowerPoint</vt:lpstr>
      <vt:lpstr>AT THE RESTAURANT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 THE RESTAURANT</dc:title>
  <dc:creator>Lenka</dc:creator>
  <cp:lastModifiedBy>Lenka</cp:lastModifiedBy>
  <cp:revision>44</cp:revision>
  <dcterms:created xsi:type="dcterms:W3CDTF">2012-05-12T11:30:32Z</dcterms:created>
  <dcterms:modified xsi:type="dcterms:W3CDTF">2012-06-25T17:59:09Z</dcterms:modified>
</cp:coreProperties>
</file>