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4" r:id="rId2"/>
    <p:sldId id="282" r:id="rId3"/>
    <p:sldId id="256" r:id="rId4"/>
    <p:sldId id="268" r:id="rId5"/>
    <p:sldId id="260" r:id="rId6"/>
    <p:sldId id="259" r:id="rId7"/>
    <p:sldId id="257" r:id="rId8"/>
    <p:sldId id="262" r:id="rId9"/>
    <p:sldId id="263" r:id="rId10"/>
    <p:sldId id="264" r:id="rId11"/>
    <p:sldId id="261" r:id="rId12"/>
    <p:sldId id="278" r:id="rId13"/>
    <p:sldId id="271" r:id="rId14"/>
    <p:sldId id="272" r:id="rId15"/>
    <p:sldId id="267" r:id="rId16"/>
    <p:sldId id="266" r:id="rId17"/>
    <p:sldId id="277" r:id="rId18"/>
    <p:sldId id="269" r:id="rId19"/>
    <p:sldId id="273" r:id="rId20"/>
    <p:sldId id="274" r:id="rId21"/>
    <p:sldId id="280" r:id="rId22"/>
    <p:sldId id="275" r:id="rId23"/>
    <p:sldId id="28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80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</a:t>
          </a:r>
          <a:r>
            <a:rPr lang="cs-CZ" sz="1600" dirty="0" smtClean="0"/>
            <a:t>VY_32_INOVACE_3.2.6.2. O 04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err="1" smtClean="0"/>
            <a:t>TEMA</a:t>
          </a:r>
          <a:r>
            <a:rPr lang="cs-CZ" sz="1600" dirty="0" smtClean="0"/>
            <a:t>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741DF19-9E0C-4253-B483-CE58C9EF5690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1EB7274-7AFD-4628-BA77-0C88C26612A7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41AF380-009F-48D3-90A8-2CCA3F758343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3001012-B9AA-43D0-9AF2-1BD51C9A7D9E}" type="presOf" srcId="{D1D4F407-5343-4D3F-B5B9-D407B03CAEB4}" destId="{D005CE8C-CC26-4C3E-AC11-E15060ECD759}" srcOrd="0" destOrd="0" presId="urn:microsoft.com/office/officeart/2005/8/layout/target3"/>
    <dgm:cxn modelId="{E961B1DD-B516-4B17-A5E4-26F637A0D652}" type="presOf" srcId="{4C35D32F-0EAB-4CD7-82EE-45574DC2A586}" destId="{8BEBB6EC-1DAA-4CAC-8A25-BC0FCBD5DBD5}" srcOrd="0" destOrd="0" presId="urn:microsoft.com/office/officeart/2005/8/layout/target3"/>
    <dgm:cxn modelId="{74AEE8CE-E2BD-4EA0-A77B-4C52C1A99E40}" type="presOf" srcId="{D1B46980-6531-4606-95E6-44980827E919}" destId="{6140AFEC-043D-4C43-A2F9-D0F5331DF3A3}" srcOrd="0" destOrd="0" presId="urn:microsoft.com/office/officeart/2005/8/layout/target3"/>
    <dgm:cxn modelId="{FDC66759-6872-40AD-A175-64274576320C}" type="presOf" srcId="{D1D4F407-5343-4D3F-B5B9-D407B03CAEB4}" destId="{AED2198E-93D5-4001-81B4-73124B309672}" srcOrd="1" destOrd="0" presId="urn:microsoft.com/office/officeart/2005/8/layout/target3"/>
    <dgm:cxn modelId="{EC7318AB-D1D5-420E-80DD-43D67F72D386}" type="presOf" srcId="{D1B46980-6531-4606-95E6-44980827E919}" destId="{2BE915AB-18AA-4053-B92C-3BFC9ED204BB}" srcOrd="1" destOrd="0" presId="urn:microsoft.com/office/officeart/2005/8/layout/target3"/>
    <dgm:cxn modelId="{F9251CFB-7569-473D-8679-566C91CC8885}" type="presOf" srcId="{D8197B8C-B260-4A16-BDF4-0947B075E274}" destId="{5A5FFA88-C948-4069-8E93-59FA12366E83}" srcOrd="1" destOrd="0" presId="urn:microsoft.com/office/officeart/2005/8/layout/target3"/>
    <dgm:cxn modelId="{03891646-E712-434B-89A3-81EB87A8B62F}" type="presOf" srcId="{B651F6E3-6281-48DB-9319-2AEAFDAE7572}" destId="{619D679B-A015-4ECF-8348-D1034C574F40}" srcOrd="0" destOrd="0" presId="urn:microsoft.com/office/officeart/2005/8/layout/target3"/>
    <dgm:cxn modelId="{FC3239CA-7775-4A19-918A-91F758017035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8B67A6E-8940-4808-BFF2-AD3BD7DE056A}" type="presParOf" srcId="{333A1088-737F-45CB-B68E-254E46348037}" destId="{F5ABB229-8D3B-4694-996A-96F23CF14429}" srcOrd="0" destOrd="0" presId="urn:microsoft.com/office/officeart/2005/8/layout/target3"/>
    <dgm:cxn modelId="{458C37EF-4965-45DE-BFC4-A7A26195F5F6}" type="presParOf" srcId="{333A1088-737F-45CB-B68E-254E46348037}" destId="{F41139FD-01EE-4571-8B17-4FB00FC51163}" srcOrd="1" destOrd="0" presId="urn:microsoft.com/office/officeart/2005/8/layout/target3"/>
    <dgm:cxn modelId="{490D879E-7BD8-41CC-9D1E-5466C5E3406C}" type="presParOf" srcId="{333A1088-737F-45CB-B68E-254E46348037}" destId="{D005CE8C-CC26-4C3E-AC11-E15060ECD759}" srcOrd="2" destOrd="0" presId="urn:microsoft.com/office/officeart/2005/8/layout/target3"/>
    <dgm:cxn modelId="{A593B1E2-72B8-4606-AF1D-5B5B9CEC7F5E}" type="presParOf" srcId="{333A1088-737F-45CB-B68E-254E46348037}" destId="{2C702D82-9B77-49B7-9568-BB8EB47C3372}" srcOrd="3" destOrd="0" presId="urn:microsoft.com/office/officeart/2005/8/layout/target3"/>
    <dgm:cxn modelId="{217A4941-D6F3-4593-884B-F0CEA26CCFC1}" type="presParOf" srcId="{333A1088-737F-45CB-B68E-254E46348037}" destId="{A52A0455-90FF-4808-ABD0-F02540D31D5A}" srcOrd="4" destOrd="0" presId="urn:microsoft.com/office/officeart/2005/8/layout/target3"/>
    <dgm:cxn modelId="{1BDDE756-5445-4AE2-A49F-84B918052522}" type="presParOf" srcId="{333A1088-737F-45CB-B68E-254E46348037}" destId="{6140AFEC-043D-4C43-A2F9-D0F5331DF3A3}" srcOrd="5" destOrd="0" presId="urn:microsoft.com/office/officeart/2005/8/layout/target3"/>
    <dgm:cxn modelId="{84953602-0CCD-481B-A23D-D5930FF303FC}" type="presParOf" srcId="{333A1088-737F-45CB-B68E-254E46348037}" destId="{9358AC05-5D7D-4327-9F80-1AD486AEA664}" srcOrd="6" destOrd="0" presId="urn:microsoft.com/office/officeart/2005/8/layout/target3"/>
    <dgm:cxn modelId="{4354E7B9-700E-4F10-AC96-7CD891A1E271}" type="presParOf" srcId="{333A1088-737F-45CB-B68E-254E46348037}" destId="{313FC574-E1CD-4FB4-B054-0B805CE0447D}" srcOrd="7" destOrd="0" presId="urn:microsoft.com/office/officeart/2005/8/layout/target3"/>
    <dgm:cxn modelId="{8979D9EE-D741-4768-B5EA-DA45B1450785}" type="presParOf" srcId="{333A1088-737F-45CB-B68E-254E46348037}" destId="{619D679B-A015-4ECF-8348-D1034C574F40}" srcOrd="8" destOrd="0" presId="urn:microsoft.com/office/officeart/2005/8/layout/target3"/>
    <dgm:cxn modelId="{E64D8092-779F-4AFB-B782-60AFC0CA897B}" type="presParOf" srcId="{333A1088-737F-45CB-B68E-254E46348037}" destId="{322283A8-4A27-4CDA-BAE3-F381106A9174}" srcOrd="9" destOrd="0" presId="urn:microsoft.com/office/officeart/2005/8/layout/target3"/>
    <dgm:cxn modelId="{A4D24812-8291-4617-AFC3-B45F6772D40D}" type="presParOf" srcId="{333A1088-737F-45CB-B68E-254E46348037}" destId="{FFC9F71D-1B4F-4AD9-A4A6-86ADEFC8AF5C}" srcOrd="10" destOrd="0" presId="urn:microsoft.com/office/officeart/2005/8/layout/target3"/>
    <dgm:cxn modelId="{EB7F4B85-B7C0-4842-AF45-95D8E5A4A0FA}" type="presParOf" srcId="{333A1088-737F-45CB-B68E-254E46348037}" destId="{25B08C86-7E15-44DC-BE7F-FFB55DD49D12}" srcOrd="11" destOrd="0" presId="urn:microsoft.com/office/officeart/2005/8/layout/target3"/>
    <dgm:cxn modelId="{A8C22E0B-862F-40FE-9797-9D4A57AE8FB8}" type="presParOf" srcId="{333A1088-737F-45CB-B68E-254E46348037}" destId="{76644BE8-9D7C-4C09-B250-3D10AF48CBB7}" srcOrd="12" destOrd="0" presId="urn:microsoft.com/office/officeart/2005/8/layout/target3"/>
    <dgm:cxn modelId="{BC417F5C-C49E-4A99-82AF-E187F09C978C}" type="presParOf" srcId="{333A1088-737F-45CB-B68E-254E46348037}" destId="{EE85B701-7295-41C0-BA7A-34D3756A2AE6}" srcOrd="13" destOrd="0" presId="urn:microsoft.com/office/officeart/2005/8/layout/target3"/>
    <dgm:cxn modelId="{B67AAC75-AB21-4818-BB5C-C9E566CB45D3}" type="presParOf" srcId="{333A1088-737F-45CB-B68E-254E46348037}" destId="{8BEBB6EC-1DAA-4CAC-8A25-BC0FCBD5DBD5}" srcOrd="14" destOrd="0" presId="urn:microsoft.com/office/officeart/2005/8/layout/target3"/>
    <dgm:cxn modelId="{F24EF3B5-9D4D-48F0-A325-7F46CF5D8A17}" type="presParOf" srcId="{333A1088-737F-45CB-B68E-254E46348037}" destId="{AED2198E-93D5-4001-81B4-73124B309672}" srcOrd="15" destOrd="0" presId="urn:microsoft.com/office/officeart/2005/8/layout/target3"/>
    <dgm:cxn modelId="{BFDD3A26-7FF2-4FE0-AEC6-5943FD83A7AA}" type="presParOf" srcId="{333A1088-737F-45CB-B68E-254E46348037}" destId="{2BE915AB-18AA-4053-B92C-3BFC9ED204BB}" srcOrd="16" destOrd="0" presId="urn:microsoft.com/office/officeart/2005/8/layout/target3"/>
    <dgm:cxn modelId="{C6FD2A99-4959-4A33-A58D-99B09779DF6E}" type="presParOf" srcId="{333A1088-737F-45CB-B68E-254E46348037}" destId="{6BB5E863-4638-4E1D-BFDE-399D028AC4ED}" srcOrd="17" destOrd="0" presId="urn:microsoft.com/office/officeart/2005/8/layout/target3"/>
    <dgm:cxn modelId="{66D449B1-EB24-4C79-B2C8-8F4CF1927748}" type="presParOf" srcId="{333A1088-737F-45CB-B68E-254E46348037}" destId="{5A5FFA88-C948-4069-8E93-59FA12366E83}" srcOrd="18" destOrd="0" presId="urn:microsoft.com/office/officeart/2005/8/layout/target3"/>
    <dgm:cxn modelId="{298E808F-D532-4992-A584-913D5354942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</a:t>
          </a:r>
          <a:r>
            <a:rPr lang="cs-CZ" sz="1600" kern="1200" dirty="0" smtClean="0"/>
            <a:t>VY_32_INOVACE_3.2.6.2. O 04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TEMA</a:t>
          </a:r>
          <a:r>
            <a:rPr lang="cs-CZ" sz="1600" kern="1200" dirty="0" smtClean="0"/>
            <a:t>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5100000"/>
          </a:lightRig>
        </a:scene3d>
        <a:sp3d contourW="6350">
          <a:bevelT w="29210" h="12700"/>
          <a:contourClr>
            <a:schemeClr val="accent1">
              <a:hueOff val="0"/>
              <a:satOff val="0"/>
              <a:lumOff val="0"/>
              <a:alphaOff val="0"/>
              <a:shade val="3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0FC-3515-4CF5-B99F-EE3121D8D99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D5AE7-354F-426B-9B30-B336ABB0AB4B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0FC-3515-4CF5-B99F-EE3121D8D99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D5AE7-354F-426B-9B30-B336ABB0AB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0FC-3515-4CF5-B99F-EE3121D8D99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D5AE7-354F-426B-9B30-B336ABB0AB4B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0FC-3515-4CF5-B99F-EE3121D8D99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D5AE7-354F-426B-9B30-B336ABB0AB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0FC-3515-4CF5-B99F-EE3121D8D99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D5AE7-354F-426B-9B30-B336ABB0AB4B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0FC-3515-4CF5-B99F-EE3121D8D99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D5AE7-354F-426B-9B30-B336ABB0AB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0FC-3515-4CF5-B99F-EE3121D8D99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D5AE7-354F-426B-9B30-B336ABB0AB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0FC-3515-4CF5-B99F-EE3121D8D99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D5AE7-354F-426B-9B30-B336ABB0AB4B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0FC-3515-4CF5-B99F-EE3121D8D99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D5AE7-354F-426B-9B30-B336ABB0AB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0FC-3515-4CF5-B99F-EE3121D8D99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D5AE7-354F-426B-9B30-B336ABB0AB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1D0FC-3515-4CF5-B99F-EE3121D8D99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D5AE7-354F-426B-9B30-B336ABB0AB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DA1D0FC-3515-4CF5-B99F-EE3121D8D998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4ED5AE7-354F-426B-9B30-B336ABB0AB4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glishmedialab.com/beginnervideos/home/home.html" TargetMode="External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eslkidslab.com/lessons/course3/videos/home/index.html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lv/imgres?imgurl=http://www.ukhomeideas.co.uk/images/ikea/beddinge-sofa-bed.jpg&amp;imgrefurl=http://www.ukhomeideas.co.uk/ideas/furniture/sofa-beds/&amp;usg=__FYH0SKXQ8vJ6xV9PaAhBJi3rPOs=&amp;h=300&amp;w=300&amp;sz=7&amp;hl=lv&amp;start=2&amp;um=1&amp;tbnid=OppaMmGUr7-vgM:&amp;tbnh=116&amp;tbnw=116&amp;prev=/images?q=sofa&amp;hl=lv&amp;sa=G&amp;um=1" TargetMode="External"/><Relationship Id="rId13" Type="http://schemas.openxmlformats.org/officeDocument/2006/relationships/image" Target="../media/image11.jpeg"/><Relationship Id="rId18" Type="http://schemas.openxmlformats.org/officeDocument/2006/relationships/hyperlink" Target="http://images.google.lv/imgres?imgurl=http://www.manunitedpies.tv/armchair.jpg&amp;imgrefurl=http://www.manunitedpies.tv/match_reports/4.html&amp;usg=__Q9yvJC7xXeJqzBUGIg-qIEQGYMo=&amp;h=289&amp;w=275&amp;sz=11&amp;hl=lv&amp;start=3&amp;um=1&amp;tbnid=vCQZTZ-58PPLIM:&amp;tbnh=115&amp;tbnw=109&amp;prev=/images?q=armchair&amp;hl=lv&amp;sa=G&amp;um=1" TargetMode="External"/><Relationship Id="rId26" Type="http://schemas.openxmlformats.org/officeDocument/2006/relationships/image" Target="../media/image19.jpeg"/><Relationship Id="rId3" Type="http://schemas.openxmlformats.org/officeDocument/2006/relationships/image" Target="../media/image6.jpeg"/><Relationship Id="rId21" Type="http://schemas.openxmlformats.org/officeDocument/2006/relationships/image" Target="../media/image15.jpeg"/><Relationship Id="rId7" Type="http://schemas.openxmlformats.org/officeDocument/2006/relationships/image" Target="../media/image8.jpeg"/><Relationship Id="rId12" Type="http://schemas.openxmlformats.org/officeDocument/2006/relationships/hyperlink" Target="http://images.google.lv/imgres?imgurl=http://images.homesite.com.au/assets/image/0005/135437/elec_fridge_botmnt_EBM4300SB.jpg&amp;imgrefurl=http://freshlaundry.wordpress.com/2008/10/&amp;usg=__Sr820ICuHrUu8Cw0tNcBM_WLXw4=&amp;h=335&amp;w=335&amp;sz=10&amp;hl=lv&amp;start=3&amp;um=1&amp;tbnid=nmtT26KJbdAD6M:&amp;tbnh=119&amp;tbnw=119&amp;prev=/images?q=fridge&amp;hl=lv&amp;sa=G&amp;um=1" TargetMode="External"/><Relationship Id="rId17" Type="http://schemas.openxmlformats.org/officeDocument/2006/relationships/image" Target="../media/image13.jpeg"/><Relationship Id="rId25" Type="http://schemas.openxmlformats.org/officeDocument/2006/relationships/image" Target="../media/image18.jpeg"/><Relationship Id="rId2" Type="http://schemas.openxmlformats.org/officeDocument/2006/relationships/hyperlink" Target="http://images.google.lv/imgres?imgurl=http://happyhomemaker88.files.wordpress.com/2007/11/washing-machine.jpg&amp;imgrefurl=http://happyhomemaker88.wordpress.com/2007/11/04/remember-to-clean-your-washing-machine-monthly/&amp;usg=__QMAD0XCuERqgj0k4TQ5VA5TAKNI=&amp;h=298&amp;w=298&amp;sz=11&amp;hl=lv&amp;start=1&amp;um=1&amp;tbnid=I3skqN9JTZ6UBM:&amp;tbnh=116&amp;tbnw=116&amp;prev=/images?q=washing+machine&amp;hl=lv&amp;sa=G&amp;um=1" TargetMode="External"/><Relationship Id="rId16" Type="http://schemas.openxmlformats.org/officeDocument/2006/relationships/hyperlink" Target="http://images.google.lv/imgres?imgurl=http://img2.timeinc.net/toh/i/steps/fireplace-doors-toutX.jpg&amp;imgrefurl=http://www.houseandhomeblog.net/2009/04/are-you-using-that-fireplace/&amp;usg=__oBEzXYPr6c8WGYgrS9VjBhIP_Ss=&amp;h=300&amp;w=450&amp;sz=18&amp;hl=lv&amp;start=5&amp;um=1&amp;tbnid=eCh1w4A3oR8twM:&amp;tbnh=85&amp;tbnw=127&amp;prev=/images?q=fireplace&amp;hl=lv&amp;sa=G&amp;um=1" TargetMode="External"/><Relationship Id="rId20" Type="http://schemas.openxmlformats.org/officeDocument/2006/relationships/hyperlink" Target="http://images.google.lv/imgres?imgurl=http://www.yankodesign.com/images/design_news/2007/12/28/peak_bath.jpg&amp;imgrefurl=http://www.yankodesign.com/2007/12/28/water-conservation-in-the-bath/&amp;usg=__KnMfd4hsZDxxhl78aB1FHP8JGpU=&amp;h=331&amp;w=468&amp;sz=31&amp;hl=lv&amp;start=17&amp;um=1&amp;tbnid=r2OlJkiPmtvZEM:&amp;tbnh=91&amp;tbnw=128&amp;prev=/images?q=bath&amp;hl=lv&amp;sa=G&amp;um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mages.google.lv/imgres?imgurl=http://www.trendir.com/archives/zucchetti-rubinetteria-z94150-light-and-music-shower.jpg&amp;imgrefurl=http://www.trendir.com/archives/001054.html&amp;usg=__NEz7zvkZ8rPJazfw4PnrWp3W27c=&amp;h=399&amp;w=464&amp;sz=26&amp;hl=lv&amp;start=10&amp;um=1&amp;tbnid=JmnHExOAhYp2cM:&amp;tbnh=110&amp;tbnw=128&amp;prev=/images?q=shower&amp;hl=lv&amp;sa=G&amp;um=1" TargetMode="External"/><Relationship Id="rId11" Type="http://schemas.openxmlformats.org/officeDocument/2006/relationships/image" Target="../media/image10.jpeg"/><Relationship Id="rId24" Type="http://schemas.openxmlformats.org/officeDocument/2006/relationships/image" Target="../media/image17.jpeg"/><Relationship Id="rId5" Type="http://schemas.openxmlformats.org/officeDocument/2006/relationships/image" Target="../media/image7.jpeg"/><Relationship Id="rId15" Type="http://schemas.openxmlformats.org/officeDocument/2006/relationships/image" Target="../media/image12.jpeg"/><Relationship Id="rId23" Type="http://schemas.openxmlformats.org/officeDocument/2006/relationships/image" Target="../media/image16.jpeg"/><Relationship Id="rId10" Type="http://schemas.openxmlformats.org/officeDocument/2006/relationships/hyperlink" Target="http://images.google.lv/imgres?imgurl=http://www.uktradepricebeds.com/images/Babies%20Cot.jpg&amp;imgrefurl=http://www.uktradepricebeds.com/index.php?cPath=17_74&amp;usg=__3WWCLH1Vp7UjMryEhpR_qONhJQ8=&amp;h=441&amp;w=560&amp;sz=78&amp;hl=lv&amp;start=13&amp;um=1&amp;tbnid=V7dxPvlUGHvGpM:&amp;tbnh=105&amp;tbnw=133&amp;prev=/images?q=cot&amp;hl=lv&amp;sa=G&amp;um=1" TargetMode="External"/><Relationship Id="rId19" Type="http://schemas.openxmlformats.org/officeDocument/2006/relationships/image" Target="../media/image14.jpeg"/><Relationship Id="rId4" Type="http://schemas.openxmlformats.org/officeDocument/2006/relationships/hyperlink" Target="http://images.google.lv/imgres?imgurl=http://www.trendir.com/archives/kohler-8-degree-medium-kitchen-sink.jpg&amp;imgrefurl=http://www.trendir.com/archives/001811.html&amp;usg=__uR9euittgldRW-bNJJIuOBdCohw=&amp;h=351&amp;w=470&amp;sz=44&amp;hl=lv&amp;start=3&amp;um=1&amp;tbnid=Mba5_c-fDtpIDM:&amp;tbnh=96&amp;tbnw=129&amp;prev=/images?q=sink&amp;hl=lv&amp;sa=G&amp;um=1" TargetMode="External"/><Relationship Id="rId9" Type="http://schemas.openxmlformats.org/officeDocument/2006/relationships/image" Target="../media/image9.jpeg"/><Relationship Id="rId14" Type="http://schemas.openxmlformats.org/officeDocument/2006/relationships/hyperlink" Target="http://images.google.lv/imgres?imgurl=http://img.alibaba.com/photo/10941275/6_Burner_Gas_Cooker_Oven_Commercial_Heavy_Duty.jpg&amp;imgrefurl=http://www.alibaba.com/product/haswer90tw-10941275-10689085/6_Burner_Gas_Cooker_Oven_Commercial_Heavy_Duty.html&amp;usg=__mU6gt1EuQVKBAZDsUwbDBRHhKvg=&amp;h=300&amp;w=400&amp;sz=14&amp;hl=lv&amp;start=3&amp;um=1&amp;tbnid=8LTt5AcPFhENTM:&amp;tbnh=93&amp;tbnw=124&amp;prev=/images?q=cooker&amp;hl=lv&amp;sa=G&amp;um=1" TargetMode="External"/><Relationship Id="rId22" Type="http://schemas.openxmlformats.org/officeDocument/2006/relationships/hyperlink" Target="http://images.google.lv/imgres?imgurl=http://people.mozilla.com/~faaborg/files/20061210-newCar/newCar.jpg_large.jpg&amp;imgrefurl=http://blog.mozilla.com/faaborg/2006/12/10/my-new-scion-xa/&amp;usg=__WKiKcmdQE-X2Ow8NiZI8MB_l_80=&amp;h=2304&amp;w=3072&amp;sz=1949&amp;hl=lv&amp;start=2&amp;um=1&amp;tbnid=VSSWewRRZnOgfM:&amp;tbnh=113&amp;tbnw=150&amp;prev=/images?q=car&amp;hl=lv&amp;sa=G&amp;um=1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13" Type="http://schemas.openxmlformats.org/officeDocument/2006/relationships/image" Target="../media/image33.gif"/><Relationship Id="rId18" Type="http://schemas.openxmlformats.org/officeDocument/2006/relationships/image" Target="../media/image38.gif"/><Relationship Id="rId3" Type="http://schemas.openxmlformats.org/officeDocument/2006/relationships/image" Target="../media/image23.png"/><Relationship Id="rId7" Type="http://schemas.openxmlformats.org/officeDocument/2006/relationships/image" Target="../media/image27.jpeg"/><Relationship Id="rId12" Type="http://schemas.openxmlformats.org/officeDocument/2006/relationships/image" Target="../media/image32.gif"/><Relationship Id="rId17" Type="http://schemas.openxmlformats.org/officeDocument/2006/relationships/image" Target="../media/image37.gif"/><Relationship Id="rId2" Type="http://schemas.openxmlformats.org/officeDocument/2006/relationships/image" Target="../media/image22.png"/><Relationship Id="rId16" Type="http://schemas.openxmlformats.org/officeDocument/2006/relationships/image" Target="../media/image36.gif"/><Relationship Id="rId20" Type="http://schemas.openxmlformats.org/officeDocument/2006/relationships/image" Target="../media/image4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11" Type="http://schemas.openxmlformats.org/officeDocument/2006/relationships/image" Target="../media/image31.gif"/><Relationship Id="rId5" Type="http://schemas.openxmlformats.org/officeDocument/2006/relationships/image" Target="../media/image25.gif"/><Relationship Id="rId15" Type="http://schemas.openxmlformats.org/officeDocument/2006/relationships/image" Target="../media/image35.gif"/><Relationship Id="rId10" Type="http://schemas.openxmlformats.org/officeDocument/2006/relationships/image" Target="../media/image30.gif"/><Relationship Id="rId19" Type="http://schemas.openxmlformats.org/officeDocument/2006/relationships/image" Target="../media/image39.gif"/><Relationship Id="rId4" Type="http://schemas.openxmlformats.org/officeDocument/2006/relationships/image" Target="../media/image24.png"/><Relationship Id="rId9" Type="http://schemas.openxmlformats.org/officeDocument/2006/relationships/image" Target="../media/image29.gif"/><Relationship Id="rId14" Type="http://schemas.openxmlformats.org/officeDocument/2006/relationships/image" Target="../media/image3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13" Type="http://schemas.openxmlformats.org/officeDocument/2006/relationships/image" Target="../media/image52.jpeg"/><Relationship Id="rId18" Type="http://schemas.openxmlformats.org/officeDocument/2006/relationships/image" Target="../media/image57.gif"/><Relationship Id="rId3" Type="http://schemas.openxmlformats.org/officeDocument/2006/relationships/image" Target="../media/image42.gif"/><Relationship Id="rId7" Type="http://schemas.openxmlformats.org/officeDocument/2006/relationships/image" Target="../media/image46.jpeg"/><Relationship Id="rId12" Type="http://schemas.openxmlformats.org/officeDocument/2006/relationships/image" Target="../media/image51.jpeg"/><Relationship Id="rId17" Type="http://schemas.openxmlformats.org/officeDocument/2006/relationships/image" Target="../media/image56.gif"/><Relationship Id="rId2" Type="http://schemas.openxmlformats.org/officeDocument/2006/relationships/image" Target="../media/image41.jpeg"/><Relationship Id="rId16" Type="http://schemas.openxmlformats.org/officeDocument/2006/relationships/image" Target="../media/image55.gif"/><Relationship Id="rId20" Type="http://schemas.openxmlformats.org/officeDocument/2006/relationships/image" Target="../media/image5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jpeg"/><Relationship Id="rId11" Type="http://schemas.openxmlformats.org/officeDocument/2006/relationships/image" Target="../media/image50.jpeg"/><Relationship Id="rId5" Type="http://schemas.openxmlformats.org/officeDocument/2006/relationships/image" Target="../media/image44.gif"/><Relationship Id="rId15" Type="http://schemas.openxmlformats.org/officeDocument/2006/relationships/image" Target="../media/image54.jpeg"/><Relationship Id="rId10" Type="http://schemas.openxmlformats.org/officeDocument/2006/relationships/image" Target="../media/image49.jpeg"/><Relationship Id="rId19" Type="http://schemas.openxmlformats.org/officeDocument/2006/relationships/image" Target="../media/image58.gif"/><Relationship Id="rId4" Type="http://schemas.openxmlformats.org/officeDocument/2006/relationships/image" Target="../media/image43.gif"/><Relationship Id="rId9" Type="http://schemas.openxmlformats.org/officeDocument/2006/relationships/image" Target="../media/image48.gif"/><Relationship Id="rId14" Type="http://schemas.openxmlformats.org/officeDocument/2006/relationships/image" Target="../media/image53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jpeg"/><Relationship Id="rId3" Type="http://schemas.openxmlformats.org/officeDocument/2006/relationships/image" Target="../media/image61.jpeg"/><Relationship Id="rId7" Type="http://schemas.openxmlformats.org/officeDocument/2006/relationships/image" Target="../media/image65.gif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gif"/><Relationship Id="rId5" Type="http://schemas.openxmlformats.org/officeDocument/2006/relationships/image" Target="../media/image63.png"/><Relationship Id="rId4" Type="http://schemas.openxmlformats.org/officeDocument/2006/relationships/image" Target="../media/image62.gif"/><Relationship Id="rId9" Type="http://schemas.openxmlformats.org/officeDocument/2006/relationships/image" Target="../media/image67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hyperlink" Target="http://www.eslprintables.com/powerpoint.asp?id=12906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3.jpeg"/><Relationship Id="rId4" Type="http://schemas.openxmlformats.org/officeDocument/2006/relationships/hyperlink" Target="http://www.eslprintables.com/powerpoint.asp?id=12949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hyperlink" Target="http://www.developeronline.com/wp-content/uploads/2008/05/family-matters-1.png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hZ6jP4RndkU&amp;feature=player_embedded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03896607"/>
              </p:ext>
            </p:extLst>
          </p:nvPr>
        </p:nvGraphicFramePr>
        <p:xfrm>
          <a:off x="539552" y="69269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07904" y="2276872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63595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908720"/>
            <a:ext cx="1800200" cy="461665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556791"/>
            <a:ext cx="7344816" cy="5016758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	Prezentace je vhodná pro žáky od 5.ročníku ZŠ výše k rozšíření a procvičení učiva o domu, bytu. Z hlediska gramatického jde především o správné užití vazby </a:t>
            </a: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a/</a:t>
            </a:r>
            <a:r>
              <a:rPr lang="cs-CZ" sz="2000" dirty="0" err="1" smtClean="0"/>
              <a:t>there</a:t>
            </a:r>
            <a:r>
              <a:rPr lang="cs-CZ" sz="2000" dirty="0" smtClean="0"/>
              <a:t> are…, jakož i procvičení přítomných tvarů slovesa míti a býti. Prezentace není určena na jednu </a:t>
            </a:r>
            <a:r>
              <a:rPr lang="cs-CZ" sz="2000" smtClean="0"/>
              <a:t>vyučovací hodinu.</a:t>
            </a:r>
            <a:endParaRPr lang="cs-CZ" sz="2000" dirty="0" smtClean="0"/>
          </a:p>
          <a:p>
            <a:r>
              <a:rPr lang="cs-CZ" sz="2000" dirty="0" smtClean="0"/>
              <a:t>	V prezentaci si děti procvičují popis jednotlivých částí domu, bytu a postupně si rozšiřují slovní zásobu daného tématu a odpovídají na otázky podle skutečnosti.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 předposlední části mohou pohovořit o svém domě snů.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Poslední část prezentace, kde všude lidé mohou bydlet, je určena pro starší žáky a může být použita i jako samostatná prezentace.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Cílem prezentace je, aby žáci uměli plynule pohovořit o svém domě, bytě a dokázali se zeptat na podobné věci spolužáka a vést s ním na toto téma dialog.  </a:t>
            </a:r>
            <a:r>
              <a:rPr lang="cs-CZ" sz="2000" dirty="0"/>
              <a:t>	</a:t>
            </a:r>
            <a:r>
              <a:rPr lang="cs-CZ" sz="2000" dirty="0" smtClean="0"/>
              <a:t> </a:t>
            </a:r>
            <a:r>
              <a:rPr lang="cs-CZ" sz="20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915216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" y="363489"/>
            <a:ext cx="9111230" cy="618630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 HOUSE, A FLAT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8287" y="3717032"/>
            <a:ext cx="2452508" cy="2138084"/>
          </a:xfrm>
          <a:prstGeom prst="rect">
            <a:avLst/>
          </a:prstGeom>
          <a:noFill/>
          <a:ln w="9525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6549798"/>
            <a:ext cx="9144000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5059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childstoryhour.com/images/coloring/hous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25" y="1110124"/>
            <a:ext cx="5181600" cy="481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620688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WHAT A BEAUTIFUL HOUSE!</a:t>
            </a:r>
            <a:r>
              <a:rPr lang="cs-CZ" dirty="0" smtClean="0">
                <a:solidFill>
                  <a:srgbClr val="C00000"/>
                </a:solidFill>
              </a:rPr>
              <a:t>         </a:t>
            </a:r>
            <a:r>
              <a:rPr lang="cs-CZ" i="1" dirty="0" smtClean="0">
                <a:solidFill>
                  <a:srgbClr val="C00000"/>
                </a:solidFill>
              </a:rPr>
              <a:t>DESCRIBE THE PICTURE: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80112" y="1412776"/>
            <a:ext cx="2664296" cy="1015663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a ……….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err="1" smtClean="0"/>
              <a:t>There</a:t>
            </a:r>
            <a:r>
              <a:rPr lang="cs-CZ" sz="2000" dirty="0" smtClean="0"/>
              <a:t> are ………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err="1" smtClean="0"/>
              <a:t>The</a:t>
            </a:r>
            <a:r>
              <a:rPr lang="cs-CZ" sz="2000" dirty="0" smtClean="0"/>
              <a:t> lady </a:t>
            </a:r>
            <a:r>
              <a:rPr lang="cs-CZ" sz="2000" dirty="0" err="1" smtClean="0"/>
              <a:t>is</a:t>
            </a:r>
            <a:r>
              <a:rPr lang="cs-CZ" sz="2000" dirty="0" smtClean="0"/>
              <a:t>……..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2780928"/>
            <a:ext cx="2664296" cy="3139321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Window</a:t>
            </a:r>
            <a:endParaRPr lang="cs-CZ" dirty="0" smtClean="0"/>
          </a:p>
          <a:p>
            <a:r>
              <a:rPr lang="cs-CZ" dirty="0" err="1" smtClean="0"/>
              <a:t>Door</a:t>
            </a:r>
            <a:endParaRPr lang="cs-CZ" dirty="0" smtClean="0"/>
          </a:p>
          <a:p>
            <a:r>
              <a:rPr lang="cs-CZ" dirty="0" err="1" smtClean="0"/>
              <a:t>Chimney</a:t>
            </a:r>
            <a:endParaRPr lang="cs-CZ" dirty="0" smtClean="0"/>
          </a:p>
          <a:p>
            <a:r>
              <a:rPr lang="cs-CZ" dirty="0" err="1" smtClean="0"/>
              <a:t>Roof</a:t>
            </a:r>
            <a:endParaRPr lang="cs-CZ" dirty="0" smtClean="0"/>
          </a:p>
          <a:p>
            <a:r>
              <a:rPr lang="cs-CZ" dirty="0" err="1" smtClean="0"/>
              <a:t>Bird</a:t>
            </a:r>
            <a:endParaRPr lang="cs-CZ" dirty="0" smtClean="0"/>
          </a:p>
          <a:p>
            <a:r>
              <a:rPr lang="cs-CZ" dirty="0" smtClean="0"/>
              <a:t>Lady</a:t>
            </a:r>
          </a:p>
          <a:p>
            <a:r>
              <a:rPr lang="cs-CZ" dirty="0" err="1" smtClean="0"/>
              <a:t>Flower</a:t>
            </a:r>
            <a:endParaRPr lang="cs-CZ" dirty="0" smtClean="0"/>
          </a:p>
          <a:p>
            <a:r>
              <a:rPr lang="cs-CZ" dirty="0" err="1" smtClean="0"/>
              <a:t>Smoke</a:t>
            </a:r>
            <a:endParaRPr lang="cs-CZ" dirty="0" smtClean="0"/>
          </a:p>
          <a:p>
            <a:r>
              <a:rPr lang="cs-CZ" dirty="0" err="1" smtClean="0"/>
              <a:t>Watering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endParaRPr lang="cs-CZ" dirty="0" smtClean="0"/>
          </a:p>
          <a:p>
            <a:r>
              <a:rPr lang="cs-CZ" dirty="0" err="1" smtClean="0"/>
              <a:t>Flower</a:t>
            </a:r>
            <a:r>
              <a:rPr lang="cs-CZ" dirty="0" smtClean="0"/>
              <a:t> pot</a:t>
            </a:r>
          </a:p>
          <a:p>
            <a:r>
              <a:rPr lang="cs-CZ" dirty="0" err="1" smtClean="0"/>
              <a:t>Butterfly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1024" y="5920249"/>
            <a:ext cx="875346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MY HOUSE VIDEO</a:t>
            </a:r>
            <a:r>
              <a:rPr lang="cs-CZ" dirty="0" smtClean="0">
                <a:solidFill>
                  <a:srgbClr val="C00000"/>
                </a:solidFill>
              </a:rPr>
              <a:t>:</a:t>
            </a: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www.englishmedialab.com/beginnervideos/home/home.html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http://www.eslkidslab.com/lessons/course3/videos/home/index.html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8498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tbn0.google.com/images?q=tbn:I3skqN9JTZ6UBM:http://happyhomemaker88.files.wordpress.com/2007/11/washing-machin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927" y="375250"/>
            <a:ext cx="1464940" cy="1464941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tbn1.google.com/images?q=tbn:Mba5_c-fDtpIDM:http://www.trendir.com/archives/kohler-8-degree-medium-kitchen-sink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9228" y="5668330"/>
            <a:ext cx="1598617" cy="118967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tbn3.google.com/images?q=tbn:JmnHExOAhYp2cM:http://www.trendir.com/archives/zucchetti-rubinetteria-z94150-light-and-music-shower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927" y="3108711"/>
            <a:ext cx="1464940" cy="1215068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tbn2.google.com/images?q=tbn:OppaMmGUr7-vgM:http://www.ukhomeideas.co.uk/images/ikea/beddinge-sofa-bed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452" y="1840191"/>
            <a:ext cx="1453465" cy="1288096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tbn1.google.com/images?q=tbn:V7dxPvlUGHvGpM:http://www.uktradepricebeds.com/images/Babies%2520Cot.jpg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927" y="4317165"/>
            <a:ext cx="1464940" cy="1320197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http://tbn3.google.com/images?q=tbn:nmtT26KJbdAD6M:http://images.homesite.com.au/assets/image/0005/135437/elec_fridge_botmnt_EBM4300SB.jpg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1836" y="3779684"/>
            <a:ext cx="1792165" cy="1792166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http://tbn1.google.com/images?q=tbn:8LTt5AcPFhENTM:http://img.alibaba.com/photo/10941275/6_Burner_Gas_Cooker_Oven_Commercial_Heavy_Duty.jpg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7004" y="5670157"/>
            <a:ext cx="1572547" cy="1215548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http://tbn1.google.com/images?q=tbn:eCh1w4A3oR8twM:http://img2.timeinc.net/toh/i/steps/fireplace-doors-toutX.jpg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927" y="5661248"/>
            <a:ext cx="1445155" cy="1196752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http://tbn1.google.com/images?q=tbn:vCQZTZ-58PPLIM:http://www.manunitedpies.tv/armchair.jpg">
            <a:hlinkClick r:id="rId18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8201" y="5668330"/>
            <a:ext cx="1152128" cy="1215549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http://tbn1.google.com/images?q=tbn:r2OlJkiPmtvZEM:http://www.yankodesign.com/images/design_news/2007/12/28/peak_bath.jpg">
            <a:hlinkClick r:id="rId20"/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1836" y="5571849"/>
            <a:ext cx="1792164" cy="1274118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http://tbn2.google.com/images?q=tbn:VSSWewRRZnOgfM:http://people.mozilla.com/%7Efaaborg/files/20061210-newCar/newCar.jpg_large.jpg">
            <a:hlinkClick r:id="rId22"/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1835" y="2438294"/>
            <a:ext cx="1792165" cy="1350099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688" y="836712"/>
            <a:ext cx="46085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C00000"/>
                </a:solidFill>
              </a:rPr>
              <a:t>CAN YOU NAME THESE THINGS?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C00000"/>
                </a:solidFill>
              </a:rPr>
              <a:t>WHERE CAN YOU SEE THEM?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6146" name="Picture 2" descr="http://t0.gstatic.com/images?q=tbn:ANd9GcQwR8ymgZyYwQqOqALjLAchRTpt-crJUPv1M-VKqnDSqzPUf2au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1835" y="1232394"/>
            <a:ext cx="1792166" cy="1192606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t3.gstatic.com/images?q=tbn:ANd9GcT1ah4O_jBEoDhASZakhDJaG_GWI0y_WHowM16nmMS1UIo1ukUb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9552" y="5670157"/>
            <a:ext cx="1612284" cy="1215548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t2.gstatic.com/images?q=tbn:ANd9GcSb-OBLV-G2osb4O1hzyZiAdfEkF1iGA_g2ryVYYJD6-wQBD2ZL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1834" y="185513"/>
            <a:ext cx="1792165" cy="104622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4766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0.gstatic.com/images?q=tbn:ANd9GcQvbN42E9pKuzyScB1THx8kl11Ydau39S0_m9I4-_GYgnZLHA3ru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2" y="469568"/>
            <a:ext cx="6125191" cy="6199792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40293" y="476673"/>
            <a:ext cx="3003706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MY HOUSE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en-US" sz="2000" b="1" dirty="0" smtClean="0"/>
              <a:t>This </a:t>
            </a:r>
            <a:r>
              <a:rPr lang="en-US" sz="2000" b="1" dirty="0"/>
              <a:t>is my house. It has a ground </a:t>
            </a:r>
            <a:r>
              <a:rPr lang="cs-CZ" sz="2000" b="1" dirty="0" smtClean="0"/>
              <a:t>……..</a:t>
            </a:r>
            <a:r>
              <a:rPr lang="en-US" sz="2000" b="1" dirty="0" smtClean="0"/>
              <a:t>. </a:t>
            </a:r>
            <a:r>
              <a:rPr lang="en-US" sz="2000" b="1" dirty="0"/>
              <a:t>There is a </a:t>
            </a:r>
            <a:r>
              <a:rPr lang="cs-CZ" sz="2000" b="1" dirty="0" smtClean="0"/>
              <a:t>…………</a:t>
            </a:r>
            <a:r>
              <a:rPr lang="en-US" sz="2000" b="1" dirty="0" smtClean="0"/>
              <a:t>. </a:t>
            </a:r>
            <a:r>
              <a:rPr lang="en-US" sz="2000" b="1" dirty="0"/>
              <a:t>We have a </a:t>
            </a:r>
            <a:r>
              <a:rPr lang="cs-CZ" sz="2000" b="1" dirty="0" smtClean="0"/>
              <a:t>……….</a:t>
            </a:r>
            <a:r>
              <a:rPr lang="en-US" sz="2000" b="1" dirty="0" smtClean="0"/>
              <a:t>and </a:t>
            </a:r>
            <a:r>
              <a:rPr lang="cs-CZ" sz="2000" b="1" dirty="0" smtClean="0"/>
              <a:t>…………</a:t>
            </a:r>
            <a:r>
              <a:rPr lang="en-US" sz="2000" b="1" dirty="0" smtClean="0"/>
              <a:t>on </a:t>
            </a:r>
            <a:r>
              <a:rPr lang="en-US" sz="2000" b="1" dirty="0"/>
              <a:t>the first floor. You can see </a:t>
            </a:r>
            <a:r>
              <a:rPr lang="en-US" sz="2000" b="1" dirty="0" smtClean="0"/>
              <a:t>a</a:t>
            </a:r>
            <a:r>
              <a:rPr lang="cs-CZ" sz="2000" b="1" dirty="0" smtClean="0"/>
              <a:t>…….</a:t>
            </a:r>
            <a:r>
              <a:rPr lang="en-US" sz="2000" b="1" dirty="0" smtClean="0"/>
              <a:t> </a:t>
            </a:r>
            <a:r>
              <a:rPr lang="en-US" sz="2000" b="1" dirty="0"/>
              <a:t>in the kitchen. There is a </a:t>
            </a:r>
            <a:r>
              <a:rPr lang="cs-CZ" sz="2000" b="1" dirty="0" smtClean="0"/>
              <a:t>……..</a:t>
            </a:r>
            <a:r>
              <a:rPr lang="en-US" sz="2000" b="1" dirty="0" smtClean="0"/>
              <a:t>in </a:t>
            </a:r>
            <a:r>
              <a:rPr lang="en-US" sz="2000" b="1" dirty="0"/>
              <a:t>the living room. We have three rooms on </a:t>
            </a:r>
            <a:r>
              <a:rPr lang="en-US" sz="2000" b="1" dirty="0" smtClean="0"/>
              <a:t>the</a:t>
            </a:r>
            <a:r>
              <a:rPr lang="cs-CZ" sz="2000" b="1" dirty="0" smtClean="0"/>
              <a:t> ………</a:t>
            </a:r>
            <a:r>
              <a:rPr lang="en-US" sz="2000" b="1" dirty="0" smtClean="0"/>
              <a:t> </a:t>
            </a:r>
            <a:r>
              <a:rPr lang="en-US" sz="2000" b="1" dirty="0"/>
              <a:t>floor. There is a bedroom, bathroom and </a:t>
            </a:r>
            <a:r>
              <a:rPr lang="cs-CZ" sz="2000" b="1" dirty="0" smtClean="0"/>
              <a:t>………</a:t>
            </a:r>
            <a:r>
              <a:rPr lang="en-US" sz="2000" b="1" dirty="0" smtClean="0"/>
              <a:t>. </a:t>
            </a:r>
            <a:r>
              <a:rPr lang="en-US" sz="2000" b="1" dirty="0"/>
              <a:t>You can see a </a:t>
            </a:r>
            <a:r>
              <a:rPr lang="cs-CZ" sz="2000" b="1" dirty="0" smtClean="0"/>
              <a:t>………..</a:t>
            </a:r>
            <a:r>
              <a:rPr lang="en-US" sz="2000" b="1" dirty="0" smtClean="0"/>
              <a:t>in </a:t>
            </a:r>
            <a:r>
              <a:rPr lang="en-US" sz="2000" b="1" dirty="0"/>
              <a:t>the bathroom. There is a </a:t>
            </a:r>
            <a:r>
              <a:rPr lang="cs-CZ" sz="2000" b="1" dirty="0" smtClean="0"/>
              <a:t>……..</a:t>
            </a:r>
            <a:r>
              <a:rPr lang="en-US" sz="2000" b="1" dirty="0" smtClean="0"/>
              <a:t>in </a:t>
            </a:r>
            <a:r>
              <a:rPr lang="en-US" sz="2000" b="1" dirty="0"/>
              <a:t>the nursery. We have a playground on the </a:t>
            </a:r>
            <a:r>
              <a:rPr lang="cs-CZ" sz="2000" b="1" dirty="0" smtClean="0"/>
              <a:t>……..</a:t>
            </a:r>
            <a:r>
              <a:rPr lang="en-US" sz="2000" b="1" dirty="0" smtClean="0"/>
              <a:t>. </a:t>
            </a:r>
            <a:r>
              <a:rPr lang="en-US" sz="2000" b="1" dirty="0"/>
              <a:t>I like my house very </a:t>
            </a:r>
            <a:r>
              <a:rPr lang="cs-CZ" sz="2000" b="1" dirty="0" smtClean="0"/>
              <a:t>………..</a:t>
            </a:r>
            <a:r>
              <a:rPr lang="en-US" sz="2000" b="1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31443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t0.gstatic.com/images?q=tbn:ANd9GcQ0hMi6LfjtWxS-__JVpC8hNySPgxBt8XtNMGdbZ1KqztpF6qx1F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35524"/>
            <a:ext cx="8856984" cy="5693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5149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1" y="620688"/>
            <a:ext cx="41015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en-US" sz="2000" dirty="0">
                <a:solidFill>
                  <a:srgbClr val="C00000"/>
                </a:solidFill>
              </a:rPr>
              <a:t>In the bathroom </a:t>
            </a:r>
            <a:r>
              <a:rPr lang="cs-CZ" sz="2000" dirty="0" err="1" smtClean="0">
                <a:solidFill>
                  <a:srgbClr val="C00000"/>
                </a:solidFill>
              </a:rPr>
              <a:t>there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is</a:t>
            </a:r>
            <a:r>
              <a:rPr lang="cs-CZ" sz="2000" dirty="0" smtClean="0">
                <a:solidFill>
                  <a:srgbClr val="C00000"/>
                </a:solidFill>
              </a:rPr>
              <a:t> a .....</a:t>
            </a:r>
            <a:r>
              <a:rPr lang="cs-CZ" dirty="0" smtClean="0"/>
              <a:t>...</a:t>
            </a:r>
            <a:r>
              <a:rPr lang="en-US" dirty="0" smtClean="0"/>
              <a:t>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106" y="537870"/>
            <a:ext cx="1449192" cy="1297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217" y="560140"/>
            <a:ext cx="1006598" cy="1334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571" y="560140"/>
            <a:ext cx="840729" cy="1310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 descr="http://www.englishexercises.org/makeagame/my_documents/my_pictures/2009/nov/9CA_0012030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3232" y="1821017"/>
            <a:ext cx="1335248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www.englishexercises.org/makeagame/my_documents/my_pictures/2009/nov/5ZZ_tub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2755" y="1870668"/>
            <a:ext cx="1620180" cy="631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www.englishexercises.org/makeagame/my_documents/my_pictures/2009/nov/12A_toothbrush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962837"/>
            <a:ext cx="1368152" cy="663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http://www.englishexercises.org/makeagame/my_documents/my_pictures/2009/nov/648_Hair_Dryer_3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2985" y="543185"/>
            <a:ext cx="1206115" cy="1482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9512" y="2829129"/>
            <a:ext cx="41015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sz="2000" dirty="0" smtClean="0">
                <a:solidFill>
                  <a:srgbClr val="C00000"/>
                </a:solidFill>
              </a:rPr>
              <a:t>In </a:t>
            </a:r>
            <a:r>
              <a:rPr lang="cs-CZ" sz="2000" dirty="0" err="1" smtClean="0">
                <a:solidFill>
                  <a:srgbClr val="C00000"/>
                </a:solidFill>
              </a:rPr>
              <a:t>the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bedroom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there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is</a:t>
            </a:r>
            <a:r>
              <a:rPr lang="cs-CZ" sz="2000" dirty="0" smtClean="0">
                <a:solidFill>
                  <a:srgbClr val="C00000"/>
                </a:solidFill>
              </a:rPr>
              <a:t> a ……..</a:t>
            </a:r>
            <a:endParaRPr lang="cs-CZ" sz="2000" dirty="0">
              <a:solidFill>
                <a:srgbClr val="C00000"/>
              </a:solidFill>
            </a:endParaRPr>
          </a:p>
        </p:txBody>
      </p:sp>
      <p:pic>
        <p:nvPicPr>
          <p:cNvPr id="6158" name="Picture 14" descr="http://www.englishexercises.org/makeagame/my_documents/my_pictures/2009/nov/FZZ_0013250.gi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057" y="2855931"/>
            <a:ext cx="1709509" cy="1247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http://www.englishexercises.org/makeagame/my_documents/my_pictures/2009/nov/A8E_0011757.gif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0735" y="3054484"/>
            <a:ext cx="1250775" cy="105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http://www.englishexercises.org/makeagame/my_documents/my_pictures/2009/nov/AED_0013910.gif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9602" y="4030816"/>
            <a:ext cx="1694398" cy="1296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4" name="Picture 20" descr="http://www.englishexercises.org/makeagame/my_documents/my_pictures/2009/nov/D14_16098167.gif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3645" y="2798566"/>
            <a:ext cx="904875" cy="1285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6" name="Picture 22" descr="http://www.englishexercises.org/makeagame/my_documents/my_pictures/2009/nov/7ZC_0011340.gif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566" y="4077072"/>
            <a:ext cx="1400944" cy="1141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8" name="Picture 24" descr="http://www.englishexercises.org/makeagame/my_documents/my_pictures/2009/nov/E38_Pillow-7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0969" y="4111590"/>
            <a:ext cx="1172669" cy="752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0" name="Picture 26" descr="http://www.englishexercises.org/makeagame/my_documents/my_pictures/2009/nov/E2F_0020617.gif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985" y="3281115"/>
            <a:ext cx="1185314" cy="166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2" name="Picture 28" descr="http://www.englishexercises.org/makeagame/my_documents/my_pictures/2009/nov/37F_0014035.gif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2498" y="4864054"/>
            <a:ext cx="992349" cy="1364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3528" y="4678923"/>
            <a:ext cx="38545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C00000"/>
                </a:solidFill>
              </a:rPr>
              <a:t> In </a:t>
            </a:r>
            <a:r>
              <a:rPr lang="cs-CZ" sz="2000" dirty="0" err="1" smtClean="0">
                <a:solidFill>
                  <a:srgbClr val="C00000"/>
                </a:solidFill>
              </a:rPr>
              <a:t>the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kitchen</a:t>
            </a:r>
            <a:r>
              <a:rPr lang="cs-CZ" sz="2000" dirty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there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is</a:t>
            </a:r>
            <a:r>
              <a:rPr lang="cs-CZ" sz="2000" dirty="0" smtClean="0">
                <a:solidFill>
                  <a:srgbClr val="C00000"/>
                </a:solidFill>
              </a:rPr>
              <a:t> a …..</a:t>
            </a:r>
            <a:endParaRPr lang="cs-CZ" sz="2000" dirty="0">
              <a:solidFill>
                <a:srgbClr val="C00000"/>
              </a:solidFill>
            </a:endParaRPr>
          </a:p>
        </p:txBody>
      </p:sp>
      <p:pic>
        <p:nvPicPr>
          <p:cNvPr id="6174" name="Picture 30" descr="http://www.englishexercises.org/makeagame/my_documents/my_pictures/2009/nov/B32_0010515.gif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2985" y="5258820"/>
            <a:ext cx="1155568" cy="1504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6" name="Picture 32" descr="http://www.englishexercises.org/makeagame/my_documents/my_pictures/2009/nov/C43_0012632.gif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807" y="5294328"/>
            <a:ext cx="1650898" cy="1353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8" name="Picture 34" descr="http://www.englishexercises.org/makeagame/my_documents/my_pictures/2009/nov/41Z_0018637.gif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516" y="5466426"/>
            <a:ext cx="1300311" cy="1203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80" name="Picture 36" descr="http://www.englishexercises.org/makeagame/my_documents/my_pictures/2009/nov/43A_0014621.gif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250" y="5488981"/>
            <a:ext cx="864096" cy="1180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3" y="0"/>
            <a:ext cx="5338968" cy="461665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There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………./ </a:t>
            </a:r>
            <a:r>
              <a:rPr lang="cs-CZ" sz="2400" dirty="0" err="1"/>
              <a:t>T</a:t>
            </a:r>
            <a:r>
              <a:rPr lang="cs-CZ" sz="2400" dirty="0" err="1" smtClean="0"/>
              <a:t>here</a:t>
            </a:r>
            <a:r>
              <a:rPr lang="cs-CZ" sz="2400" dirty="0" smtClean="0"/>
              <a:t> are ………..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0683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4392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C00000"/>
                </a:solidFill>
              </a:rPr>
              <a:t>In </a:t>
            </a:r>
            <a:r>
              <a:rPr lang="cs-CZ" sz="2000" dirty="0" err="1" smtClean="0">
                <a:solidFill>
                  <a:srgbClr val="C00000"/>
                </a:solidFill>
              </a:rPr>
              <a:t>the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living-room</a:t>
            </a:r>
            <a:r>
              <a:rPr lang="cs-CZ" sz="2000" dirty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there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is</a:t>
            </a:r>
            <a:r>
              <a:rPr lang="cs-CZ" sz="2000" dirty="0" smtClean="0">
                <a:solidFill>
                  <a:srgbClr val="C00000"/>
                </a:solidFill>
              </a:rPr>
              <a:t> a …..</a:t>
            </a:r>
            <a:endParaRPr lang="cs-CZ" sz="2000" dirty="0">
              <a:solidFill>
                <a:srgbClr val="C00000"/>
              </a:solidFill>
            </a:endParaRPr>
          </a:p>
        </p:txBody>
      </p:sp>
      <p:pic>
        <p:nvPicPr>
          <p:cNvPr id="7170" name="Picture 2" descr="http://www.englishexercises.org/makeagame/my_documents/my_pictures/2009/nov/641_firepla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48680"/>
            <a:ext cx="1152128" cy="1473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www.englishexercises.org/makeagame/my_documents/my_pictures/2009/nov/196_0010389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59669"/>
            <a:ext cx="1224136" cy="1290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://www.englishexercises.org/makeagame/my_documents/my_pictures/2009/nov/FCE_0013329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0936" y="1085808"/>
            <a:ext cx="190500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http://www.englishexercises.org/makeagame/my_documents/my_pictures/2009/nov/917_0010372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48680"/>
            <a:ext cx="1605529" cy="1180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http://www.englishexercises.org/makeagame/my_documents/my_pictures/2009/nov/1Z2_table_coffee5_10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5696" y="1285607"/>
            <a:ext cx="1318697" cy="883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2276872"/>
            <a:ext cx="3528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C00000"/>
                </a:solidFill>
              </a:rPr>
              <a:t>In </a:t>
            </a:r>
            <a:r>
              <a:rPr lang="cs-CZ" sz="2000" dirty="0" err="1" smtClean="0">
                <a:solidFill>
                  <a:srgbClr val="C00000"/>
                </a:solidFill>
              </a:rPr>
              <a:t>the</a:t>
            </a:r>
            <a:r>
              <a:rPr lang="cs-CZ" sz="2000" dirty="0" smtClean="0">
                <a:solidFill>
                  <a:srgbClr val="C00000"/>
                </a:solidFill>
              </a:rPr>
              <a:t> study </a:t>
            </a:r>
            <a:r>
              <a:rPr lang="cs-CZ" sz="2000" dirty="0" err="1" smtClean="0">
                <a:solidFill>
                  <a:srgbClr val="C00000"/>
                </a:solidFill>
              </a:rPr>
              <a:t>there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is</a:t>
            </a:r>
            <a:r>
              <a:rPr lang="cs-CZ" sz="2000" dirty="0" smtClean="0">
                <a:solidFill>
                  <a:srgbClr val="C00000"/>
                </a:solidFill>
              </a:rPr>
              <a:t> a ……</a:t>
            </a:r>
            <a:endParaRPr lang="cs-CZ" sz="2000" dirty="0">
              <a:solidFill>
                <a:srgbClr val="C00000"/>
              </a:solidFill>
            </a:endParaRPr>
          </a:p>
        </p:txBody>
      </p:sp>
      <p:pic>
        <p:nvPicPr>
          <p:cNvPr id="7180" name="Picture 12" descr="http://www.englishexercises.org/makeagame/my_documents/my_pictures/2009/nov/57F_desk2_100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817" y="2242091"/>
            <a:ext cx="1279015" cy="1036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http://www.englishexercises.org/makeagame/my_documents/my_pictures/2009/nov/E84_chair_kids_100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342500"/>
            <a:ext cx="902149" cy="1086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4" name="Picture 16" descr="http://www.englishexercises.org/makeagame/my_documents/my_pictures/2009/nov/693_0012226.gi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544" y="2239340"/>
            <a:ext cx="1544707" cy="1405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6" name="Picture 18" descr="http://www.englishexercises.org/makeagame/my_documents/my_pictures/2009/nov/F64_lamp_desk_100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073132"/>
            <a:ext cx="67627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8" name="Picture 20" descr="http://www.englishexercises.org/makeagame/my_documents/my_pictures/2009/nov/5Z5_1workstation30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0598" y="2989426"/>
            <a:ext cx="1310470" cy="982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0" name="Picture 22" descr="http://www.englishexercises.org/makeagame/my_documents/my_pictures/2009/nov/589_1pencils-med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5716" y="2785536"/>
            <a:ext cx="1368152" cy="867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3861048"/>
            <a:ext cx="45150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C00000"/>
                </a:solidFill>
              </a:rPr>
              <a:t>In </a:t>
            </a:r>
            <a:r>
              <a:rPr lang="cs-CZ" sz="2000" dirty="0" err="1" smtClean="0">
                <a:solidFill>
                  <a:srgbClr val="C00000"/>
                </a:solidFill>
              </a:rPr>
              <a:t>the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dining-room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there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is</a:t>
            </a:r>
            <a:r>
              <a:rPr lang="cs-CZ" sz="2000" dirty="0" smtClean="0">
                <a:solidFill>
                  <a:srgbClr val="C00000"/>
                </a:solidFill>
              </a:rPr>
              <a:t> a ……</a:t>
            </a:r>
            <a:endParaRPr lang="cs-CZ" sz="2000" dirty="0">
              <a:solidFill>
                <a:srgbClr val="C00000"/>
              </a:solidFill>
            </a:endParaRPr>
          </a:p>
        </p:txBody>
      </p:sp>
      <p:pic>
        <p:nvPicPr>
          <p:cNvPr id="7192" name="Picture 24" descr="http://www.englishexercises.org/makeagame/my_documents/my_pictures/2009/nov/dining_table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6917" y="3735252"/>
            <a:ext cx="1259210" cy="1051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4" name="Picture 26" descr="http://www.englishexercises.org/makeagame/my_documents/my_pictures/2009/nov/DC5_folding-chair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6461" y="3577123"/>
            <a:ext cx="923446" cy="136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6" name="Picture 28" descr="http://www.englishexercises.org/makeagame/my_documents/my_pictures/2009/nov/FF8_vase_100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545" y="4310813"/>
            <a:ext cx="7334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8" name="Picture 30" descr="http://www.englishexercises.org/makeagame/my_documents/my_pictures/2009/nov/AAB_0010040.gif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651" y="3399446"/>
            <a:ext cx="872182" cy="2206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00" name="Picture 32" descr="http://www.englishexercises.org/makeagame/my_documents/my_pictures/2009/nov/D76_0011088.gif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269" y="4074076"/>
            <a:ext cx="1295382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5298212"/>
            <a:ext cx="37444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solidFill>
                  <a:srgbClr val="C00000"/>
                </a:solidFill>
              </a:rPr>
              <a:t>In </a:t>
            </a:r>
            <a:r>
              <a:rPr lang="cs-CZ" sz="2000" dirty="0" err="1" smtClean="0">
                <a:solidFill>
                  <a:srgbClr val="C00000"/>
                </a:solidFill>
              </a:rPr>
              <a:t>the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hall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there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is</a:t>
            </a:r>
            <a:r>
              <a:rPr lang="cs-CZ" sz="2000" dirty="0" smtClean="0">
                <a:solidFill>
                  <a:srgbClr val="C00000"/>
                </a:solidFill>
              </a:rPr>
              <a:t> a ……</a:t>
            </a:r>
            <a:endParaRPr lang="cs-CZ" sz="2000" dirty="0">
              <a:solidFill>
                <a:srgbClr val="C00000"/>
              </a:solidFill>
            </a:endParaRPr>
          </a:p>
        </p:txBody>
      </p:sp>
      <p:pic>
        <p:nvPicPr>
          <p:cNvPr id="7202" name="Picture 34" descr="http://www.englishexercises.org/makeagame/my_documents/my_pictures/2009/nov/38C_0013477.gif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4387" y="5080621"/>
            <a:ext cx="1098743" cy="1777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04" name="Picture 36" descr="http://www.englishexercises.org/makeagame/my_documents/my_pictures/2009/nov/84B_0010602.gif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734" y="5167354"/>
            <a:ext cx="1052811" cy="1690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06" name="Picture 38" descr="http://www.englishexercises.org/makeagame/my_documents/my_pictures/2009/nov/CZ1_0012313.gif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8545" y="5323333"/>
            <a:ext cx="1905000" cy="157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0"/>
            <a:ext cx="5287377" cy="461665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/>
              <a:t>There</a:t>
            </a:r>
            <a:r>
              <a:rPr lang="cs-CZ" sz="2400" dirty="0"/>
              <a:t> </a:t>
            </a:r>
            <a:r>
              <a:rPr lang="cs-CZ" sz="2400" dirty="0" err="1"/>
              <a:t>is</a:t>
            </a:r>
            <a:r>
              <a:rPr lang="cs-CZ" sz="2400" dirty="0"/>
              <a:t> a ………./ </a:t>
            </a:r>
            <a:r>
              <a:rPr lang="cs-CZ" sz="2400" dirty="0" err="1"/>
              <a:t>There</a:t>
            </a:r>
            <a:r>
              <a:rPr lang="cs-CZ" sz="2400" dirty="0"/>
              <a:t> are </a:t>
            </a:r>
            <a:r>
              <a:rPr lang="cs-CZ" sz="2400" dirty="0" smtClean="0"/>
              <a:t>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753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7" y="764704"/>
            <a:ext cx="43369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000" dirty="0" err="1" smtClean="0">
                <a:solidFill>
                  <a:srgbClr val="C00000"/>
                </a:solidFill>
              </a:rPr>
              <a:t>Outside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the</a:t>
            </a:r>
            <a:r>
              <a:rPr lang="cs-CZ" sz="2000" dirty="0" smtClean="0">
                <a:solidFill>
                  <a:srgbClr val="C00000"/>
                </a:solidFill>
              </a:rPr>
              <a:t> house </a:t>
            </a:r>
            <a:r>
              <a:rPr lang="cs-CZ" sz="2000" dirty="0" err="1" smtClean="0">
                <a:solidFill>
                  <a:srgbClr val="C00000"/>
                </a:solidFill>
              </a:rPr>
              <a:t>there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is</a:t>
            </a:r>
            <a:r>
              <a:rPr lang="cs-CZ" sz="2000" dirty="0" smtClean="0">
                <a:solidFill>
                  <a:srgbClr val="C00000"/>
                </a:solidFill>
              </a:rPr>
              <a:t> a…….</a:t>
            </a:r>
            <a:endParaRPr lang="cs-CZ" sz="2000" dirty="0">
              <a:solidFill>
                <a:srgbClr val="C00000"/>
              </a:solidFill>
            </a:endParaRPr>
          </a:p>
        </p:txBody>
      </p:sp>
      <p:pic>
        <p:nvPicPr>
          <p:cNvPr id="8194" name="Picture 2" descr="http://www.englishexercises.org/makeagame/my_documents/my_pictures/2009/nov/926_gara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74938"/>
            <a:ext cx="2286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www.englishexercises.org/makeagame/my_documents/my_pictures/2009/nov/A44_wooden-outdoor-benc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831" y="3832925"/>
            <a:ext cx="1922512" cy="1172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www.englishexercises.org/makeagame/my_documents/my_pictures/2009/nov/E25_sflowers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0700" y="5249553"/>
            <a:ext cx="2016224" cy="995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http://www.englishexercises.org/makeagame/my_documents/my_pictures/2009/nov/3F1_1194985335600791561satellite_dish_ali_hussn_01_svg_thumb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875" y="2438624"/>
            <a:ext cx="936104" cy="1188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http://www.englishexercises.org/makeagame/my_documents/my_pictures/2009/nov/3BE_0014271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873" y="1006474"/>
            <a:ext cx="1905000" cy="1609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4" name="Picture 12" descr="http://www.englishexercises.org/makeagame/my_documents/my_pictures/2009/nov/BB9_woman_on_balcony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643784"/>
            <a:ext cx="1822734" cy="2576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6" y="0"/>
            <a:ext cx="5289425" cy="461665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err="1"/>
              <a:t>There</a:t>
            </a:r>
            <a:r>
              <a:rPr lang="cs-CZ" sz="2400" dirty="0"/>
              <a:t> </a:t>
            </a:r>
            <a:r>
              <a:rPr lang="cs-CZ" sz="2400" dirty="0" err="1"/>
              <a:t>is</a:t>
            </a:r>
            <a:r>
              <a:rPr lang="cs-CZ" sz="2400" dirty="0"/>
              <a:t> a ………./ </a:t>
            </a:r>
            <a:r>
              <a:rPr lang="cs-CZ" sz="2400" dirty="0" err="1"/>
              <a:t>There</a:t>
            </a:r>
            <a:r>
              <a:rPr lang="cs-CZ" sz="2400" dirty="0"/>
              <a:t> are </a:t>
            </a:r>
            <a:r>
              <a:rPr lang="cs-CZ" sz="2400" dirty="0" smtClean="0"/>
              <a:t>………..</a:t>
            </a:r>
            <a:endParaRPr lang="cs-CZ" dirty="0"/>
          </a:p>
        </p:txBody>
      </p:sp>
      <p:sp>
        <p:nvSpPr>
          <p:cNvPr id="4" name="AutoShape 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63500" y="-927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15900" y="-774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368300" y="-622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520700" y="-469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673100" y="-317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825500" y="-165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977900" y="-12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130300" y="139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1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282700" y="292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435100" y="444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AutoShape 2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587500" y="596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AutoShape 2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739900" y="749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AutoShape 2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892300" y="901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AutoShape 2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044700" y="1054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3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349500" y="1358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AutoShape 3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501900" y="1511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AutoShape 3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654300" y="1663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AutoShape 3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806700" y="1816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AutoShape 4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959100" y="1968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AutoShape 4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3111500" y="2120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AutoShape 4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3263900" y="2273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AutoShape 4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3370036" y="2400324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AutoShape 4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3568700" y="2578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AutoShape 5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3721100" y="2730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AutoShape 5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3873500" y="2882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AutoShape 5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4025900" y="3035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AutoShape 5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4178300" y="3187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2" name="AutoShape 5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4330700" y="3340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3" name="AutoShape 6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4483100" y="3492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5" name="AutoShape 6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4635500" y="3644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7" name="AutoShape 6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4787900" y="3797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9" name="AutoShape 6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4940300" y="3949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01" name="AutoShape 6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5092700" y="4102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03" name="AutoShape 7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5245100" y="4254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05" name="AutoShape 7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5397500" y="4406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06" name="AutoShape 7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5549900" y="4559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07" name="AutoShape 7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5702300" y="4711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08" name="AutoShape 7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5854700" y="4864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09" name="AutoShape 8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6007100" y="5016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10" name="AutoShape 8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6159500" y="5168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11" name="AutoShape 8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6311900" y="5321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12" name="AutoShape 8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6464300" y="5473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13" name="AutoShape 8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6616700" y="5626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14" name="AutoShape 9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6769100" y="5778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15" name="AutoShape 9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6921500" y="5930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16" name="AutoShape 9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7073900" y="6083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17" name="AutoShape 9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7226300" y="6235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18" name="AutoShape 9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7378700" y="6388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19" name="AutoShape 10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7531100" y="6540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20" name="AutoShape 10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7683500" y="6692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21" name="AutoShape 10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7835900" y="6845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22" name="AutoShape 10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7988300" y="6997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23" name="AutoShape 10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8140700" y="7150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24" name="AutoShape 11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8293100" y="7302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25" name="AutoShape 11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8445500" y="7454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26" name="AutoShape 11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8597900" y="7607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27" name="AutoShape 11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8750300" y="7759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28" name="AutoShape 11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8902700" y="7912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29" name="AutoShape 12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9055100" y="8064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30" name="AutoShape 12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9207500" y="8216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31" name="AutoShape 12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9359900" y="8369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32" name="AutoShape 12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9512300" y="8521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33" name="AutoShape 12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9664700" y="8674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34" name="AutoShape 13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9817100" y="8826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35" name="AutoShape 13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9969500" y="8978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36" name="AutoShape 13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0121900" y="9131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37" name="AutoShape 13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0274300" y="9283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38" name="AutoShape 13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0426700" y="9436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39" name="AutoShape 14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0579100" y="9588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40" name="AutoShape 14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0731500" y="9740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41" name="AutoShape 14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0883900" y="9893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42" name="AutoShape 14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1036300" y="10045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43" name="AutoShape 14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1188700" y="10198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44" name="AutoShape 15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1341100" y="10350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45" name="AutoShape 15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1493500" y="10502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46" name="AutoShape 15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1645900" y="10655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47" name="AutoShape 15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1798300" y="10807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48" name="AutoShape 15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1950700" y="10960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49" name="AutoShape 16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2103100" y="11112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50" name="AutoShape 16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2255500" y="11264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51" name="AutoShape 16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2407900" y="11417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52" name="AutoShape 16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2560300" y="11569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53" name="AutoShape 16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2712700" y="11722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54" name="AutoShape 17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2865100" y="11874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55" name="AutoShape 17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3017500" y="12026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56" name="AutoShape 17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3169900" y="12179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57" name="AutoShape 17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3322300" y="12331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58" name="AutoShape 17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3474700" y="12484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59" name="AutoShape 18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3627100" y="12636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60" name="AutoShape 18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3779500" y="12788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61" name="AutoShape 18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3931900" y="12941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62" name="AutoShape 18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4084300" y="13093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63" name="AutoShape 18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4236700" y="13246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64" name="AutoShape 19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4389100" y="13398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65" name="AutoShape 19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4541500" y="13550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66" name="AutoShape 19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4693900" y="13703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67" name="AutoShape 19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4846300" y="13855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68" name="AutoShape 19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4998700" y="14008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69" name="AutoShape 20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5151100" y="14160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70" name="AutoShape 20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5303500" y="14312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71" name="AutoShape 20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5455900" y="14465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72" name="AutoShape 20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5608300" y="14617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73" name="AutoShape 20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5760700" y="14770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74" name="AutoShape 21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5913100" y="14922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75" name="AutoShape 21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6065500" y="15074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76" name="AutoShape 21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6217900" y="15227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77" name="AutoShape 21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6370300" y="15379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78" name="AutoShape 21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6522700" y="15532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79" name="AutoShape 22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6675100" y="15684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80" name="AutoShape 22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6827500" y="15836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81" name="AutoShape 22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6979900" y="15989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82" name="AutoShape 22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7132300" y="16141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83" name="AutoShape 22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7284700" y="16294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84" name="AutoShape 23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7437100" y="16446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85" name="AutoShape 23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7589500" y="16598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86" name="AutoShape 23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7741900" y="16751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87" name="AutoShape 23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7894300" y="16903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88" name="AutoShape 23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8046700" y="17056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89" name="AutoShape 24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8199100" y="17208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90" name="AutoShape 24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8351500" y="17360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91" name="AutoShape 24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8503900" y="17513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92" name="AutoShape 24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8656300" y="17665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93" name="AutoShape 24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8808700" y="17818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94" name="AutoShape 25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8961100" y="17970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95" name="AutoShape 25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9113500" y="18122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96" name="AutoShape 25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9265900" y="18275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97" name="AutoShape 25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9418300" y="18427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98" name="AutoShape 25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9570700" y="18580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99" name="AutoShape 26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9723100" y="18732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00" name="AutoShape 26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19875500" y="18884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01" name="AutoShape 26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0027900" y="19037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02" name="AutoShape 26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0180300" y="19189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03" name="AutoShape 26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0332700" y="19342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04" name="AutoShape 27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0485100" y="19494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05" name="AutoShape 27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0637500" y="19646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06" name="AutoShape 27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0789900" y="19799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07" name="AutoShape 27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0942300" y="19951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08" name="AutoShape 27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1094700" y="20104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09" name="AutoShape 28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1247100" y="20256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10" name="AutoShape 28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1399500" y="20408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11" name="AutoShape 28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1551900" y="20561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12" name="AutoShape 28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1704300" y="20713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13" name="AutoShape 28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1856700" y="20866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14" name="AutoShape 29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2009100" y="21018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15" name="AutoShape 29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2161500" y="21170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16" name="AutoShape 29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2313900" y="21323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17" name="AutoShape 29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2466300" y="21475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18" name="AutoShape 29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2618700" y="21628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19" name="AutoShape 30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2771100" y="21780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20" name="AutoShape 30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2923500" y="21932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21" name="AutoShape 30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3075900" y="22085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22" name="AutoShape 30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3228300" y="22237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23" name="AutoShape 30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3380700" y="22390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24" name="AutoShape 31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3533100" y="22542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25" name="AutoShape 31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3685500" y="22694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26" name="AutoShape 31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3837900" y="22847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27" name="AutoShape 31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3990300" y="22999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28" name="AutoShape 31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4142700" y="23152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29" name="AutoShape 32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4295100" y="23304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30" name="AutoShape 32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4447500" y="23456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31" name="AutoShape 32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4599900" y="23609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32" name="AutoShape 32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4752300" y="23761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33" name="AutoShape 32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4904700" y="23914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34" name="AutoShape 33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5057100" y="24066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35" name="AutoShape 33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5209500" y="24218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36" name="AutoShape 33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5361900" y="24371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37" name="AutoShape 33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5514300" y="24523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38" name="AutoShape 33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5666700" y="24676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39" name="AutoShape 34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5819100" y="24828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40" name="AutoShape 34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5971500" y="24980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41" name="AutoShape 344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6123900" y="251333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42" name="AutoShape 346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6276300" y="252857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43" name="AutoShape 348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6428700" y="254381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44" name="AutoShape 350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6581100" y="255905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345" name="AutoShape 352" descr="data:image/jpeg;base64,/9j/4AAQSkZJRgABAQAAAQABAAD/2wBDAAkGBwgHBgkIBwgKCgkLDRYPDQwMDRsUFRAWIB0iIiAdHx8kKDQsJCYxJx8fLT0tMTU3Ojo6Iys/RD84QzQ5Ojf/2wBDAQoKCg0MDRoPDxo3JR8lNzc3Nzc3Nzc3Nzc3Nzc3Nzc3Nzc3Nzc3Nzc3Nzc3Nzc3Nzc3Nzc3Nzc3Nzc3Nzc3Nzf/wAARCACQALQDASIAAhEBAxEB/8QAHAAAAAcBAQAAAAAAAAAAAAAAAAECAwQFBgcI/8QAQxAAAgEDAgMFBAcFBgUFAAAAAQIDAAQRBSESMUEGE1FhcSIygZEUI0JyobHRFTNSY8EHJGKC4fAWNENEg1OSk8LS/8QAGAEBAQEBAQAAAAAAAAAAAAAAAAECAwT/xAAgEQEBAAIDAAIDAQAAAAAAAAAAAQIREiExE0EEIlED/9oADAMBAAIRAxEAPwDuNChQoBQoUKAUniFQNU1SCwi4pTljyVeZrKS9oL6RiY2WNM5CgZ/E1Zjalum5Mi+NF3qeNYFtav2/65HoopB1S/bncv8AhWuFTlHQDNGPtCi79K5+dQvD/wBxJ/7qI3dyw9qeQn7xpwOUdANwlEblBXP+/mPORyPvUkyOebN86vxnJ0A3sQ+0vzpJ1CADPeJ8WFYHiOMkmrPSNJe9cSzAxwePV/T9f9iXGRd7apb5Jd48OOWVORnpSo7pWxvzquubq3tb2305GijzGXES8wBjc+W9QVug310DBon3BByCPEVy5TbWmoRgwpVVdldqyjJFWSMGFaQqhQoUAoUKFAKFChQChQpueZIYy8jBVG5JOAKBTMBzNUOt9oEtAYbfEk/kdl9f0qq1vtI0xa309uFOTS9W9PD1qgwfEnPjXTHBm07NPLcStJNIzueZNIxRAb0ddGB4FGBSRSt6AwMdaVnakDnSjtQGWNDegDkgKCxOwAHPyrS6Pondlbi9UGTGUixsvmfOs5ZcVk2j6NojS4uL1SE5rEfteZ8vKra/vltwYbbBlxjHRPX9KZvdT45Da2ciiU85SMgeQ8TUOOFkXe5hBzvlDv8AjXnyyuTrIgHTy0zzmQmdyeKTqcjHOqGB7jsxMISryaaegGe59PLyrYFGP/cw/wDxn9aiXtmJ4mV5YWB/ln9a55Y78blLtLhWjjubZg8LjIKnINXlje8YAJ/GubK132bui0RM1i7ZeIfZ8StamwvYrmJLmzkDxv1HTyphn9VMsWzR+IZpVVFjehlwW3q0Rwy5FdmC6FChQChQoUEO/vo7OEu+Seir7zHwFYjVr3VNSf27SdIOkYQkfHHOr3tL2ej1plW4c/R85dc7/DwzXKde7O/R9TuVs3kgQSHgEbkYG1Yudw70sx21QguEABtp/jE36Uh37vaRSn3gRWLFlq0O0Wp3a/8AlP604k/aSH91rN5jwMzfrSfk3+HxNcLiI8nX50vv0PJgR4VlRrPamMb6i0g/mqH/ADzRft3XR++ttPm82sov/wA1Z+Vj9xPirWLKvxpXGKysfaa+T97ounN5ohT8qd/4qz+80SMfdlkH/wB6s/JxT4606uDRqrzSBIkLuxAVVG5rO2/aiyklSN9JeMuwXj+lMoGTzJIOB8K6lpmnWmnW5mQ7soYyO3FgY6HA2+Fbn+2OU6ThZ6a0bR1sVE03C1xzz0j9PPzo7y+a5JhtDwxbhnHNvTy86ReTvfnuoXMVuOe27/oKKK0AGDcOMeCiuVttbk0TBAsQGMDalYwSQFx4040EK4/vM+Sce4v6UloYRsbib04VFFI9nAy4z59aJuBttvhSzbQAZ7y5H/kxSVgtyCc3Des7VKId5axXEZVxnbrvWSliuuzt211ZBpLZj9bB0bzHnW4eC1GxSUnGcNKxqJc6fazRkdwN/OsZY7bl/pvTb63v4I7qxkDo5wR1Q+DDpV9Y3mcKdiOYrCJpUmk3rT2DmNHPtISeFjjkRWk024afDFGRuTKeh9etbwt+2MtfTWxuHG1LqLanapQ5V0ZChQoUDcqBlNc17QWzNqNwUKfvCPabGa6Y3u1zfVfpMerXNrN9YFbiWYHDNkcsfHnWM/GsfVS1rOccMCkgb8MgP50X0O4IY/RZNvAqf61LxkqA59o04AyniQgfMVx1K3uqwwgNwtFID4GJv0omiiO+FHqMfnVqskqDi4z4DHM04ssmM95xDqSM1OMNqQW0DnZkPxFE2nxsfZGR5VeSFmxiOJxjqBTXdwf9Wzj/AMopxNqY6YmRlOvhWm0OS7uI7WzlmZreBGITx32z446VDEFsxAEUi55BXNW2lWjxXC8PGicBAdiSRmtYzSXuLlEVRgAfOlcIH+ppowZ2N5Ifur/oKQYEOxuLg+jEV02ylRqGyVGaJ4zzwajCCLHCXnI85D+tORw2owBBxHOMsc02OedvP7SU0W4l0zREiuL1NpppBmOI/wAIx7x38cD12rl1/wBse0moSF7nWr7nkJDMYkH+VMCquWARTzxBiwjkdAzHcgE70SRA86bNNHoXbvtLpVwvDqU15EzDMF45lU+hJyPgfhXctC1hdXsEujbywuTwunCWAYc8EDcV50toR38WDzdfzr0T2TZorGREOBx8gKk3atmj+ojihX2GA7we8uM7Gp2lQDCmo+pyM8cfEScSD8qsdJOy10njC3ij4adoDlQqgUKFCgI8jXPe0gj/AG1ciSJH90+0OWwroR5Vz3tOsn7bn7tVbITILYPLpWMvFiueK2YAiOVMbYSUgfjSREn2bq4XwDKGFG8jR7S286Y3JKZH4ZpK3EOcCRQT0JxXNrY+CTIxcQlv8QZCafjhuTv3KyA/+nKCR86CAY2xj1pQVcHbnTRsSrMijvoJgRsTw5/KjE8WGDPw8j7YK/nTiM6HKOw+NPC5n6txD/EAaujZhXVx9WUf7rA1I0Q3C6gY3lJjYEhSoBz6ikO0Mn762gfxJTepGlpGL1REO7XhPu9PSmja97tseyN/OjMTDcCjEUHWS5f/ADn9aQ0NkMFoOLJx7bCtaZ2JxHGTxyIvhlgKSJrYZxNGN98MP6UvMMWyWsY6cj/pSlm4W9mOP2jvwrnH40V5ZuQrXc7oQyNK7Kw5EFjgilRx7iibhSd40AwGIVR0wcVe23Z6+lthcKIwp+yzYb5VLWpEG1hHfRnwdfzrvXZcN9CfhMQHefbJ8B0FcaTTJrYLPdPFDErgcTMST6AAk11bQL2I26IlxGqzyewxyCTjlv1wKzMpGrjamapfu199GUq6R8IYoDjjbpv4AZ/zVc6RJ7uDmoCadYxs5KlpXfjMnEWIbxp6yV7WVYpCMjk3Rq3hlv1jLHTWRnKg0qo9rIGjFSK6MBQoUKAjXPe1WRrcpA+yv5V0I1z7tbEJtQmmCiSMBVJDH2SOfLrWM/Fnqo7yUNkEr4BRijE8p9mRQw8WUNTMZjAI76WPwVsOP1owZwcL3Evo/Afka5bap4xW+8jRiNsAZjYrSkVNuC8nXydVcfrTJmIGJreZPMpkfMZpcTRyH6uRX8geVBJxIELpcWrqM54mKYxzpZadBmS1cj+KIhxTGGUYCjhznAHOjR3BwGIPU+6TVU79JjHvkoD/ABqVqbpLq9/HwlSvCd1ORURbmdZGbvAylccLqGOc86k6UVl1GMuijKnITbO1X7RpdgOdNNPCrANLH5+0DRmO15/Rw33mzRrNGNooUA8ga2ybmmiOCvE3mFJpppmUZW3mbG/sp+uKkG6kB9gY9FApia4lZTlmHqaK89vpa6Z2jt3DfVOxOM9T5GtKh4buRRuwwMg8j5U32l04OLfU4o1eSIhiAo6bnf0FFNdKSt1AAe8wWweuOVc8++3TC66P6jNbXUCWLN3YclFkxjhbbB+dNdlrS6bUbFbx24LWaQcAbZyA3CfMVRzT97Msas5fj+rI8ev5VsdFtpIjBcXErPdke07tyJ8uVct66dPVnq+u3aRt+y7aWS4IIVGcIoPqefpVh2f1e9vLONtUhaC7iOHGRwt8qlfRo5IxxRCRU3fJ29aZeSyRleMmUH+DkPU114Zexjljemt0vUVfYODjpkVdxTBl5ivPXaHWdWh7S28PZ0AzynhXhOcH/F5V23SZpWhjEpBcAcRHInriu087cbrfS9zQpK8hQqoUa5t2tgkj7QSm1wFkjUtECFDnx9a6SeVYDtmrLrJcoeExJg9OtYz8WM45aMcMsckH31wPnyoRRgjIfiB61KE8inIYgY93mD8DQH0eZiHt0DEe8mUIPjtXLUa2bQyxn6vPwanhKJNp4UkP+JP6ik9yoA7m4YN1SVOL8RvSu7uF3aAuvVoWDVNGwCpxfVmWEHqjcQ+Rpa98D9XPFIPCReH8eVRBjiwsrIx+wdj8jTyBsYd8t02ptpI+t4frbV8eKEMKnaIyG/Rlzw4I3GMbVWd40ThQWyeWKv8ATraYTwzyAOuMcXvdORrU7rN8WTzwqeEzR8XUB8/gKLveL3IpWPlGf609xsPc4UHThUUmV5G3LM3qa2hpzcY/5ZlH8xwoqBePMsbe3bocbAZaprAYycZ8M1Aux7JxzNSrGGsClzp6tEweN1Gw3GKq/wBnQWveJgokjcaBRsrHb+tK7Ihlsx3Tkx/w+FaM2guIc538eRFc8L26ZeMon0S2vLXJVi5MieJzyx5VorC3M0ikv9VuR4ms/reiz2yIyo80cZyjBd1A5jA6GtP2ctpb2OMmPuYwo3Pp4dOdTj+yXL9UhtOWRGhSRxG2VZg5y3kKrU/s9ULjTdX1G0wNgshYD51rmthC0UQYMoG2FxvV/p1srAZr0zxwY7s72Ki0uRJ5JXubpQR37qATn0rcWFsYwPKp62iCnljC8qq72NRsKFKoUAqJeWyTqQ6Bs9CKl0RGaDIX/Z2F2JiUxnwU7fKqefRbmEnu8SAeHOuiNErcxTElmreHyrPGUczkR4iA6lHHMEYNDjZWyu1b650xJAVZFYHoVzVNd9nYnPFGWjPluPkazcL9Ltn1meZWSWNXPQSYbPxpfc2cicSI8Gcfujtn7pqTLpF1C2eESoP4dj8j+tQAjRkLIrRv/CRjPzrOrPV2eNrJwkQzRSjoH9g0/oxuLfU+CUsit7TIdyPDcc6iDOd/w2qbpJZdQQliPMUnqL/id2LRpM4xgYXH50UkdyR+7RB4vJj8KfZ5DszsfjUaRc9cedbUxIsg9+5QD+WmcfOq2+VSpXvZHJ5e2FqzkGR41WXQjAYZAPlzrF3VmmMtLYaa8ZI4Xxh1q8s7lfs44TzA61Ua7pes35gl0WGCKVhmX6QxATlgDHPrT1ijafM0F+hjmIGUzlW81PUf78aas7WXbTW7RzqwYZAG4I5U5o6KIm7r3AcbDrUSwv7cEheHcYKtyNToEtVbijDxN4Icr/v41qXfqXE9Pw9+ntAnHIVodMIwKoUtY2y8QjJ5nGUJ/pVnZl4wOHJOPdYjPz5H8K1Ky0IOaOq6O9IwH2261IjulcbEH0NaRJoU2JQRnahQOUKFCgFChQoBSGiVuYFLoUESSzRuQqFc6WkikPGGUjcEA5q4oiM0GPuez8WSYi8XgF3HyNRIdNubW6WU8LqvMrsfkf1rctGp6Uw9ojb7CpqDPSTynZYuf8TU3w3UnMhR4AVofoK9VFOJZoPCmobZsae0nvlm8jyp+LS1HJcfCtCsCCnAijpV1BSR6Yo3xv6UVxo8MyFZoEkXwdQR8qvcChigxk3ZTT+ItHaiNvGMlfyqO/Z5lP1V3dxjwDBh+INboop6U2YENTUGEbTdVtz/AHW7icfz4t/mp/pUq2udUgA+lQpJ5xPy+BxWta0Q+FNPYqeQFNG1HLrs0LKphl5ZB7s49NhTMWs3d7JCsOnNHxN7ckylOBc7+vlV42n+CgUUdiVPKqHI3JQUKeWAgYoUH//Z"/>
          <p:cNvSpPr>
            <a:spLocks noChangeAspect="1" noChangeArrowheads="1"/>
          </p:cNvSpPr>
          <p:nvPr/>
        </p:nvSpPr>
        <p:spPr bwMode="auto">
          <a:xfrm>
            <a:off x="26733500" y="25742900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522" name="Picture 354" descr="http://t1.gstatic.com/images?q=tbn:ANd9GcS4hKuENiQP-6pb1ex1vFfwSYMj_C0P-S-hr-NzlokmldBEr_0QwTvqCT6u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62" y="1301804"/>
            <a:ext cx="2200275" cy="207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46" name="AutoShape 356" descr="http://t0.gstatic.com/images?q=tbn:ANd9GcR6xnvAEqmun_llpJz3D6rmka46sIsBgu4QVzI8W57yECw5ovgo0A"/>
          <p:cNvSpPr>
            <a:spLocks noChangeAspect="1" noChangeArrowheads="1"/>
          </p:cNvSpPr>
          <p:nvPr/>
        </p:nvSpPr>
        <p:spPr bwMode="auto">
          <a:xfrm>
            <a:off x="63500" y="-927100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526" name="Picture 358" descr="http://t0.gstatic.com/images?q=tbn:ANd9GcR6xnvAEqmun_llpJz3D6rmka46sIsBgu4QVzI8W57yECw5ovgo0A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00" y="3508829"/>
            <a:ext cx="2939143" cy="2939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989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ttp://t1.gstatic.com/images?q=tbn:ANd9GcS1fCsj-2DmtI3IoziR6SccdGE7IATMnTD-MOH2VbJhfVUNXPrp1g"/>
          <p:cNvSpPr>
            <a:spLocks noChangeAspect="1" noChangeArrowheads="1"/>
          </p:cNvSpPr>
          <p:nvPr/>
        </p:nvSpPr>
        <p:spPr bwMode="auto">
          <a:xfrm>
            <a:off x="63500" y="-935038"/>
            <a:ext cx="2371725" cy="192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1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63500" y="-812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1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215900" y="-660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1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368300" y="-508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1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520700" y="-355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673100" y="-203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2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825500" y="-50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2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977900" y="101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2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130300" y="254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282700" y="406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2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435100" y="558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3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587500" y="711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AutoShape 3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739900" y="863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AutoShape 3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892300" y="1016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AutoShape 3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2044700" y="1168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AutoShape 3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2197100" y="1320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AutoShape 4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2349500" y="1473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4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2501900" y="1625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AutoShape 4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2654300" y="1778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AutoShape 4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2806700" y="1930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AutoShape 4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2959100" y="2082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AutoShape 5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3111500" y="2235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AutoShape 5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3263900" y="2387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AutoShape 5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3416300" y="2540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AutoShape 5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3568700" y="2692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AutoShape 5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3721100" y="2844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AutoShape 6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3873500" y="2997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AutoShape 6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4025900" y="3149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AutoShape 6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4178300" y="3302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AutoShape 6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4330700" y="3454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0" name="AutoShape 6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4483100" y="3606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1" name="AutoShape 7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4635500" y="3759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2" name="AutoShape 7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4787900" y="3911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3" name="AutoShape 7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4940300" y="4064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5" name="AutoShape 7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5092700" y="4216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7" name="AutoShape 7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5245100" y="4368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9" name="AutoShape 8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5397500" y="4521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0" name="AutoShape 8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5549900" y="4673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1" name="AutoShape 8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5702300" y="4826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2" name="AutoShape 8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5854700" y="4978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3" name="AutoShape 8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6007100" y="5130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4" name="AutoShape 9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6159500" y="5283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5" name="AutoShape 9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6311900" y="5435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6" name="AutoShape 9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6464300" y="5588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7" name="AutoShape 9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6616700" y="5740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8" name="AutoShape 9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6769100" y="5892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9" name="AutoShape 10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6921500" y="6045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40" name="AutoShape 10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7073900" y="6197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41" name="AutoShape 10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7226300" y="6350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42" name="AutoShape 10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7378700" y="6502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43" name="AutoShape 10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7531100" y="6654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44" name="AutoShape 11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7683500" y="6807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45" name="AutoShape 11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7835900" y="6959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46" name="AutoShape 11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7988300" y="7112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47" name="AutoShape 11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8140700" y="7264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48" name="AutoShape 11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8293100" y="7416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49" name="AutoShape 12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8445500" y="7569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50" name="AutoShape 12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8597900" y="7721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51" name="AutoShape 12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8750300" y="7874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52" name="AutoShape 12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8902700" y="8026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53" name="AutoShape 12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9055100" y="8178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54" name="AutoShape 13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9207500" y="8331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55" name="AutoShape 13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9359900" y="8483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56" name="AutoShape 13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9512300" y="8636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57" name="AutoShape 13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9664700" y="8788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58" name="AutoShape 13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9817100" y="8940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59" name="AutoShape 14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9969500" y="9093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60" name="AutoShape 14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0121900" y="9245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61" name="AutoShape 14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0274300" y="9398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62" name="AutoShape 14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0426700" y="9550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63" name="AutoShape 14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0579100" y="9702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64" name="AutoShape 15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0731500" y="9855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65" name="AutoShape 15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0883900" y="10007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66" name="AutoShape 15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1036300" y="10160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67" name="AutoShape 15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1188700" y="10312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68" name="AutoShape 15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1341100" y="10464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69" name="AutoShape 16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1493500" y="10617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70" name="AutoShape 16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1645900" y="10769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71" name="AutoShape 16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1798300" y="10922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72" name="AutoShape 16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1950700" y="11074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73" name="AutoShape 16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2103100" y="11226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74" name="AutoShape 17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2255500" y="11379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75" name="AutoShape 17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2407900" y="11531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76" name="AutoShape 17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2560300" y="11684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77" name="AutoShape 17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2712700" y="11836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78" name="AutoShape 17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2865100" y="11988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79" name="AutoShape 18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3017500" y="12141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80" name="AutoShape 18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3169900" y="12293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81" name="AutoShape 18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3322300" y="12446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82" name="AutoShape 18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3474700" y="12598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83" name="AutoShape 18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3627100" y="12750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84" name="AutoShape 19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3779500" y="12903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85" name="AutoShape 19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3931900" y="13055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86" name="AutoShape 194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4084300" y="132080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87" name="AutoShape 196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4236700" y="133604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88" name="AutoShape 198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4389100" y="135128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89" name="AutoShape 200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4541500" y="136652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90" name="AutoShape 202" descr="data:image/jpeg;base64,/9j/4AAQSkZJRgABAQAAAQABAAD/2wCEAAkGBhQSERUUExQVFRUVFxUZFhgXGBcYFhgYFxoWFhgVGhYaGyYfGBojGRgXHy8gIycpLCwsGB4xNTAqNSYtLCkBCQoKDgwOGg8PGi8iHyQwKS0sLSwsLCwsLCwsMy0sLCkuLCwsLCwsLC0sKiwtLywsLSwsLCwsLCwsKSwsKiwpLP/AABEIAK8BIAMBIgACEQEDEQH/xAAbAAACAgMBAAAAAAAAAAAAAAAABQQGAgMHAf/EAEwQAAIBAgQDBQMGCgcHBAMAAAECEQADBBIhMQVBUQYTImFxMoGRBxQjQlKhFSQzU3OSsbLS8DRicoKTwdNDRIOz0eHioqTCwxZUY//EABoBAAIDAQEAAAAAAAAAAAAAAAADAQIEBQb/xAAyEQACAQIEAwYFBAMBAAAAAAAAAQIDEQQSITFBUWETFCIycZEzscHR8AWB4fEVUqFC/9oADAMBAAIRAxEAPwDuNFFFABRRWm9i0QwzKCepA8qAN1FFFABRRRQAUUUUAFFaExqEwDvIGhgkbgGIPPboa30AFFFFABRRRQAUVhduhRJ2+P3DesLOKViQDqIJBBBAMwYIBgwdfI9KAN1FFFABRRRQAUVoxGNRPbdVnYEgE89Budj8K2o4IBBkHUEbEdaAMqKKr2N4hfu4hrGHZbYthTcdgGMsAQADpsfuOojxBaMblhopFwXiN3vrmHvkM6AMrgZcymNxsIJH39JLi7ilUwTrvGpPwFBElZ2NtKcR2ow6OyM5DIYYZLhgwDuFjYg++mdm8HUMpBVgCCNQQdQQeYIqi9qeHrd4gqMPaWyCQBMfjB0kHoKVVm4q6HUYRnK0uRYz2xwv5w/4d3+CtuC7T4e9cFu3czOZIGRxoNSZKgVzriXBbdskK2z5dQm0E/Z30pt8nSD5zc0H5MjYDa4By9KWp1U1mSsxzpUnFuLeh0SiiitJiCiiigAooooAKrHazEi3axQe4ii5hrpUMQrFlUgKGLeIazlA0JOpnSz1qvWwdwCRtPWgCNgeIrdLgBhkYq0gjX12nqNxzrXb4kM+Unl0/wA/53rC9iDrmMATOsDTf3VU7PH1bENeGmHS2T3n1i0BSmT2h7HTWaQ5uWq4DcttHxLu+MHKT9w+JrKxfzeRpPgsUt62t222ZHEqdRI99SbYI6+o5UtVpX1LumrDSvRWqxezeo3rctak01dCGrFHRlz2xbu3L03bb3UCu7gplFu0GVe7sohALTBbKddTVw4dizcQMVZJJEMGU6GJhgGg7iQD5Uj7V9pGw7JbQGXBYsIJAmIVTux11IIEbHakB7YXut/4Wf8AQpM68IOzNEMLUnHMjolFc5PbG/1vfq2v9Gta9tb51DXT6JaP/wBdV71AZ3Kp0OlUVzU9scT1u/4dr/TrVe7bYhRJe6PW3ZAnpJSo71DqHcanQ6Hxa2GsupXMGUgjXY6ToCdN9ATppVc4ZxLu3drdvvgEtrceylwpmQlbdu3OYmEmVByqzSSuYmmHYnidzEYUXLrZmL3BMAaBiAIUAbU+rSndXMk4uEnF8ABpRxfj4tsLVsB7zEAD6qliAC55bjT02kVD4r2gZ8yYfUKVW5d+qudgoC/abX+dxot4ZbAdRJjFWZJlmMLbuEmBr9dvjSXNy0h7/YdGnl1l7fc34AHukzGWgZj1PM/GpeHHjX1FRsEfo19KlYf2l9RWlLQ0S2Zp4tZRLq3b/di0rEi41xkNtmtNb1EZSpGYAkjV9BNY9l+IN3Vm26MC1sMsByq2zqiM5UAlUKrJgkqdOZsFR8djVs22uPOVd4BJ6DQeZFUbsrs56VzziOOFm2ztJgaAbsToqjzJIHvqudmcW3zq7nENeUOdCADbOXKJ3EONf6p0EwNHEuKtdZWdSiLqitzY6Z2O0gSAokanUzpowWLW3et3GaEBYO3IKysJJ6Zss156X60ni40aaTg9M3Xob44e1Nt7juzrxO4R9XDqrerPmH3V52oIGXvLlm3ZaO+N0suZVM5UZWWG1OhmeQ0NHZNC4u4hhBv3CQDuESVQe7X7qsBFeiMdTe3IR9muIE27dprToRbBWUZQE0CA6BVbIV8MzKvoIpNx4TxK3rGljURP+89autUrjoniVvUjSxqIn/eetIrbL1XzG4fzP0ZV+KcKcOx78kd6T+TSdcxkH1nlTn5OR+MXOf0Z/wCZSXidgXXkX3OS5CytsaeLbw6iV+6nXycj8Yufoz/zKiVONNxSVtX8h6nmhJ3vp9TolFFFaDAFFFFABRRRQAVqv3QoJP8A3J5AeZNbarXGeKfSvbZSVAgQxU+JRLbaGGygjaD10lK5DdhLxPtLdF5ktgMJ3ALS/wBZRlGw0E8yG9KQ3Oz10hwLBVLhBZQGG2bQaggeImORiIp/gUs2/YV5Aie9Gx/uisu4w5fOUulupv3P2ZgPuq2VLZFbtu7IWA43etMlu4O7tRl9goEA8KnUaqOcchvVd4hg77YtWuXfEl45rhui2FRcrgCTsFOkAzvryuuKezdAzpcMTH0nx50p4lw5GKmyWtlRABZSI009qTsN591KnRjLp6DqWInTbas7prVX3N2C7TOjW7aXVuM7hQ5BeM7aZmHITGwOnLeuiLXJn4SWI7y6SFMgDuxvod2iY5xzroHZjiYuIbYEd0EUEFTIggbMYIyn9vOAzLGMUoq35zEQza5ncrvygT84tZYnJpO3tN/lNVq2Lusd3uZ9verF8of9JsgkrKHUGCNW51W0tDneca/nF+NcfEfEZ6HD/Cj+cTP6XMPyc8vb8/8AvUTC58jRky5tZzTML05VI7oTHfPHXvFqNhU8J+kYa7BgJ0GutItuaFsTovf/AM//AFVAx+butcmXN9XNMwetTO4H59v1xULHoO7Bzs2vslg3XWp4kx3OjfJv/QR+ku/vmvOP4q9dN62JtWrIXN9q7n5A8k3HnHwPk1acCv6S7++a28VuTcxCCfGLCzlJGhLNrtorA11VHNBI40vjysuL+ZqxNtbZvW7agDvMMFUQPZCufuU+80ZZZmM+J2aMxIkyo02kJAoKyxYwWYyTEcgP2DrWQrTGCRohTy6vc34X2F9Kk4f2l9RUbC+wvpUnD+0vqKkXPZjivCJr2iqHOFt7s/aPsg2/0bFBPXKPDPuqv9oOG9yEysLjXXCAOokkiJLplMTlHvFXKq1xTx8Rw6HZFL/HOf3rdustTB0Kvmguf5YfSqST3HfC8F3NlLc5sihZiJjyqVRRWpaCW76hVB7YWnbGhbZIcrYykNlIM4j63Kr9VJ4/P4Stxvlsx/7mkV1eKXVGjDO0m+jKjiuEXLZbNmktDRdbU6mfa9affJuPxm7v+S5mdc4mq3Y4ZicPnF1xdzXQRNw7hWzHxKTJHToKs/ycn8Yufoz/AMyl5LOLd9+LvwNdRq04pprmlbidDooorWcsKKKKACiiigArwivaKANLYYEzr8TUZHtMcouAnoHBOnlNTjXLeynCrlrhhxSJgwy4bEvadMP+NBwLmVjdLEMZ38OsxVckeRbMzpXzMdW+NBwfmfu/6VSOL9r3yubF9Tl4TicScvdtF1RaNu4dDG7QDoddDFTcVaxIxGFsfPb3064l7jLbw4bwLYyogNohFBYmTmbU6nQiOzjyDMy35gCBImDAnWBEmPePjWYrml/iN6/h0V3zO2C4yrOEt94xw96zZVgcvhLKDmCwCTtoIZcD4r3J4ehxRezew95ma4bMZlt4ZraBkRYCqbhA3IJJJgRcqPO0HZRcU6uXylVKxlDDUzz2qFa+TrDx4i7HyyqPcAv7SaVcI4ticWcIq4pra3rfEXZ7aWWLCzibVu1lLIyiEfeDI8zIw4dx3GXcTm71FVcW9l7T3bAUW1uNaC913fe98UCuDn8RYQMpApbpwbu0OVepFZU9Bzf7CYJFzPKqNyzgD4msl+T/AAhAIDEHYh505Hapfa3G4W1aVsVbS74x3NtlRi10ggBA/hBgt4iQFEkkCax7EYEWcIqBrTS91yLJDWrZu3Gu9zbI+omfKNtpgTFHZQ5IO8Vf9n7kc/J3hej/AKw/hpfifkzVgyi6Ap01tAuB/aDAT55fdV3oqHRg+BZYmqv/AEaMFgktIEtqqKNgoAHUmAIknWtV3hNtmLEGTvDOOQGwMbAVMopohSad0yD+BbXQ/rv/ABVHxeEw1oA3GCAmAXusoJ3gS4nSm1Vn5Q7Ctg4YAjvLW4nnH7CarOWWLfIZCUpSSu9TNGw4EDGLHL6SwdPUqSffUm1jMMCD85tmI3uWtfhXF2xF0eFFUKoUDwrPsruWnnWvPf6/db/hrJ3p9Pc2uhJ8X7HeU43YJAF+0SSAALiSSdAAJ3mptcf+Tq8buKti4EaJYeEAghX6aHUA7aEV2CtFObmrsxVYKDsgqs8Zbu8fh7h2cd2fiygfrXV/VNP8bdZbbsgzMqsVX7RAJA06nSqOePWde/UtcPtG5lmPshHIyL5AfE61kx2N7pFPK5N8vvqXoU3Nuxf5oqrdluMd5dNtJNrITqc2QgqAoYTAIJ8JOkaQNKtNaMNXWIpqok1fg9xdSm6csrCqVx4n8JW4EmLHl/8As86utc67ScYBxne2YuZBaEj2Cyd9mEjeM429OtFdpRTfNDsNFuTtyYu4ub2d8y2zNzw+OCsZiQPBrpz8vgy+Tk/jFz9Gf+ZVfx2Nv3CTCyWDagnYnpG4Me6nfYPEi1iD3hCZ0yqTopYuGygnn0neqOtGco25/Q0ypzVOV+X1Ok0UUVrOYFFFFABRRRQAVi1wCJIEmBJ3PQdayqvcfy5xnIVVe27Obq2wiW5uC54hDgXAsrpOUToIIBYawtWVVQqgKo2AAAHoBSzgfHhfVQwKXO7R3UiMuYA6jdfINBI671jie1uGSYfOQCfo1Z9BqfEoK6eZoAl2OC2EBCWbShgwYLbQAh4zAgDUGBPWKlGysg5RKyAYEgGJAPKYHwqv4jtYywfm7QWVQWuWx7RhScpaATA9SK2jtFc3Nge66CfvQD76rnjzK5kOUwiAghFBGaIAEZjmaOkkAnqaingOHyd33FnJmz5e7TLn+3liM3nvUI9q0WO8tXkBIE5VcSeUWmZvuqfw/jNm/PdXUcjcAjMP7S7r7xUpp7Ep3N9vCIsZUURmAgAQGILARtJAJ6kVEv4bDC73jJZ71Yhyqd4OnjIkaedMarHacpnNoOVuYgWrWUOQzJcuBbrKkxmWyreMCR1qSRzxjD22tE3bSXQuoV1DCdtAQaX4W8bS5bdhbazOVEVRJ3MBhrW+7j1uWbqqrDu4WCCBuIAMR7uWnWtWHsYkO5fKyknKJjKNI8Ua8/jUk203Nv4Uu/m/u/8AOj8KXfsfd/51mxufm15/7T/xrzNc+wv6/wD41JU1XOMXFElAN4kEAwCSJDGDANOCwAk6CkPEmbLqoA8WuafqP5Cm3EFJtMBOogwJMHQkDmQJIHWhgbLWLVjAJmJggqY6gECR50i7e/0T/iWv3qXYLE5bwNte87s4p27pbxRRdZCuYsGZr2hlFB0LHKNKm9tbubAqxUqS9k5W9pZIMGOY2pNX4cvRjaXxI+qOPXOI5WKwdI5D7K/1hWP4X8j8B/HXtxEk5gs6bugPsryLSKxy2+if4ifx1zLLkdZN8yz/ACWtOLXfZokAbq/9Y1169ilUwZk6wAWMDnABMedcl+TRgcYgGXRSNGRvqv8AZY9OddH7R2Vyq7gFFZC859AhLBxkkkgzAgySNomuhQ8pzcT5xvbuBgCDIOoI2I617SPs/i7gCo9p1NzvbuoMILlxrioxiAwVgpEkyDpEGlvEMLjEcsru3i8JDqF8lNskQeUQQaivWdJXUXL01MVWo6avlb9C3xRUHCcWQ2rbuypnUGGIGpGo1PI1NVgRI1FPUk9hpoxWJC6QxJBMKJMDc/fVNs9j7BRMl+8wKplypZ9kqCuptjUrBjfXarRxRxbdLh7wjVXFtHuSCGIlEVm0bYjaT1quYfhyrZwxv27hdLAUA2Ll8AuELEKgPd3RAWWHLTSarKEZ+ZDIVZQ8rM7PYC04kYi6Rr9W0NQYII7vQg6RWa/JxakHvrpgg7WuRB+x5Uw4O98OWayypeuM8FkzW1CJbXP4vabuw0KG1uakZTL+qdhT5DO81eYUUUU4zhRRRQAUUUUAFar+FR4zqrQZGYAweonY1trxmjfSgCn9uuJlWt2vEUILOirmNw6hUg6FdGYg7wo2mUODured7OuQqjIwEDxhjlB2zCCQOkcjFWXtu1p7KMGQ3EvWQhDDMA1xFYaHYjl5A7gVSMDxIqhXKrBnZiWg6q2Ubqdgqgelc3H0O2jlvZ7p8mUVbsZ3eq5DTH45zYa0UYuoy5lViC1syrCBrJUHTr1Fe/8A5CxYrlJIcBgF1H1o02kAb9aytccc81jzYfw1hhOMXc1ye79sRDzPgt7+EeVC21Zkck3ckm/86YAAolo5nnckhlC+QgsT5QOdLfwpbOZ5KFHe3aZVOdCoBa6oEFRJEnYgayDrJxXGswhwrDodf/jSq/jw9x2Ywri1mgz7V2zaY6qIlAoI1By/FEKMnXdVy4WS5c/W49V12fZxWvM6f2c4g1/DW3eM/iV49ksjNbYjoCykgdDTLKN6X8Mv2FRbdplCroBJnqT4tSSZJJ1JNMa7OvEeROK/km9B+0V5fbXz2Fe8V/JN6D9ooVwG18x8YqUAs4nxu1YOUhrjwWIAmANSTyAr3g3GrOKUmzKsu6HT4jlVJ7ZYFrWLe4yMVeMrKCY6gjp8dqafJxhW729dNsqpVVDHcsCZM9IgD0rbKhBUc99TlQxVWWJ7NrTX+yx8VMoP737lynYpJxQ+Cepc/FLhp2Kxs6p7FVzt9/RP+Ja/eqx1XO339E/4lr96k1fJL0Yyl54+qOJYjCuXJA005qOQ6msBgn6D9ZP4quWCwq92nhHsJy/qivbdlMzaL9XkOlcbvXQ7fd+ph8lVrLilBHih52PJ41Gmwrsdc57K2QMZagAflNgB9Q10aunhJ56d+py8XHLUt0Cqd2k4fduYgLLZWBZWk5UCqJMbBgZ9cw91wdoBJ0A51VMfwoX7pa5dL2/qhEdtOgIBUeoGvvqmNjmglvquNvfoc6tTc4pJN6rjb36CjhK4Z1Hem6rRq8gqPLQEqB56Vd+FYMWrSorFxqQTEwTPIARrVa4VgsndteylQkMLlhg6EbAOFhgOrTVrw2KRxKMGHkZ+PSkYCnGN28ubpZO3XV3CjQlTvKS/e1vcT9ouKvadAh0IPIbz5g0qXtNeJif3fP8AqeVSe2Ht2/7J21pLw2A2Z58hB5f9/wBlWc8TLGxpw8lrvRddL+x3IQprDZ8t5DNu0V7XXb+z5/1PKsB2nvdf3f4K02bq/SBphttD1JpaUIOx+B8tdvIffUfqtTE0ckqG12npf0+ozDU4TbU4rhw9zofDrpa1bZtSyKT6kAmpNROEfkLX6NP2CpddM48t2FFFFBUKKKKACo3EEY2yFVXP2W2NSaKAOedoeHuBLKtuGRxpK/RsrxAaeXXnVUTBxHjUwOQvCTuT7RiSa6dxbssLpJDnxbhiY+I1jypdhuwxRpBT4sf8qa40prx7lJQUtylJdI+sPc95fuymtlksS0EmSCYuXDyC87JPKukW+ytqBmknnBgfAzXo7KWOQYehH/Sl9nR5f9K9lHkc5fhV1unvuvP3WhWCdnb+vhXxZATnuNot23c0Bt/1WG/1vKurYThS2/ZL6cixj4bVMqvZ009ESqUU7oqHDOHq8B7V0kncaKPPUD9pq1YbDBFCrMDqSfvNbJr2ruVxhE4r+Sb0H7RWLCs+JoTacAEmNAN+unnSQ8at/nL3+Ef9OhANySRBAYf1v51oJJEQAOgpP+G7f5y9/hH/AE613ePJGly7Om9rzE/7PpNAE/i/sD+9+5cpjhuJ2rhypdtu0TCurGBzgGqtxLjiFITvrreKFW0STKsBsg5n0qR2B7HjBWczgd/cALn7I3FsHy59T6Chklrqt9v/AOiH9Jb/AHqslKO1XCmxGGZEjOCrKDsSpnLPKdppVRNwaXJlqbSmm+aOdYL8mn9hP3RUfC2CH5aTPvAip+F4DjMijuWEKo9gcgBzu1tTsxjJJ7ptY5WhsAOd7yrz/YVdfC/Znf7elp4l7om9lz+N2vS5+4a6HVG7NcAxNvEo91CFUPMm1uVgaK5POrzNdfBwlClaRyMZNTqXiY3LYYEEAgggg7EHQiuZ8UsPbvFWZyJddWJiDI3P2Cp99dOqudo+z737gKgQAJObKSQTE+EgwNj5nyrN+qYZ16PhV2ti2CrKlPxbFIxF0gaEgzyJHnXQuymFKYZC053GZid9SSs+iwKQp2NuZ1ZlVgCNC/hImSCAgkVdRWP9HwU6OadSNnsjRj8TGolGBU+2w1TQE5WgHnVVwOJAQsSWVrhgt9UMQcoHKATHmD5VaO02DD4g5redQiRKFwNbmaPCQOU+6lo4YkR3Ajp3RjfN+b66+tdyNJ9pKbejSVvS/wByIxlKlGKaId++O7JJCmDERoddPiINLsRiO87ggNMuV5B8oCgkcxqG9xp4eFIf9gNo/InaIj8ntHKj8FJAHcDTb6I6bbfR6bD4UyupVabgmlcmFOUaimmtOvSxduEfkLX6NP2CplLuz6Rh0EERmgEEQMzQIIECIpjUnNnpJhRRRQUCiiigAqPj7jLbYqCSB9US0cyBzIEkDmRUivGWRHWgCvrjm+cd3muG2yYdgRqwN03lAZt1U5B6ER9ap/AsaXtkMwZluX15Tlt3rlpSR6JE84rTa7OZc57+8XYWlDnucyC0XZAoFoKdXb2gd628O4AlkhgzswNw5mY6tdZndiiwkksRIXaBQAzorwmK1YbFrcBKGQDB330PPyIqMyTtxCxurTiywRsgloOUabxpuQPjpW6ipAqeL4heFzLYV7mezZdbb3MpDMb0lnJJCwFLBT9TTcyz4HxXvDcEwguZLWaQzQil4DQxUMTBI1GokEEi9mFDFhdvhoCghxKoMxyL4dvF66DWvfwFYteIi47ZlaWuXXdmWMgOZvFBAIU+EEAwImgBs90DcgeprHv1+0PiK04e0RLN7Tb9AOSjyH3mT5DdQRcO/X7Q+Io+cL9ofEUVi9sHcVIXNXELxFpmSWgfVImAfFlkgZomJO8UixWPZLxGdu7HcMQe9ZstwXAcuRs5MoN5AzExTR17okH8m8hv6pOhb06/HrWFrs4qlmF29nYKO8zjOFXNCjSI8R0IP3CoAz4HiybeS46m6rOHAO0NIUE6sFVkGY6kQTBMCfcxaKQGdQTsCQCfcaV/gKzYtl0U5ra3GDFnYl2DE3Gk+N/E3iaSMxAgGKhYbgivhS4UvddGIljq2sbkA/3t+ZpFWpOLUYK71ertt+zGximrtllmvaqvCuJNabxd46sDpmZigQ5Wyq3iZlMhwII8JCkTVgscTtu2VWmRIIBynY6NENuNjTKc3KKbVun9ESg4sU8cxLIt5vGDbFp0IaFK5hKhQ28hwcw1DDU6xCfGXEzX2u3Wy3bQFru7qMZtlGtKhUZs1xswaI0iQBIfcR4Lbvnx59gCFuOgYAzDBWAYT16mvcXwm27rcfNKEEDO6pKnMrMgYKxB1GYGKuUJVm+rCVII8q2VB4eLCStk2wWJYhWBJOgnfkAB5AAcqnUEtWIvEy3dMVEkCYBykgasA3IlZAPImqzjLzjEXLdtLjBlw5XKFZbXeEqzlHYCITodfjVuZQQQdQdDSxezVkBh9JLRLd9fzwJhRc7zMF1OgMa0EGPZ3GKbKW85ZrYa2WJkubLG0zzEEkrm9GHWmN7FKpAO52ABJjrAGg86itgLVhM9uygNu3lTKoBCKNEBAkLoNPKoVu5mOUPLNJdgROVY2g+HUgDoCTvqZSKt2J78ZtAwS0jcBLhI9QF099ZJxW2RIJjmcrQPUxp/lWCWQBAAAHKNKjYm3lOddx94GuU9fLoffNspXON1adRXtLeHXlzQjqUILAA+zqNuimduXLeAyqhdO4UUUUEhRRRQAVox1/JbZhyHu9T5Det9eMs6Gokm00gRXcBxO62IVM2ZSDm0XQCddBprFWOqnxC7dw+IYYdEOdVMEbRpoAy8y1Rb/HcS1nvSwVACfCgUmDl53Cdx1Fc3BZ6VLLVk5O71/ew6raUrxsti4Ym+ijxkQdI6+Uc9Kp1nF3kVmt3AqszkKVBMAwJYgkaADntUW7inlgVJZVztoR4es5m6H4V7hrqXTqHChczCZJJ2I2gRJOw0FUxrq1EuwdpXtdrg9+HQinJRvnV0PLWPxQtJcm3dDBfB7NzxbQRpPlFTuAYmba52Oa5LhWPiC8t/IT7zVTfiBZSbeiKCZ2UwNNoJiAREdZOlPMIlghRmdTlUAk6CABM11KVFyak76L5/0ZZ1klZWuWakvGywu2yHZfC8Rl3lQT4lOsNHvPWp2Aw7JoXzrynf4ztWri2CZ8rKQCubedZA008wKu1Zl020KVxlwiRdfXyt/wAFe/Orv51/hb/gpDwXtFbuqiSO8IAyAy8wTAXdtATIGw9Yb27klgZEECCCCPCp1B150RkpK6IlFxdmSPndz86/wt/wUfO7v51/hb/gqK2LWQJ1JAjnqYrIscx0YgJmMAkASdT/ADyPQ1JBte47b3HP6n8FOuCk9yskn2oJ6BmA+6BVJwnai3duizbm45MSsZNZYeIkA+EbiRV74dhzbtIp3AExtPP76opKWzL5WtzHi5+gu/o7n7ppXwnjaLaVAGcopz5ROUBiNSSJPkJPlWvtUl5oVZ7pgAQp1LMSIYblYjQbyZ5VBz2ZUsBbbUFch8MTGmXWesH3RoKleanfg1b2+xogk42YxxOKIfMiZBckhmTMe8CgI2RSW1QFToDEa1muGLlrltsrkAPbOYZHJUtlJAyFlkSV18JEazBwuNEAqdVUSoAWCFMnLGqjYnf/AD24vxjMRBlQXBGUKP8AZljDZWJytpGp5gVZxsWy8h9gEYIA5k685IEnKCY1IECfL30o7U3j9Gh9hsxbzy5IU+XiJ/uioFnjD2rxS2EZC6gIuwzZVOVhoNTJ0iZ2pt2nszaDfYdT7m8B/eB91IxMZKlJdAorLVjfmJ+JYZYUqIB2jkdwQdwfOs143ccLaLZOtwRmYbD+yep9Iik+K4o0BAdF8v5/n3TE+dt1n1ArhKtKDeTS52OxUklPWxZMPxK5YfxFnX6ykljH2lJ1ny2PrrVow+IV1DKQQRIIqg4jjGZF0lh+zoev89az4N2kay/iE22PiAnwk/XA/aOe+++zDYrK8k3pz5GTEYXNHNFa/Mv5qt4DA91ibhmQ+YCRrIIuannIedp8JknlYkcEAgyDqCNiOtKeL4XWVYAsQV3zB1EBlgGfCIKxtPImuwjjy2JdasXdCoWOw1PoNT9wqD+FmQAXkCnqr2oPnDuCPTX1rXie8uFcwVLWh1bMG1kZikgLMGJgwPFyq4qxP7O4bLa2CyRIHVURD96mmtasLYyKBM7knqSSSfLUmttLHLRBRRRQSFFFFABSbGcbKuVXLoYkzr1221mnNQ8XwpLhBOhHTn6jnTKbin4hVVTa8DKhiuJKt1WvFiCCBozGZJiFn/pUBrobCLbW1czgdAoMMTzYbiOVWXHdkzcdfH4RM6a+QAGnSoeI4IUYKVLTsZYg/HakOhKpUllaS/hfW5VTVOEc6bf8sruJ4ifxg+MF1VF0YyADO0jdjv0qQl032ZFP0QIzsT7YQBVQH7EgmNiT0Hito7IWSuoOaNSCQJ8hWeD7K27aqMxManbxHn8aiFJZ/G9OhebeXwLXqJQgWI25D/rXpfkJjoasVzgNs7AjWdzt0rMcEtTOX3SYrp94gYO61LiDDY5lZTmMLp10mSADVsVpAPWlt/gKsxIOXTQAaT1plbQAADQAaUitOM7OJpoU5wupHJuwXAi/EXfNHzbIxWNWkYi1vyiun4zhVu6ZYGYiQSDHQwddz8aqvY/hF21xDGOyMttpCsQQG+lusMpO4yty6irtXPw0MtO3r9vodCvLNP8APUj28BbVMgQZTuN58zO58zXn4PQIyKAoYEGN9REzzPrUmitAk5B2V4I2G4sthmDFCmqzBjDk866/VDt8OuDjjXCjZCAwbK2WBhxb9qInMCImr5WXDwyZkuf0Q+tLNlb5fVkLjBi0TzUqV82DAqPe0D31Ga9buHKcufnbaCfcOfuphjMP3ltkmMykTAMSImDWjD8LUIVeLknMcwBEwBoDPIDck+daGrik1YV3+B2j9Ur6Ej7jI+6sLvDHKFBeJUmSGUEnWdWmYmmx4Sv1WdfIOxHwYkfdS3ikWSAbjHMr+FmVCSoEZXAWCSQPfPI0Zpx4l4tvRM14LAKjrbBliQzMRGiFWCLymcpjoCTyp7jcN3ltk+0pHxETSzg/DGUoxYFQrRIIMuc05T7LakbnTkNadVOr8xWT10OVQeeh2PkQNR8f3aAN/wBn89dvfV44r2US6xdWNtjvAlSepWRr6EVowXYpFINxzcj6sZVPqJJPpPrNcV4CpmstuZ11jqeW735FLQzP8+8demnn0NehCdACSToACST0AGp93Sul4/hNq8ALiAxsdQR6Eaj0rVgOAWbJzIni6kliPSSY91N/x7zb6f8ARf8AkI221N3CbZWxaBEEW0BHQhRIqPibwGIytoWQd2TsSCc6jz1QxzH9kwzqHxW0jWm7xcwGsc52EdDJj311o6HJl4rnP8Z2Wu945dGulmJDqZkHbSZBG0ER0qwdmeHHC2rjXTkt6HKxBCgTmYxoJkCPLzqVZwd0KPpT/wCo/wCf7AKyw+D+lQ3SbknwTMK4kzBJ5DroQNNdGN6GeMVcbcMnukkEaaA7gH2VPmFgH0qVRRSzQFFFFABRRRQAUUUUAFFFFABUbiN5ktlkXMwiBvz1MDeKk0UAI8TxW+tq2y2izNdVGIRjCEEm4UmRtl33IO1RcX2tuKwQYW9nIYgECSFYBiADr4dRqNxpvFmivMooAry8fxLd9GEdQttjaLT47il/CRAIDAKRA515a7TXlUh8JeLqssUU5C2QNCzqQWOXTMRGoGwsUURQAkt9pGJAOFxAkXDOQ65ACo02zSQM0be+sW7SXQdMHfb2doG4knx5dJ066GQNJexRFAEPieLdEBtoWYsoiGO/XKPCPM7eexV2+NYkkfizGSvVYBZAW8RHIuMu8pPstIsNeRQAqxuOvrcYJZDoAsGSCSd43mOke+tL8Zv5HIwxlQhVSW8RaZGi/VGWfOeQmnleRQAmXjl0d5mw7jIpIOpDEFVgELJ3JECYG1R7vam4pC/Nbsmco5tAkx4eXPy2k6VYYoigBV+F7puW1+buAyqWYzCEjVTCmSDA+O1R17QXj/ud7nzXkJn3giOpkcqexRFACf8ADd2EjC3JbNIJACEGBmIB0OpkcvhUZO011icuGuELow1zA6aezExrpPLziwxRFACAcfvgHNhHJyqYXMZJ1I9mNNB1nqNa2njt6QPmtySJ30GxAJy7xPvEedOooigBOOOXMs/Nrs5mEEHYAEHRTvJ/VOuwO/AcTuXHhrDW1iQxPOYiMojafeNByYxXsUAFa79kOpU7EQf55GtlFAC04S6ugyOOpJQ++FYH3R6VssYE5gzkSvsquwJ0kk6sYJHLfap1FTciyCiiioJCiiigD//Z"/>
          <p:cNvSpPr>
            <a:spLocks noChangeAspect="1" noChangeArrowheads="1"/>
          </p:cNvSpPr>
          <p:nvPr/>
        </p:nvSpPr>
        <p:spPr bwMode="auto">
          <a:xfrm>
            <a:off x="14693900" y="13817600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323" name="Picture 2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7719"/>
            <a:ext cx="9164300" cy="5585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91" name="TextovéPole 5190"/>
          <p:cNvSpPr txBox="1"/>
          <p:nvPr/>
        </p:nvSpPr>
        <p:spPr>
          <a:xfrm>
            <a:off x="520700" y="325437"/>
            <a:ext cx="5181600" cy="5232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name</a:t>
            </a:r>
            <a:r>
              <a:rPr lang="cs-CZ" sz="2800" dirty="0" smtClean="0"/>
              <a:t> these </a:t>
            </a:r>
            <a:r>
              <a:rPr lang="cs-CZ" sz="2800" dirty="0" err="1" smtClean="0"/>
              <a:t>things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9567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http://busyteacher.org/uploads/posts/2012-04/1334950717_kitchen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48680"/>
            <a:ext cx="3924563" cy="5976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http://busyteacher.org/uploads/posts/2012-05/1336327275_sem-ttul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507" y="548680"/>
            <a:ext cx="4285277" cy="6076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603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busyteacher.org/uploads/posts/2011-08/1313254271_bedroom-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404" y="764704"/>
            <a:ext cx="7704856" cy="5702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3404" y="260648"/>
            <a:ext cx="3526548" cy="369332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DESCRIBE THE BEDROOM: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1915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2" name="Picture 10" descr="http://www.eslprintables.com.es/previewpowerpoints/2009/jun/8/thumb906082120527738.jpg">
            <a:hlinkClick r:id="rId2" tooltip="English Powerpoint: WHERE IS MARIA? - PARTS OF THE HOUSE GAM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4992551" cy="3744416"/>
          </a:xfrm>
          <a:prstGeom prst="rect">
            <a:avLst/>
          </a:prstGeom>
          <a:noFill/>
          <a:ln w="28575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http://www.eslprintables.com.es/previewpowerpoints/2009/jun/9/thumb906092319063905.jpg">
            <a:hlinkClick r:id="rId4" tooltip="English Powerpoint: BATHROOM OBJECTS - SPIN WHEEL GAME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380" y="332656"/>
            <a:ext cx="4155620" cy="3744416"/>
          </a:xfrm>
          <a:prstGeom prst="rect">
            <a:avLst/>
          </a:prstGeom>
          <a:noFill/>
          <a:ln w="28575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4293096"/>
            <a:ext cx="5688632" cy="2246769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000" dirty="0" err="1" smtClean="0"/>
              <a:t>How</a:t>
            </a:r>
            <a:r>
              <a:rPr lang="cs-CZ" sz="2000" dirty="0" smtClean="0"/>
              <a:t> many </a:t>
            </a:r>
            <a:r>
              <a:rPr lang="cs-CZ" sz="2000" dirty="0" err="1" smtClean="0"/>
              <a:t>rooms</a:t>
            </a:r>
            <a:r>
              <a:rPr lang="cs-CZ" sz="2000" dirty="0" smtClean="0"/>
              <a:t> are </a:t>
            </a:r>
            <a:r>
              <a:rPr lang="cs-CZ" sz="2000" dirty="0" err="1" smtClean="0"/>
              <a:t>there</a:t>
            </a:r>
            <a:r>
              <a:rPr lang="cs-CZ" sz="2000" dirty="0" smtClean="0"/>
              <a:t> in </a:t>
            </a:r>
            <a:r>
              <a:rPr lang="cs-CZ" sz="2000" dirty="0" err="1" smtClean="0"/>
              <a:t>Maria‘s</a:t>
            </a:r>
            <a:r>
              <a:rPr lang="cs-CZ" sz="2000" dirty="0" smtClean="0"/>
              <a:t> house?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name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?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see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bathroom</a:t>
            </a:r>
            <a:r>
              <a:rPr lang="cs-CZ" sz="2000" dirty="0" smtClean="0"/>
              <a:t>?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see</a:t>
            </a:r>
            <a:r>
              <a:rPr lang="cs-CZ" sz="2000" dirty="0" smtClean="0"/>
              <a:t> in </a:t>
            </a:r>
            <a:r>
              <a:rPr lang="cs-CZ" sz="2000" dirty="0" err="1" smtClean="0"/>
              <a:t>other</a:t>
            </a:r>
            <a:r>
              <a:rPr lang="cs-CZ" sz="2000" dirty="0" smtClean="0"/>
              <a:t> </a:t>
            </a:r>
            <a:r>
              <a:rPr lang="cs-CZ" sz="2000" dirty="0" err="1" smtClean="0"/>
              <a:t>rooms</a:t>
            </a:r>
            <a:r>
              <a:rPr lang="cs-CZ" sz="2000" dirty="0" smtClean="0"/>
              <a:t>?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err="1" smtClean="0"/>
              <a:t>Draw</a:t>
            </a:r>
            <a:r>
              <a:rPr lang="cs-CZ" sz="2000" dirty="0" smtClean="0"/>
              <a:t> a </a:t>
            </a:r>
            <a:r>
              <a:rPr lang="cs-CZ" sz="2000" dirty="0" err="1" smtClean="0"/>
              <a:t>plan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your</a:t>
            </a:r>
            <a:r>
              <a:rPr lang="cs-CZ" sz="2000" dirty="0" smtClean="0"/>
              <a:t> house/</a:t>
            </a:r>
            <a:r>
              <a:rPr lang="cs-CZ" sz="2000" dirty="0" err="1" smtClean="0"/>
              <a:t>flat</a:t>
            </a:r>
            <a:r>
              <a:rPr lang="cs-CZ" sz="2000" dirty="0" smtClean="0"/>
              <a:t>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err="1" smtClean="0"/>
              <a:t>Describe</a:t>
            </a:r>
            <a:r>
              <a:rPr lang="cs-CZ" sz="2000" dirty="0" smtClean="0"/>
              <a:t> </a:t>
            </a:r>
            <a:r>
              <a:rPr lang="cs-CZ" sz="2000" dirty="0" err="1" smtClean="0"/>
              <a:t>your</a:t>
            </a:r>
            <a:r>
              <a:rPr lang="cs-CZ" sz="2000" dirty="0" smtClean="0"/>
              <a:t> house/</a:t>
            </a:r>
            <a:r>
              <a:rPr lang="cs-CZ" sz="2000" dirty="0" err="1" smtClean="0"/>
              <a:t>flat</a:t>
            </a:r>
            <a:r>
              <a:rPr lang="cs-CZ" sz="2000" dirty="0" smtClean="0"/>
              <a:t>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err="1" smtClean="0"/>
              <a:t>Form</a:t>
            </a:r>
            <a:r>
              <a:rPr lang="cs-CZ" sz="2000" dirty="0" smtClean="0"/>
              <a:t> as many </a:t>
            </a:r>
            <a:r>
              <a:rPr lang="cs-CZ" sz="2000" dirty="0" err="1" smtClean="0"/>
              <a:t>sentences</a:t>
            </a:r>
            <a:r>
              <a:rPr lang="cs-CZ" sz="2000" dirty="0" smtClean="0"/>
              <a:t> as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can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49533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1"/>
            <a:ext cx="9144000" cy="6740307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C00000"/>
                </a:solidFill>
                <a:latin typeface="comic sans ms"/>
              </a:rPr>
              <a:t>QUESTIONS:</a:t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/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>1.- Which are the parts of our house? Write in your notebook.</a:t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/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>2.- Where do you sleep?</a:t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/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>3.- Where do you eat lunch or dinner?</a:t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/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>4.- Where can you cook?</a:t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/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>5.- Where can you have a shower or a bath?</a:t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/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>6.- Name some things you can see in your bedroom </a:t>
            </a:r>
            <a:r>
              <a:rPr lang="cs-CZ" dirty="0" smtClean="0">
                <a:solidFill>
                  <a:srgbClr val="C00000"/>
                </a:solidFill>
                <a:latin typeface="comic sans ms"/>
              </a:rPr>
              <a:t>.</a:t>
            </a:r>
          </a:p>
          <a:p>
            <a:r>
              <a:rPr lang="en-US" dirty="0">
                <a:solidFill>
                  <a:srgbClr val="C00000"/>
                </a:solidFill>
                <a:latin typeface="comic sans ms"/>
              </a:rPr>
              <a:t/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>7.- Name some things you can see in your kitchen and </a:t>
            </a:r>
            <a:r>
              <a:rPr lang="en-US" dirty="0" smtClean="0">
                <a:solidFill>
                  <a:srgbClr val="C00000"/>
                </a:solidFill>
                <a:latin typeface="comic sans ms"/>
              </a:rPr>
              <a:t>in</a:t>
            </a:r>
            <a:r>
              <a:rPr lang="cs-CZ" dirty="0" smtClean="0">
                <a:solidFill>
                  <a:srgbClr val="C00000"/>
                </a:solidFill>
                <a:latin typeface="comic sans ms"/>
              </a:rPr>
              <a:t> </a:t>
            </a:r>
            <a:r>
              <a:rPr lang="en-US" dirty="0" smtClean="0">
                <a:solidFill>
                  <a:srgbClr val="C00000"/>
                </a:solidFill>
                <a:latin typeface="comic sans ms"/>
              </a:rPr>
              <a:t>your </a:t>
            </a:r>
            <a:r>
              <a:rPr lang="en-US" dirty="0">
                <a:solidFill>
                  <a:srgbClr val="C00000"/>
                </a:solidFill>
                <a:latin typeface="comic sans ms"/>
              </a:rPr>
              <a:t>dining </a:t>
            </a:r>
            <a:r>
              <a:rPr lang="en-US" dirty="0" smtClean="0">
                <a:solidFill>
                  <a:srgbClr val="C00000"/>
                </a:solidFill>
                <a:latin typeface="comic sans ms"/>
              </a:rPr>
              <a:t>room</a:t>
            </a:r>
            <a:r>
              <a:rPr lang="cs-CZ" dirty="0">
                <a:solidFill>
                  <a:srgbClr val="C00000"/>
                </a:solidFill>
                <a:latin typeface="comic sans ms"/>
              </a:rPr>
              <a:t>.</a:t>
            </a:r>
            <a:endParaRPr lang="cs-CZ" dirty="0" smtClean="0">
              <a:solidFill>
                <a:srgbClr val="C00000"/>
              </a:solidFill>
              <a:latin typeface="comic sans ms"/>
            </a:endParaRPr>
          </a:p>
          <a:p>
            <a:r>
              <a:rPr lang="en-US" dirty="0">
                <a:solidFill>
                  <a:srgbClr val="C00000"/>
                </a:solidFill>
                <a:latin typeface="comic sans ms"/>
              </a:rPr>
              <a:t/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>8</a:t>
            </a:r>
            <a:r>
              <a:rPr lang="en-US" dirty="0" smtClean="0">
                <a:solidFill>
                  <a:srgbClr val="C00000"/>
                </a:solidFill>
                <a:latin typeface="comic sans ms"/>
              </a:rPr>
              <a:t>.-</a:t>
            </a:r>
            <a:r>
              <a:rPr lang="cs-CZ" dirty="0" smtClean="0">
                <a:solidFill>
                  <a:srgbClr val="C00000"/>
                </a:solidFill>
                <a:latin typeface="comic sans ms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comic sans ms"/>
              </a:rPr>
              <a:t>Name</a:t>
            </a:r>
            <a:r>
              <a:rPr lang="cs-CZ" dirty="0" smtClean="0">
                <a:solidFill>
                  <a:srgbClr val="C00000"/>
                </a:solidFill>
                <a:latin typeface="comic sans ms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comic sans ms"/>
              </a:rPr>
              <a:t>some</a:t>
            </a:r>
            <a:r>
              <a:rPr lang="cs-CZ" dirty="0" smtClean="0">
                <a:solidFill>
                  <a:srgbClr val="C00000"/>
                </a:solidFill>
                <a:latin typeface="comic sans ms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comic sans ms"/>
              </a:rPr>
              <a:t>things</a:t>
            </a:r>
            <a:r>
              <a:rPr lang="cs-CZ" dirty="0" smtClean="0">
                <a:solidFill>
                  <a:srgbClr val="C00000"/>
                </a:solidFill>
                <a:latin typeface="comic sans ms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comic sans ms"/>
              </a:rPr>
              <a:t>you</a:t>
            </a:r>
            <a:r>
              <a:rPr lang="cs-CZ" dirty="0" smtClean="0">
                <a:solidFill>
                  <a:srgbClr val="C00000"/>
                </a:solidFill>
                <a:latin typeface="comic sans ms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comic sans ms"/>
              </a:rPr>
              <a:t>can</a:t>
            </a:r>
            <a:r>
              <a:rPr lang="cs-CZ" dirty="0" smtClean="0">
                <a:solidFill>
                  <a:srgbClr val="C00000"/>
                </a:solidFill>
                <a:latin typeface="comic sans ms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comic sans ms"/>
              </a:rPr>
              <a:t>see</a:t>
            </a:r>
            <a:r>
              <a:rPr lang="cs-CZ" dirty="0" smtClean="0">
                <a:solidFill>
                  <a:srgbClr val="C00000"/>
                </a:solidFill>
                <a:latin typeface="comic sans ms"/>
              </a:rPr>
              <a:t> in </a:t>
            </a:r>
            <a:r>
              <a:rPr lang="cs-CZ" dirty="0" err="1" smtClean="0">
                <a:solidFill>
                  <a:srgbClr val="C00000"/>
                </a:solidFill>
                <a:latin typeface="comic sans ms"/>
              </a:rPr>
              <a:t>your</a:t>
            </a:r>
            <a:r>
              <a:rPr lang="cs-CZ" dirty="0" smtClean="0">
                <a:solidFill>
                  <a:srgbClr val="C00000"/>
                </a:solidFill>
                <a:latin typeface="comic sans ms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comic sans ms"/>
              </a:rPr>
              <a:t>living-room</a:t>
            </a:r>
            <a:r>
              <a:rPr lang="cs-CZ" dirty="0">
                <a:solidFill>
                  <a:srgbClr val="C00000"/>
                </a:solidFill>
                <a:latin typeface="comic sans ms"/>
              </a:rPr>
              <a:t>.</a:t>
            </a:r>
            <a:endParaRPr lang="cs-CZ" dirty="0" smtClean="0">
              <a:solidFill>
                <a:srgbClr val="C00000"/>
              </a:solidFill>
              <a:latin typeface="comic sans ms"/>
            </a:endParaRPr>
          </a:p>
          <a:p>
            <a:r>
              <a:rPr lang="en-US" dirty="0">
                <a:solidFill>
                  <a:srgbClr val="C00000"/>
                </a:solidFill>
                <a:latin typeface="comic sans ms"/>
              </a:rPr>
              <a:t/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>9</a:t>
            </a:r>
            <a:r>
              <a:rPr lang="en-US" dirty="0" smtClean="0">
                <a:solidFill>
                  <a:srgbClr val="C00000"/>
                </a:solidFill>
                <a:latin typeface="comic sans ms"/>
              </a:rPr>
              <a:t>.-</a:t>
            </a:r>
            <a:r>
              <a:rPr lang="cs-CZ" dirty="0" smtClean="0">
                <a:solidFill>
                  <a:srgbClr val="C00000"/>
                </a:solidFill>
                <a:latin typeface="comic sans ms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comic sans ms"/>
              </a:rPr>
              <a:t>Name</a:t>
            </a:r>
            <a:r>
              <a:rPr lang="cs-CZ" dirty="0" smtClean="0">
                <a:solidFill>
                  <a:srgbClr val="C00000"/>
                </a:solidFill>
                <a:latin typeface="comic sans ms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comic sans ms"/>
              </a:rPr>
              <a:t>some</a:t>
            </a:r>
            <a:r>
              <a:rPr lang="cs-CZ" dirty="0" smtClean="0">
                <a:solidFill>
                  <a:srgbClr val="C00000"/>
                </a:solidFill>
                <a:latin typeface="comic sans ms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comic sans ms"/>
              </a:rPr>
              <a:t>things</a:t>
            </a:r>
            <a:r>
              <a:rPr lang="cs-CZ" dirty="0" smtClean="0">
                <a:solidFill>
                  <a:srgbClr val="C00000"/>
                </a:solidFill>
                <a:latin typeface="comic sans ms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comic sans ms"/>
              </a:rPr>
              <a:t>you</a:t>
            </a:r>
            <a:r>
              <a:rPr lang="cs-CZ" dirty="0" smtClean="0">
                <a:solidFill>
                  <a:srgbClr val="C00000"/>
                </a:solidFill>
                <a:latin typeface="comic sans ms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comic sans ms"/>
              </a:rPr>
              <a:t>can</a:t>
            </a:r>
            <a:r>
              <a:rPr lang="cs-CZ" dirty="0" smtClean="0">
                <a:solidFill>
                  <a:srgbClr val="C00000"/>
                </a:solidFill>
                <a:latin typeface="comic sans ms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comic sans ms"/>
              </a:rPr>
              <a:t>see</a:t>
            </a:r>
            <a:r>
              <a:rPr lang="cs-CZ" dirty="0" smtClean="0">
                <a:solidFill>
                  <a:srgbClr val="C00000"/>
                </a:solidFill>
                <a:latin typeface="comic sans ms"/>
              </a:rPr>
              <a:t> in </a:t>
            </a:r>
            <a:r>
              <a:rPr lang="en-US" dirty="0" smtClean="0">
                <a:solidFill>
                  <a:srgbClr val="C00000"/>
                </a:solidFill>
                <a:latin typeface="comic sans ms"/>
              </a:rPr>
              <a:t>your bathroom</a:t>
            </a:r>
            <a:r>
              <a:rPr lang="cs-CZ" dirty="0">
                <a:solidFill>
                  <a:srgbClr val="C00000"/>
                </a:solidFill>
                <a:latin typeface="comic sans ms"/>
              </a:rPr>
              <a:t>.</a:t>
            </a:r>
            <a:r>
              <a:rPr lang="en-US" dirty="0">
                <a:solidFill>
                  <a:srgbClr val="C00000"/>
                </a:solidFill>
                <a:latin typeface="comic sans ms"/>
              </a:rPr>
              <a:t/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/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>THE BIG QUESTION:</a:t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/>
            </a:r>
            <a:br>
              <a:rPr lang="en-US" dirty="0">
                <a:solidFill>
                  <a:srgbClr val="C00000"/>
                </a:solidFill>
                <a:latin typeface="comic sans ms"/>
              </a:rPr>
            </a:br>
            <a:r>
              <a:rPr lang="en-US" dirty="0">
                <a:solidFill>
                  <a:srgbClr val="C00000"/>
                </a:solidFill>
                <a:latin typeface="comic sans ms"/>
              </a:rPr>
              <a:t>10.- Which is the most important room for you in your house? Why? Write in your notebook</a:t>
            </a:r>
            <a:r>
              <a:rPr lang="en-US" dirty="0" smtClean="0">
                <a:solidFill>
                  <a:srgbClr val="C00000"/>
                </a:solidFill>
                <a:latin typeface="comic sans ms"/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690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busyteacher.org/uploads/posts/2012-04/1333388699_the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93795"/>
            <a:ext cx="6984776" cy="6194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2092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http://www.michellehenry.fr/family-matters-1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04" y="1463077"/>
            <a:ext cx="7864120" cy="5390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0"/>
            <a:ext cx="6840760" cy="1508105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   </a:t>
            </a:r>
            <a:r>
              <a:rPr lang="en-US" sz="2000" dirty="0" smtClean="0">
                <a:solidFill>
                  <a:srgbClr val="C00000"/>
                </a:solidFill>
              </a:rPr>
              <a:t>Home</a:t>
            </a:r>
            <a:r>
              <a:rPr lang="en-US" sz="2000" dirty="0">
                <a:solidFill>
                  <a:srgbClr val="C00000"/>
                </a:solidFill>
              </a:rPr>
              <a:t>, Sweet </a:t>
            </a:r>
            <a:r>
              <a:rPr lang="en-US" sz="2000" dirty="0" smtClean="0">
                <a:solidFill>
                  <a:srgbClr val="C00000"/>
                </a:solidFill>
              </a:rPr>
              <a:t>Home</a:t>
            </a:r>
            <a:endParaRPr lang="en-US" dirty="0"/>
          </a:p>
          <a:p>
            <a:r>
              <a:rPr lang="en-US" dirty="0" smtClean="0"/>
              <a:t>– Make </a:t>
            </a:r>
            <a:r>
              <a:rPr lang="en-US" dirty="0"/>
              <a:t>a list of 8 different places where people can live</a:t>
            </a:r>
            <a:r>
              <a:rPr lang="en-US" dirty="0" smtClean="0"/>
              <a:t>.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– Name </a:t>
            </a:r>
            <a:r>
              <a:rPr lang="en-US" dirty="0"/>
              <a:t>the different rooms in your house/flat</a:t>
            </a:r>
            <a:r>
              <a:rPr lang="en-US" dirty="0" smtClean="0"/>
              <a:t>.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– Describe </a:t>
            </a:r>
            <a:r>
              <a:rPr lang="en-US" dirty="0"/>
              <a:t>your bedroom, your living room and your kitchen</a:t>
            </a:r>
            <a:r>
              <a:rPr lang="en-US" dirty="0" smtClean="0"/>
              <a:t>.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– Draw </a:t>
            </a:r>
            <a:r>
              <a:rPr lang="en-US" dirty="0"/>
              <a:t>the house of your dreams and write a paragraph about it</a:t>
            </a:r>
            <a:r>
              <a:rPr lang="en-US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3696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busyteacher.org/uploads/posts/2012-02/1330402136_hou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0" y="225769"/>
            <a:ext cx="9008009" cy="6155559"/>
          </a:xfrm>
          <a:prstGeom prst="rect">
            <a:avLst/>
          </a:prstGeom>
          <a:noFill/>
          <a:ln w="38100"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9238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251520" y="91203"/>
            <a:ext cx="8640960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Gill Sans MT" pitchFamily="34" charset="-18"/>
                <a:cs typeface="Arial" pitchFamily="34" charset="0"/>
              </a:rPr>
              <a:t>Places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Gill Sans MT" pitchFamily="34" charset="-18"/>
                <a:cs typeface="Arial" pitchFamily="34" charset="0"/>
              </a:rPr>
              <a:t> - </a:t>
            </a:r>
            <a:r>
              <a:rPr kumimoji="0" lang="cs-CZ" sz="2800" b="1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Gill Sans MT" pitchFamily="34" charset="-18"/>
                <a:cs typeface="Arial" pitchFamily="34" charset="0"/>
              </a:rPr>
              <a:t>Buildings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Gill Sans MT" pitchFamily="34" charset="-18"/>
                <a:cs typeface="Arial" pitchFamily="34" charset="0"/>
              </a:rPr>
              <a:t> </a:t>
            </a:r>
            <a:r>
              <a:rPr kumimoji="0" lang="cs-CZ" sz="2800" b="1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Gill Sans MT" pitchFamily="34" charset="-18"/>
                <a:cs typeface="Arial" pitchFamily="34" charset="0"/>
              </a:rPr>
              <a:t>People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Gill Sans MT" pitchFamily="34" charset="-18"/>
                <a:cs typeface="Arial" pitchFamily="34" charset="0"/>
              </a:rPr>
              <a:t> Live In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548681"/>
            <a:ext cx="8892480" cy="6309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ctr"/>
            <a:r>
              <a:rPr lang="cs-CZ" b="1" dirty="0">
                <a:solidFill>
                  <a:srgbClr val="C00000"/>
                </a:solidFill>
              </a:rPr>
              <a:t>apartment</a:t>
            </a:r>
          </a:p>
          <a:p>
            <a:pPr fontAlgn="ctr"/>
            <a:r>
              <a:rPr lang="en-US" b="1" dirty="0"/>
              <a:t>living area within a building</a:t>
            </a:r>
            <a:endParaRPr lang="cs-CZ" dirty="0"/>
          </a:p>
          <a:p>
            <a:pPr fontAlgn="ctr"/>
            <a:r>
              <a:rPr lang="en-US" i="1" dirty="0"/>
              <a:t>My apartment building is on the fifth floor.</a:t>
            </a:r>
            <a:endParaRPr lang="cs-CZ" dirty="0"/>
          </a:p>
          <a:p>
            <a:pPr fontAlgn="ctr"/>
            <a:r>
              <a:rPr lang="cs-CZ" b="1" dirty="0" err="1">
                <a:solidFill>
                  <a:srgbClr val="C00000"/>
                </a:solidFill>
              </a:rPr>
              <a:t>block</a:t>
            </a:r>
            <a:endParaRPr lang="cs-CZ" b="1" dirty="0">
              <a:solidFill>
                <a:srgbClr val="C00000"/>
              </a:solidFill>
            </a:endParaRPr>
          </a:p>
          <a:p>
            <a:pPr fontAlgn="ctr"/>
            <a:r>
              <a:rPr lang="en-US" b="1" dirty="0"/>
              <a:t>area between two streets in a city</a:t>
            </a:r>
            <a:endParaRPr lang="cs-CZ" dirty="0"/>
          </a:p>
          <a:p>
            <a:pPr fontAlgn="ctr"/>
            <a:r>
              <a:rPr lang="en-US" i="1" dirty="0"/>
              <a:t>He lives two blocks from here.</a:t>
            </a:r>
            <a:endParaRPr lang="cs-CZ" dirty="0"/>
          </a:p>
          <a:p>
            <a:pPr fontAlgn="ctr"/>
            <a:r>
              <a:rPr lang="cs-CZ" b="1" dirty="0">
                <a:solidFill>
                  <a:srgbClr val="C00000"/>
                </a:solidFill>
              </a:rPr>
              <a:t>apartment </a:t>
            </a:r>
            <a:r>
              <a:rPr lang="cs-CZ" b="1" dirty="0" err="1">
                <a:solidFill>
                  <a:srgbClr val="C00000"/>
                </a:solidFill>
              </a:rPr>
              <a:t>block</a:t>
            </a:r>
            <a:endParaRPr lang="cs-CZ" b="1" dirty="0">
              <a:solidFill>
                <a:srgbClr val="C00000"/>
              </a:solidFill>
            </a:endParaRPr>
          </a:p>
          <a:p>
            <a:pPr fontAlgn="ctr"/>
            <a:r>
              <a:rPr lang="cs-CZ" b="1" dirty="0" err="1"/>
              <a:t>large</a:t>
            </a:r>
            <a:r>
              <a:rPr lang="cs-CZ" b="1" dirty="0"/>
              <a:t> apartment </a:t>
            </a:r>
            <a:r>
              <a:rPr lang="cs-CZ" b="1" dirty="0" err="1"/>
              <a:t>building</a:t>
            </a:r>
            <a:endParaRPr lang="cs-CZ" dirty="0"/>
          </a:p>
          <a:p>
            <a:pPr fontAlgn="ctr"/>
            <a:r>
              <a:rPr lang="en-US" i="1" dirty="0"/>
              <a:t>They live in an apartment block on 56th street.</a:t>
            </a:r>
            <a:endParaRPr lang="cs-CZ" dirty="0"/>
          </a:p>
          <a:p>
            <a:pPr fontAlgn="ctr"/>
            <a:r>
              <a:rPr lang="en-US" b="1" dirty="0">
                <a:solidFill>
                  <a:srgbClr val="C00000"/>
                </a:solidFill>
              </a:rPr>
              <a:t>block of flats </a:t>
            </a:r>
            <a:r>
              <a:rPr lang="en-US" dirty="0"/>
              <a:t>(British English)</a:t>
            </a:r>
            <a:endParaRPr lang="cs-CZ" dirty="0"/>
          </a:p>
          <a:p>
            <a:pPr fontAlgn="ctr"/>
            <a:r>
              <a:rPr lang="cs-CZ" b="1" dirty="0"/>
              <a:t>apartment </a:t>
            </a:r>
            <a:r>
              <a:rPr lang="cs-CZ" b="1" dirty="0" err="1"/>
              <a:t>building</a:t>
            </a:r>
            <a:endParaRPr lang="cs-CZ" dirty="0"/>
          </a:p>
          <a:p>
            <a:pPr fontAlgn="ctr"/>
            <a:r>
              <a:rPr lang="en-US" i="1" dirty="0"/>
              <a:t>We live in that block of flats over there.</a:t>
            </a:r>
            <a:endParaRPr lang="cs-CZ" dirty="0"/>
          </a:p>
          <a:p>
            <a:pPr fontAlgn="ctr"/>
            <a:r>
              <a:rPr lang="cs-CZ" b="1" dirty="0" err="1">
                <a:solidFill>
                  <a:srgbClr val="C00000"/>
                </a:solidFill>
              </a:rPr>
              <a:t>bungalow</a:t>
            </a:r>
            <a:endParaRPr lang="cs-CZ" b="1" dirty="0">
              <a:solidFill>
                <a:srgbClr val="C00000"/>
              </a:solidFill>
            </a:endParaRPr>
          </a:p>
          <a:p>
            <a:pPr fontAlgn="ctr"/>
            <a:r>
              <a:rPr lang="cs-CZ" b="1" dirty="0" err="1"/>
              <a:t>small</a:t>
            </a:r>
            <a:r>
              <a:rPr lang="cs-CZ" b="1" dirty="0"/>
              <a:t> </a:t>
            </a:r>
            <a:r>
              <a:rPr lang="cs-CZ" b="1" dirty="0" err="1"/>
              <a:t>one</a:t>
            </a:r>
            <a:r>
              <a:rPr lang="cs-CZ" b="1" dirty="0"/>
              <a:t> story house</a:t>
            </a:r>
            <a:endParaRPr lang="cs-CZ" dirty="0"/>
          </a:p>
          <a:p>
            <a:pPr fontAlgn="ctr"/>
            <a:r>
              <a:rPr lang="en-US" i="1" dirty="0"/>
              <a:t>We rented a bungalow on the beach for our last summer vacation.</a:t>
            </a:r>
            <a:endParaRPr lang="cs-CZ" dirty="0"/>
          </a:p>
          <a:p>
            <a:pPr fontAlgn="ctr"/>
            <a:r>
              <a:rPr lang="cs-CZ" b="1" dirty="0" err="1">
                <a:solidFill>
                  <a:srgbClr val="C00000"/>
                </a:solidFill>
              </a:rPr>
              <a:t>cottage</a:t>
            </a:r>
            <a:endParaRPr lang="cs-CZ" b="1" dirty="0">
              <a:solidFill>
                <a:srgbClr val="C00000"/>
              </a:solidFill>
            </a:endParaRPr>
          </a:p>
          <a:p>
            <a:pPr fontAlgn="ctr"/>
            <a:r>
              <a:rPr lang="cs-CZ" b="1" dirty="0" err="1"/>
              <a:t>small</a:t>
            </a:r>
            <a:r>
              <a:rPr lang="cs-CZ" b="1" dirty="0"/>
              <a:t> house</a:t>
            </a:r>
            <a:endParaRPr lang="cs-CZ" dirty="0"/>
          </a:p>
          <a:p>
            <a:pPr fontAlgn="ctr"/>
            <a:r>
              <a:rPr lang="en-US" i="1" dirty="0"/>
              <a:t>They bought a quaint cottage in the English countryside.</a:t>
            </a:r>
            <a:endParaRPr lang="cs-CZ" dirty="0"/>
          </a:p>
          <a:p>
            <a:pPr fontAlgn="ctr"/>
            <a:r>
              <a:rPr lang="cs-CZ" dirty="0" err="1"/>
              <a:t>flat</a:t>
            </a:r>
            <a:r>
              <a:rPr lang="cs-CZ" dirty="0"/>
              <a:t> (</a:t>
            </a:r>
            <a:r>
              <a:rPr lang="cs-CZ" dirty="0" err="1"/>
              <a:t>British</a:t>
            </a:r>
            <a:r>
              <a:rPr lang="cs-CZ" dirty="0"/>
              <a:t> </a:t>
            </a:r>
            <a:r>
              <a:rPr lang="cs-CZ" dirty="0" err="1"/>
              <a:t>English</a:t>
            </a:r>
            <a:r>
              <a:rPr lang="cs-CZ" dirty="0"/>
              <a:t>)</a:t>
            </a:r>
          </a:p>
          <a:p>
            <a:pPr fontAlgn="ctr"/>
            <a:r>
              <a:rPr lang="cs-CZ" b="1" dirty="0"/>
              <a:t>apartment</a:t>
            </a:r>
            <a:endParaRPr lang="cs-CZ" dirty="0"/>
          </a:p>
          <a:p>
            <a:pPr fontAlgn="ctr"/>
            <a:r>
              <a:rPr lang="en-US" i="1" dirty="0"/>
              <a:t>Jeffrey bought a marvelous little flat in the center of London</a:t>
            </a:r>
            <a:endParaRPr lang="cs-CZ" dirty="0"/>
          </a:p>
          <a:p>
            <a:pPr fontAlgn="ctr"/>
            <a:r>
              <a:rPr lang="en-US" dirty="0"/>
              <a:t>floor on the ground / first / top </a:t>
            </a:r>
            <a:r>
              <a:rPr lang="en-US" dirty="0" smtClean="0"/>
              <a:t>floor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5341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4"/>
            <a:ext cx="91440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ctr"/>
            <a:r>
              <a:rPr lang="en-US" b="1" dirty="0"/>
              <a:t>story or level of a building</a:t>
            </a:r>
            <a:endParaRPr lang="cs-CZ" dirty="0"/>
          </a:p>
          <a:p>
            <a:pPr fontAlgn="ctr"/>
            <a:r>
              <a:rPr lang="en-US" i="1" dirty="0"/>
              <a:t>They have a marvelous view from their apartment on the top floor.</a:t>
            </a:r>
            <a:endParaRPr lang="cs-CZ" dirty="0"/>
          </a:p>
          <a:p>
            <a:pPr fontAlgn="ctr"/>
            <a:r>
              <a:rPr lang="cs-CZ" dirty="0"/>
              <a:t>house</a:t>
            </a:r>
          </a:p>
          <a:p>
            <a:pPr fontAlgn="ctr"/>
            <a:r>
              <a:rPr lang="cs-CZ" b="1" dirty="0" err="1"/>
              <a:t>residential</a:t>
            </a:r>
            <a:r>
              <a:rPr lang="cs-CZ" b="1" dirty="0"/>
              <a:t> </a:t>
            </a:r>
            <a:r>
              <a:rPr lang="cs-CZ" b="1" dirty="0" err="1"/>
              <a:t>building</a:t>
            </a:r>
            <a:endParaRPr lang="cs-CZ" dirty="0"/>
          </a:p>
          <a:p>
            <a:pPr fontAlgn="ctr"/>
            <a:r>
              <a:rPr lang="en-US" i="1" dirty="0"/>
              <a:t>We've finally bought a new house for our family.</a:t>
            </a:r>
            <a:endParaRPr lang="cs-CZ" dirty="0"/>
          </a:p>
          <a:p>
            <a:pPr fontAlgn="ctr"/>
            <a:r>
              <a:rPr lang="cs-CZ" b="1" dirty="0" err="1">
                <a:solidFill>
                  <a:srgbClr val="C00000"/>
                </a:solidFill>
              </a:rPr>
              <a:t>detached</a:t>
            </a:r>
            <a:r>
              <a:rPr lang="cs-CZ" b="1" dirty="0">
                <a:solidFill>
                  <a:srgbClr val="C00000"/>
                </a:solidFill>
              </a:rPr>
              <a:t> house </a:t>
            </a:r>
            <a:r>
              <a:rPr lang="cs-CZ" dirty="0"/>
              <a:t>(</a:t>
            </a:r>
            <a:r>
              <a:rPr lang="cs-CZ" dirty="0" err="1"/>
              <a:t>British</a:t>
            </a:r>
            <a:r>
              <a:rPr lang="cs-CZ" dirty="0"/>
              <a:t> </a:t>
            </a:r>
            <a:r>
              <a:rPr lang="cs-CZ" dirty="0" err="1"/>
              <a:t>English</a:t>
            </a:r>
            <a:r>
              <a:rPr lang="cs-CZ" dirty="0"/>
              <a:t>)</a:t>
            </a:r>
          </a:p>
          <a:p>
            <a:pPr fontAlgn="ctr"/>
            <a:r>
              <a:rPr lang="cs-CZ" b="1" dirty="0" err="1"/>
              <a:t>separate</a:t>
            </a:r>
            <a:r>
              <a:rPr lang="cs-CZ" b="1" dirty="0"/>
              <a:t> </a:t>
            </a:r>
            <a:r>
              <a:rPr lang="cs-CZ" b="1" dirty="0" err="1"/>
              <a:t>residential</a:t>
            </a:r>
            <a:r>
              <a:rPr lang="cs-CZ" b="1" dirty="0"/>
              <a:t> </a:t>
            </a:r>
            <a:r>
              <a:rPr lang="cs-CZ" b="1" dirty="0" err="1"/>
              <a:t>building</a:t>
            </a:r>
            <a:endParaRPr lang="cs-CZ" dirty="0"/>
          </a:p>
          <a:p>
            <a:pPr fontAlgn="ctr"/>
            <a:r>
              <a:rPr lang="en-US" i="1" dirty="0"/>
              <a:t>After twenty years, we were finally able to afford an detached house all our own.</a:t>
            </a:r>
            <a:endParaRPr lang="cs-CZ" dirty="0"/>
          </a:p>
          <a:p>
            <a:pPr fontAlgn="ctr"/>
            <a:r>
              <a:rPr lang="cs-CZ" b="1" dirty="0" err="1">
                <a:solidFill>
                  <a:srgbClr val="C00000"/>
                </a:solidFill>
              </a:rPr>
              <a:t>semi-detached</a:t>
            </a:r>
            <a:r>
              <a:rPr lang="cs-CZ" b="1" dirty="0">
                <a:solidFill>
                  <a:srgbClr val="C00000"/>
                </a:solidFill>
              </a:rPr>
              <a:t> house </a:t>
            </a:r>
            <a:r>
              <a:rPr lang="cs-CZ" dirty="0"/>
              <a:t>(</a:t>
            </a:r>
            <a:r>
              <a:rPr lang="cs-CZ" dirty="0" err="1"/>
              <a:t>British</a:t>
            </a:r>
            <a:r>
              <a:rPr lang="cs-CZ" dirty="0"/>
              <a:t> </a:t>
            </a:r>
            <a:r>
              <a:rPr lang="cs-CZ" dirty="0" err="1"/>
              <a:t>English</a:t>
            </a:r>
            <a:r>
              <a:rPr lang="cs-CZ" dirty="0"/>
              <a:t>)</a:t>
            </a:r>
          </a:p>
          <a:p>
            <a:pPr fontAlgn="ctr"/>
            <a:r>
              <a:rPr lang="cs-CZ" b="1" dirty="0"/>
              <a:t>residence </a:t>
            </a:r>
            <a:r>
              <a:rPr lang="cs-CZ" b="1" dirty="0" err="1"/>
              <a:t>with</a:t>
            </a:r>
            <a:r>
              <a:rPr lang="cs-CZ" b="1" dirty="0"/>
              <a:t> </a:t>
            </a:r>
            <a:r>
              <a:rPr lang="cs-CZ" b="1" dirty="0" err="1"/>
              <a:t>two</a:t>
            </a:r>
            <a:r>
              <a:rPr lang="cs-CZ" b="1" dirty="0"/>
              <a:t> </a:t>
            </a:r>
            <a:r>
              <a:rPr lang="cs-CZ" b="1" dirty="0" err="1"/>
              <a:t>homes</a:t>
            </a:r>
            <a:endParaRPr lang="cs-CZ" dirty="0"/>
          </a:p>
          <a:p>
            <a:pPr fontAlgn="ctr"/>
            <a:r>
              <a:rPr lang="en-US" i="1" dirty="0"/>
              <a:t>Many people live in a semi-detached house in the suburbs and commute to work by train from the suburbs.</a:t>
            </a:r>
            <a:endParaRPr lang="cs-CZ" dirty="0"/>
          </a:p>
          <a:p>
            <a:pPr fontAlgn="ctr"/>
            <a:r>
              <a:rPr lang="cs-CZ" b="1" dirty="0" err="1">
                <a:solidFill>
                  <a:srgbClr val="C00000"/>
                </a:solidFill>
              </a:rPr>
              <a:t>terraced</a:t>
            </a:r>
            <a:r>
              <a:rPr lang="cs-CZ" b="1" dirty="0">
                <a:solidFill>
                  <a:srgbClr val="C00000"/>
                </a:solidFill>
              </a:rPr>
              <a:t> house</a:t>
            </a:r>
          </a:p>
          <a:p>
            <a:pPr fontAlgn="ctr"/>
            <a:r>
              <a:rPr lang="en-US" b="1" dirty="0"/>
              <a:t>a home on two levels</a:t>
            </a:r>
            <a:endParaRPr lang="cs-CZ" dirty="0"/>
          </a:p>
          <a:p>
            <a:pPr fontAlgn="ctr"/>
            <a:r>
              <a:rPr lang="en-US" i="1" dirty="0"/>
              <a:t>They build a terraced house on the hill.</a:t>
            </a:r>
            <a:endParaRPr lang="cs-CZ" dirty="0"/>
          </a:p>
          <a:p>
            <a:pPr fontAlgn="ctr"/>
            <a:r>
              <a:rPr lang="en-US" b="1" dirty="0">
                <a:solidFill>
                  <a:srgbClr val="C00000"/>
                </a:solidFill>
              </a:rPr>
              <a:t>story - ten / multi-story building </a:t>
            </a:r>
            <a:r>
              <a:rPr lang="en-US" dirty="0"/>
              <a:t>(British English - </a:t>
            </a:r>
            <a:r>
              <a:rPr lang="en-US" dirty="0" err="1"/>
              <a:t>storey</a:t>
            </a:r>
            <a:r>
              <a:rPr lang="en-US" dirty="0"/>
              <a:t>)</a:t>
            </a:r>
            <a:endParaRPr lang="cs-CZ" dirty="0"/>
          </a:p>
          <a:p>
            <a:pPr fontAlgn="ctr"/>
            <a:r>
              <a:rPr lang="en-US" b="1" dirty="0"/>
              <a:t>floor or level of a building</a:t>
            </a:r>
            <a:endParaRPr lang="cs-CZ" dirty="0"/>
          </a:p>
          <a:p>
            <a:pPr fontAlgn="ctr"/>
            <a:r>
              <a:rPr lang="en-US" i="1" dirty="0"/>
              <a:t>They live in a fifteen story building.</a:t>
            </a:r>
            <a:endParaRPr lang="cs-CZ" dirty="0"/>
          </a:p>
          <a:p>
            <a:pPr fontAlgn="ctr"/>
            <a:r>
              <a:rPr lang="cs-CZ" b="1" dirty="0">
                <a:solidFill>
                  <a:srgbClr val="C00000"/>
                </a:solidFill>
              </a:rPr>
              <a:t>duplex</a:t>
            </a:r>
            <a:r>
              <a:rPr lang="cs-CZ" dirty="0"/>
              <a:t> (</a:t>
            </a:r>
            <a:r>
              <a:rPr lang="cs-CZ" dirty="0" err="1"/>
              <a:t>American</a:t>
            </a:r>
            <a:r>
              <a:rPr lang="cs-CZ" dirty="0"/>
              <a:t> </a:t>
            </a:r>
            <a:r>
              <a:rPr lang="cs-CZ" dirty="0" err="1"/>
              <a:t>English</a:t>
            </a:r>
            <a:r>
              <a:rPr lang="cs-CZ" dirty="0"/>
              <a:t>)</a:t>
            </a:r>
          </a:p>
          <a:p>
            <a:pPr fontAlgn="ctr"/>
            <a:r>
              <a:rPr lang="cs-CZ" b="1" dirty="0"/>
              <a:t>residence </a:t>
            </a:r>
            <a:r>
              <a:rPr lang="cs-CZ" b="1" dirty="0" err="1"/>
              <a:t>with</a:t>
            </a:r>
            <a:r>
              <a:rPr lang="cs-CZ" b="1" dirty="0"/>
              <a:t> </a:t>
            </a:r>
            <a:r>
              <a:rPr lang="cs-CZ" b="1" dirty="0" err="1"/>
              <a:t>two</a:t>
            </a:r>
            <a:r>
              <a:rPr lang="cs-CZ" b="1" dirty="0"/>
              <a:t> </a:t>
            </a:r>
            <a:r>
              <a:rPr lang="cs-CZ" b="1" dirty="0" err="1"/>
              <a:t>homes</a:t>
            </a:r>
            <a:endParaRPr lang="cs-CZ" dirty="0"/>
          </a:p>
          <a:p>
            <a:pPr fontAlgn="ctr"/>
            <a:r>
              <a:rPr lang="en-US" i="1" dirty="0"/>
              <a:t>Many people live in a semi-detached house in the suburbs and commute to work by train from the suburbs.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67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88640"/>
            <a:ext cx="9144000" cy="7017306"/>
          </a:xfrm>
          <a:prstGeom prst="rect">
            <a:avLst/>
          </a:prstGeom>
          <a:ln w="28575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r>
              <a:rPr lang="en-US" dirty="0"/>
              <a:t>Do you like your home? </a:t>
            </a:r>
          </a:p>
          <a:p>
            <a:r>
              <a:rPr lang="en-US" dirty="0"/>
              <a:t>Do you like your </a:t>
            </a:r>
            <a:r>
              <a:rPr lang="en-US" dirty="0" smtClean="0"/>
              <a:t>neighborhood?</a:t>
            </a:r>
            <a:r>
              <a:rPr lang="cs-CZ" dirty="0" smtClean="0"/>
              <a:t> Ex</a:t>
            </a:r>
            <a:r>
              <a:rPr lang="en-US" dirty="0" smtClean="0"/>
              <a:t>plain</a:t>
            </a:r>
            <a:r>
              <a:rPr lang="cs-CZ" dirty="0" smtClean="0"/>
              <a:t> </a:t>
            </a:r>
            <a:r>
              <a:rPr lang="cs-CZ" dirty="0" err="1" smtClean="0"/>
              <a:t>why</a:t>
            </a:r>
            <a:r>
              <a:rPr lang="cs-CZ" dirty="0" smtClean="0"/>
              <a:t>.</a:t>
            </a:r>
            <a:endParaRPr lang="en-US" dirty="0"/>
          </a:p>
          <a:p>
            <a:r>
              <a:rPr lang="en-US" dirty="0"/>
              <a:t>Do you have a </a:t>
            </a:r>
            <a:r>
              <a:rPr lang="en-US" dirty="0" err="1" smtClean="0"/>
              <a:t>favo</a:t>
            </a:r>
            <a:r>
              <a:rPr lang="cs-CZ" dirty="0" smtClean="0"/>
              <a:t>u</a:t>
            </a:r>
            <a:r>
              <a:rPr lang="en-US" dirty="0" smtClean="0"/>
              <a:t>rite </a:t>
            </a:r>
            <a:r>
              <a:rPr lang="en-US" dirty="0"/>
              <a:t>room at home? If yes, what is it? Why do you like it so much?</a:t>
            </a:r>
          </a:p>
          <a:p>
            <a:r>
              <a:rPr lang="en-US" dirty="0"/>
              <a:t>Do you have a room that you dislike in your home? If yes, what is it? </a:t>
            </a:r>
            <a:r>
              <a:rPr lang="en-US" dirty="0" smtClean="0"/>
              <a:t>Where </a:t>
            </a:r>
            <a:r>
              <a:rPr lang="en-US" dirty="0"/>
              <a:t>do you live?</a:t>
            </a:r>
          </a:p>
          <a:p>
            <a:r>
              <a:rPr lang="en-US" dirty="0"/>
              <a:t>Why do you live where you do? </a:t>
            </a:r>
            <a:r>
              <a:rPr lang="en-US" dirty="0" smtClean="0"/>
              <a:t>Please explain</a:t>
            </a:r>
            <a:r>
              <a:rPr lang="en-US" dirty="0"/>
              <a:t>.</a:t>
            </a:r>
          </a:p>
          <a:p>
            <a:r>
              <a:rPr lang="en-US" dirty="0"/>
              <a:t>What adjectives would you use to describe your home? Why did you choose these adjectives? Please explain.</a:t>
            </a:r>
          </a:p>
          <a:p>
            <a:r>
              <a:rPr lang="en-US" dirty="0"/>
              <a:t>What does "home sweet home" mean? Please explain.</a:t>
            </a:r>
          </a:p>
          <a:p>
            <a:r>
              <a:rPr lang="en-US" dirty="0"/>
              <a:t>What are homes typically like in your country? Please explain.</a:t>
            </a:r>
          </a:p>
          <a:p>
            <a:r>
              <a:rPr lang="en-US" dirty="0"/>
              <a:t>If you could live anywhere in the world, where would you want to live? Why?</a:t>
            </a:r>
          </a:p>
          <a:p>
            <a:r>
              <a:rPr lang="en-US" dirty="0"/>
              <a:t>What does your dream house look like? Please describe it.</a:t>
            </a:r>
          </a:p>
          <a:p>
            <a:r>
              <a:rPr lang="en-US" dirty="0"/>
              <a:t>Have you ever lived in a dump? How about in a dangerous place? How about in a place that was posh? </a:t>
            </a:r>
          </a:p>
          <a:p>
            <a:r>
              <a:rPr lang="en-US" dirty="0"/>
              <a:t>Which is better, a small house or a large apartment? Why do you think so?</a:t>
            </a:r>
          </a:p>
          <a:p>
            <a:r>
              <a:rPr lang="en-US" dirty="0"/>
              <a:t>Have you ever done any DIY on your home? If yes, what did you do?</a:t>
            </a:r>
          </a:p>
          <a:p>
            <a:r>
              <a:rPr lang="en-US" dirty="0"/>
              <a:t>Is your home just a place to eat and sleep every day? Why/not? </a:t>
            </a:r>
          </a:p>
          <a:p>
            <a:r>
              <a:rPr lang="en-US" dirty="0"/>
              <a:t>What would you like to change about your current home? Please explain.</a:t>
            </a:r>
          </a:p>
          <a:p>
            <a:r>
              <a:rPr lang="en-US" dirty="0"/>
              <a:t>Which is better, a place in the country or a place in the city? Why do you think so?</a:t>
            </a:r>
          </a:p>
          <a:p>
            <a:r>
              <a:rPr lang="en-US" dirty="0"/>
              <a:t>What is the difference between a "house," "condo," "apartment (or flat)," and "townhouse?" Please explain.</a:t>
            </a:r>
          </a:p>
          <a:p>
            <a:r>
              <a:rPr lang="en-US" dirty="0"/>
              <a:t>What is the last thing that you bought for your home? Why did you buy it?</a:t>
            </a:r>
          </a:p>
          <a:p>
            <a:r>
              <a:rPr lang="en-US" dirty="0"/>
              <a:t>What is the next thing that your want to buy for your home? Why do you want to buy it? Please explain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cs-CZ" dirty="0">
                <a:hlinkClick r:id="rId2"/>
              </a:rPr>
              <a:t>http://www.youtube.com/watch?v=hZ6jP4RndkU&amp;feature=player_embedded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9362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9511" y="95550"/>
            <a:ext cx="8964487" cy="661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300" b="1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Gill Sans MT" pitchFamily="34" charset="-18"/>
                <a:cs typeface="Arial" pitchFamily="34" charset="0"/>
              </a:rPr>
              <a:t>Places</a:t>
            </a:r>
            <a:r>
              <a:rPr kumimoji="0" lang="cs-CZ" sz="23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Gill Sans MT" pitchFamily="34" charset="-18"/>
                <a:cs typeface="Arial" pitchFamily="34" charset="0"/>
              </a:rPr>
              <a:t> - </a:t>
            </a:r>
            <a:r>
              <a:rPr kumimoji="0" lang="cs-CZ" sz="2300" b="1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Gill Sans MT" pitchFamily="34" charset="-18"/>
                <a:cs typeface="Arial" pitchFamily="34" charset="0"/>
              </a:rPr>
              <a:t>Buildings</a:t>
            </a:r>
            <a:r>
              <a:rPr kumimoji="0" lang="cs-CZ" sz="23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Gill Sans MT" pitchFamily="34" charset="-18"/>
                <a:cs typeface="Arial" pitchFamily="34" charset="0"/>
              </a:rPr>
              <a:t> </a:t>
            </a:r>
            <a:r>
              <a:rPr kumimoji="0" lang="cs-CZ" sz="2300" b="1" i="0" u="none" strike="noStrike" cap="none" normalizeH="0" baseline="0" dirty="0" err="1" smtClean="0">
                <a:ln>
                  <a:noFill/>
                </a:ln>
                <a:solidFill>
                  <a:srgbClr val="C00000"/>
                </a:solidFill>
                <a:effectLst/>
                <a:latin typeface="Gill Sans MT" pitchFamily="34" charset="-18"/>
                <a:cs typeface="Arial" pitchFamily="34" charset="0"/>
              </a:rPr>
              <a:t>People</a:t>
            </a:r>
            <a:r>
              <a:rPr kumimoji="0" lang="cs-CZ" sz="23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Gill Sans MT" pitchFamily="34" charset="-18"/>
                <a:cs typeface="Arial" pitchFamily="34" charset="0"/>
              </a:rPr>
              <a:t> Live In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Georgia" pitchFamily="18" charset="0"/>
                <a:cs typeface="Arial" pitchFamily="34" charset="0"/>
              </a:rPr>
              <a:t>Match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Georgia" pitchFamily="18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Georgia" pitchFamily="18" charset="0"/>
                <a:cs typeface="Arial" pitchFamily="34" charset="0"/>
              </a:rPr>
              <a:t>the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Georgia" pitchFamily="18" charset="0"/>
                <a:cs typeface="Arial" pitchFamily="34" charset="0"/>
              </a:rPr>
              <a:t> person to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Georgia" pitchFamily="18" charset="0"/>
                <a:cs typeface="Arial" pitchFamily="34" charset="0"/>
              </a:rPr>
              <a:t>the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Georgia" pitchFamily="18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Georgia" pitchFamily="18" charset="0"/>
                <a:cs typeface="Arial" pitchFamily="34" charset="0"/>
              </a:rPr>
              <a:t>buildings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Georgia" pitchFamily="18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Georgia" pitchFamily="18" charset="0"/>
                <a:cs typeface="Arial" pitchFamily="34" charset="0"/>
              </a:rPr>
              <a:t>they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Georgia" pitchFamily="18" charset="0"/>
                <a:cs typeface="Arial" pitchFamily="34" charset="0"/>
              </a:rPr>
              <a:t> live in,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Georgia" pitchFamily="18" charset="0"/>
                <a:cs typeface="Arial" pitchFamily="34" charset="0"/>
              </a:rPr>
              <a:t>two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Georgia" pitchFamily="18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Georgia" pitchFamily="18" charset="0"/>
                <a:cs typeface="Arial" pitchFamily="34" charset="0"/>
              </a:rPr>
              <a:t>buildings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Georgia" pitchFamily="18" charset="0"/>
                <a:cs typeface="Arial" pitchFamily="34" charset="0"/>
              </a:rPr>
              <a:t> are not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Georgia" pitchFamily="18" charset="0"/>
                <a:cs typeface="Arial" pitchFamily="34" charset="0"/>
              </a:rPr>
              <a:t>used</a:t>
            </a:r>
            <a:r>
              <a:rPr lang="cs-CZ" sz="2000" dirty="0">
                <a:latin typeface="Georgia" pitchFamily="18" charset="0"/>
                <a:cs typeface="Arial" pitchFamily="34" charset="0"/>
              </a:rPr>
              <a:t>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" y="895771"/>
            <a:ext cx="529208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an Eskimo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an American Indian living in the 19th century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 nun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 camper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 logger in Washington State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an eighty-year-old with no living relatives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 soldier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 sailor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the President of the US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 queen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vacationers who prefer a less formal and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en-US" dirty="0" smtClean="0"/>
              <a:t>inexpensive </a:t>
            </a:r>
            <a:r>
              <a:rPr lang="en-US" dirty="0"/>
              <a:t>way to have a vacation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 traveling sales representative away from home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 tramp or bum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the British Prime Minister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skiers in the mountains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 rich married couple on vacation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 monk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 successful advertising executive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 cowboy 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1" y="895771"/>
            <a:ext cx="385191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 convent or nunnery</a:t>
            </a:r>
          </a:p>
          <a:p>
            <a:r>
              <a:rPr lang="en-US" dirty="0"/>
              <a:t>a tent or camper</a:t>
            </a:r>
          </a:p>
          <a:p>
            <a:r>
              <a:rPr lang="en-US" dirty="0"/>
              <a:t>a nursing home</a:t>
            </a:r>
          </a:p>
          <a:p>
            <a:r>
              <a:rPr lang="en-US" dirty="0"/>
              <a:t>barracks or living quarters</a:t>
            </a:r>
          </a:p>
          <a:p>
            <a:r>
              <a:rPr lang="en-US" dirty="0"/>
              <a:t>a motel</a:t>
            </a:r>
          </a:p>
          <a:p>
            <a:r>
              <a:rPr lang="en-US" dirty="0"/>
              <a:t>an aircraft carrier</a:t>
            </a:r>
          </a:p>
          <a:p>
            <a:r>
              <a:rPr lang="en-US" dirty="0"/>
              <a:t>a shanty, shed, cardboard box</a:t>
            </a:r>
          </a:p>
          <a:p>
            <a:r>
              <a:rPr lang="en-US" dirty="0"/>
              <a:t>an old hut</a:t>
            </a:r>
          </a:p>
          <a:p>
            <a:r>
              <a:rPr lang="en-US" dirty="0"/>
              <a:t>the Whitehouse</a:t>
            </a:r>
          </a:p>
          <a:p>
            <a:r>
              <a:rPr lang="en-US" dirty="0"/>
              <a:t>a monastery</a:t>
            </a:r>
          </a:p>
          <a:p>
            <a:r>
              <a:rPr lang="en-US" dirty="0"/>
              <a:t>a (log-)cabin</a:t>
            </a:r>
          </a:p>
          <a:p>
            <a:r>
              <a:rPr lang="en-US" dirty="0"/>
              <a:t>a chalet</a:t>
            </a:r>
          </a:p>
          <a:p>
            <a:r>
              <a:rPr lang="en-US" dirty="0"/>
              <a:t>an igloo</a:t>
            </a:r>
          </a:p>
          <a:p>
            <a:r>
              <a:rPr lang="en-US" dirty="0"/>
              <a:t>a guest house or</a:t>
            </a:r>
          </a:p>
          <a:p>
            <a:r>
              <a:rPr lang="en-US" dirty="0"/>
              <a:t>a palace or castle</a:t>
            </a:r>
          </a:p>
          <a:p>
            <a:r>
              <a:rPr lang="en-US" dirty="0"/>
              <a:t>a villa</a:t>
            </a:r>
          </a:p>
          <a:p>
            <a:r>
              <a:rPr lang="en-US" dirty="0"/>
              <a:t>a ranch</a:t>
            </a:r>
          </a:p>
          <a:p>
            <a:r>
              <a:rPr lang="en-US" dirty="0"/>
              <a:t>a penthouse (suite)</a:t>
            </a:r>
          </a:p>
          <a:p>
            <a:r>
              <a:rPr lang="en-US" dirty="0"/>
              <a:t>10 Downing Street</a:t>
            </a:r>
          </a:p>
          <a:p>
            <a:r>
              <a:rPr lang="en-US" dirty="0"/>
              <a:t>a wigwam or tepee</a:t>
            </a:r>
          </a:p>
          <a:p>
            <a:r>
              <a:rPr lang="en-US" dirty="0"/>
              <a:t>bed and breakfast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7823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2008"/>
            <a:ext cx="8784976" cy="6669360"/>
          </a:xfrm>
        </p:spPr>
        <p:txBody>
          <a:bodyPr anchor="t">
            <a:noAutofit/>
          </a:bodyPr>
          <a:lstStyle/>
          <a:p>
            <a:r>
              <a:rPr lang="cs-CZ" sz="1100" u="sng" dirty="0" smtClean="0">
                <a:solidFill>
                  <a:schemeClr val="tx1"/>
                </a:solidFill>
                <a:latin typeface="+mn-lt"/>
              </a:rPr>
              <a:t>ZDROJE:</a:t>
            </a:r>
            <a:r>
              <a:rPr lang="cs-CZ" sz="1100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1100" dirty="0" smtClean="0">
                <a:solidFill>
                  <a:schemeClr val="tx1"/>
                </a:solidFill>
                <a:latin typeface="+mn-lt"/>
              </a:rPr>
            </a:br>
            <a:r>
              <a:rPr lang="cs-CZ" sz="1100" dirty="0" smtClean="0">
                <a:solidFill>
                  <a:schemeClr val="tx1"/>
                </a:solidFill>
                <a:latin typeface="+mn-lt"/>
              </a:rPr>
              <a:t> </a:t>
            </a:r>
            <a:br>
              <a:rPr lang="cs-CZ" sz="1100" dirty="0" smtClean="0">
                <a:solidFill>
                  <a:schemeClr val="tx1"/>
                </a:solidFill>
                <a:latin typeface="+mn-lt"/>
              </a:rPr>
            </a:br>
            <a:r>
              <a:rPr lang="cs-CZ" sz="1100" dirty="0" err="1" smtClean="0">
                <a:solidFill>
                  <a:schemeClr val="tx1"/>
                </a:solidFill>
              </a:rPr>
              <a:t>English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Exercises</a:t>
            </a:r>
            <a:r>
              <a:rPr lang="cs-CZ" sz="1100" dirty="0" smtClean="0">
                <a:solidFill>
                  <a:schemeClr val="tx1"/>
                </a:solidFill>
              </a:rPr>
              <a:t> &gt; </a:t>
            </a:r>
            <a:r>
              <a:rPr lang="cs-CZ" sz="1100" dirty="0" err="1" smtClean="0">
                <a:solidFill>
                  <a:schemeClr val="tx1"/>
                </a:solidFill>
              </a:rPr>
              <a:t>furniture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exercises</a:t>
            </a:r>
            <a:r>
              <a:rPr lang="cs-CZ" sz="1100" dirty="0" smtClean="0">
                <a:solidFill>
                  <a:schemeClr val="tx1"/>
                </a:solidFill>
              </a:rPr>
              <a:t> &gt; </a:t>
            </a:r>
            <a:r>
              <a:rPr lang="cs-CZ" sz="1100" dirty="0" err="1" smtClean="0">
                <a:solidFill>
                  <a:schemeClr val="tx1"/>
                </a:solidFill>
              </a:rPr>
              <a:t>Furniture</a:t>
            </a:r>
            <a:r>
              <a:rPr lang="cs-CZ" sz="1100" dirty="0" smtClean="0">
                <a:solidFill>
                  <a:schemeClr val="tx1"/>
                </a:solidFill>
              </a:rPr>
              <a:t> (15.11.09). </a:t>
            </a:r>
            <a:r>
              <a:rPr lang="cs-CZ" sz="1100" i="1" dirty="0" err="1" smtClean="0">
                <a:solidFill>
                  <a:schemeClr val="tx1"/>
                </a:solidFill>
              </a:rPr>
              <a:t>Englishexercises.org</a:t>
            </a:r>
            <a:r>
              <a:rPr lang="cs-CZ" sz="1100" dirty="0" smtClean="0">
                <a:solidFill>
                  <a:schemeClr val="tx1"/>
                </a:solidFill>
              </a:rPr>
              <a:t> [online]. 2012 [cit. 2012-06-24]. Dostupné z: http://www.</a:t>
            </a:r>
            <a:r>
              <a:rPr lang="cs-CZ" sz="1100" dirty="0" err="1" smtClean="0">
                <a:solidFill>
                  <a:schemeClr val="tx1"/>
                </a:solidFill>
              </a:rPr>
              <a:t>englishexercises.org</a:t>
            </a:r>
            <a:r>
              <a:rPr lang="cs-CZ" sz="1100" dirty="0" smtClean="0">
                <a:solidFill>
                  <a:schemeClr val="tx1"/>
                </a:solidFill>
              </a:rPr>
              <a:t>/</a:t>
            </a:r>
            <a:r>
              <a:rPr lang="cs-CZ" sz="1100" dirty="0" err="1" smtClean="0">
                <a:solidFill>
                  <a:schemeClr val="tx1"/>
                </a:solidFill>
              </a:rPr>
              <a:t>makeagame</a:t>
            </a:r>
            <a:r>
              <a:rPr lang="cs-CZ" sz="1100" dirty="0" smtClean="0">
                <a:solidFill>
                  <a:schemeClr val="tx1"/>
                </a:solidFill>
              </a:rPr>
              <a:t>/</a:t>
            </a:r>
            <a:r>
              <a:rPr lang="cs-CZ" sz="1100" dirty="0" err="1" smtClean="0">
                <a:solidFill>
                  <a:schemeClr val="tx1"/>
                </a:solidFill>
              </a:rPr>
              <a:t>viewgame.asp</a:t>
            </a:r>
            <a:r>
              <a:rPr lang="cs-CZ" sz="1100" dirty="0" smtClean="0">
                <a:solidFill>
                  <a:schemeClr val="tx1"/>
                </a:solidFill>
              </a:rPr>
              <a:t>?id=2978 </a:t>
            </a:r>
            <a:r>
              <a:rPr lang="cs-CZ" sz="1100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1100" dirty="0" smtClean="0">
                <a:solidFill>
                  <a:schemeClr val="tx1"/>
                </a:solidFill>
                <a:latin typeface="+mn-lt"/>
              </a:rPr>
            </a:br>
            <a:r>
              <a:rPr lang="en-US" sz="1100" dirty="0" smtClean="0">
                <a:solidFill>
                  <a:schemeClr val="tx1"/>
                </a:solidFill>
              </a:rPr>
              <a:t>112 FREE House/Flat/Rooms Worksheets. </a:t>
            </a:r>
            <a:r>
              <a:rPr lang="en-US" sz="1100" i="1" dirty="0" smtClean="0">
                <a:solidFill>
                  <a:schemeClr val="tx1"/>
                </a:solidFill>
              </a:rPr>
              <a:t>Busy Teacher</a:t>
            </a:r>
            <a:r>
              <a:rPr lang="en-US" sz="1100" dirty="0" smtClean="0">
                <a:solidFill>
                  <a:schemeClr val="tx1"/>
                </a:solidFill>
              </a:rPr>
              <a:t> [online]. 2012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http://www.englishexercises.org/makeagame/viewgame.asp?id=2978 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r>
              <a:rPr lang="en-US" sz="1100" dirty="0" smtClean="0">
                <a:solidFill>
                  <a:schemeClr val="tx1"/>
                </a:solidFill>
              </a:rPr>
              <a:t>112 FREE House/Flat/Rooms Worksheets. </a:t>
            </a:r>
            <a:r>
              <a:rPr lang="en-US" sz="1100" i="1" dirty="0" smtClean="0">
                <a:solidFill>
                  <a:schemeClr val="tx1"/>
                </a:solidFill>
              </a:rPr>
              <a:t>Busy Teacher</a:t>
            </a:r>
            <a:r>
              <a:rPr lang="en-US" sz="1100" dirty="0" smtClean="0">
                <a:solidFill>
                  <a:schemeClr val="tx1"/>
                </a:solidFill>
              </a:rPr>
              <a:t> [online]. 2012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http://busyteacher.org/classroom_activities-vocabulary/houseflatrooms-worksheets/page/5/ 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r>
              <a:rPr lang="en-US" sz="1100" dirty="0" smtClean="0">
                <a:solidFill>
                  <a:schemeClr val="tx1"/>
                </a:solidFill>
              </a:rPr>
              <a:t>112 FREE House/Flat/Rooms Worksheets. </a:t>
            </a:r>
            <a:r>
              <a:rPr lang="en-US" sz="1100" i="1" dirty="0" smtClean="0">
                <a:solidFill>
                  <a:schemeClr val="tx1"/>
                </a:solidFill>
              </a:rPr>
              <a:t>Busy Teacher</a:t>
            </a:r>
            <a:r>
              <a:rPr lang="en-US" sz="1100" dirty="0" smtClean="0">
                <a:solidFill>
                  <a:schemeClr val="tx1"/>
                </a:solidFill>
              </a:rPr>
              <a:t> [online]. 2012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http://busyteacher.org/classroom_activities-vocabulary/houseflatrooms-worksheets/ </a:t>
            </a:r>
            <a:br>
              <a:rPr lang="en-US" sz="1100" dirty="0" smtClean="0">
                <a:solidFill>
                  <a:schemeClr val="tx1"/>
                </a:solidFill>
              </a:rPr>
            </a:br>
            <a:r>
              <a:rPr lang="en-US" sz="1100" dirty="0" smtClean="0">
                <a:solidFill>
                  <a:schemeClr val="tx1"/>
                </a:solidFill>
              </a:rPr>
              <a:t>Our Living Room Worksheet. </a:t>
            </a:r>
            <a:r>
              <a:rPr lang="en-US" sz="1100" i="1" dirty="0" smtClean="0">
                <a:solidFill>
                  <a:schemeClr val="tx1"/>
                </a:solidFill>
              </a:rPr>
              <a:t>Busy Teacher</a:t>
            </a:r>
            <a:r>
              <a:rPr lang="en-US" sz="1100" dirty="0" smtClean="0">
                <a:solidFill>
                  <a:schemeClr val="tx1"/>
                </a:solidFill>
              </a:rPr>
              <a:t> [online]. 2012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http://busyteacher.org/11151-our-living-room-worksheet.html 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r>
              <a:rPr lang="en-US" sz="1100" dirty="0" smtClean="0">
                <a:solidFill>
                  <a:schemeClr val="tx1"/>
                </a:solidFill>
              </a:rPr>
              <a:t>House and Furniture Worksheet. </a:t>
            </a:r>
            <a:r>
              <a:rPr lang="en-US" sz="1100" i="1" dirty="0" smtClean="0">
                <a:solidFill>
                  <a:schemeClr val="tx1"/>
                </a:solidFill>
              </a:rPr>
              <a:t>Busy Teacher</a:t>
            </a:r>
            <a:r>
              <a:rPr lang="en-US" sz="1100" dirty="0" smtClean="0">
                <a:solidFill>
                  <a:schemeClr val="tx1"/>
                </a:solidFill>
              </a:rPr>
              <a:t> [online]. 2012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http://busyteacher.org/11231-house-and-furniture-worksheet.html 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r>
              <a:rPr lang="en-US" sz="1100" dirty="0" smtClean="0">
                <a:solidFill>
                  <a:schemeClr val="tx1"/>
                </a:solidFill>
              </a:rPr>
              <a:t>Places - Buildings People Live In. </a:t>
            </a:r>
            <a:r>
              <a:rPr lang="en-US" sz="1100" i="1" dirty="0" smtClean="0">
                <a:solidFill>
                  <a:schemeClr val="tx1"/>
                </a:solidFill>
              </a:rPr>
              <a:t>About.com</a:t>
            </a:r>
            <a:r>
              <a:rPr lang="en-US" sz="1100" dirty="0" smtClean="0">
                <a:solidFill>
                  <a:schemeClr val="tx1"/>
                </a:solidFill>
              </a:rPr>
              <a:t> [online]. 2012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http://esl.about.com/library/vocabulary/blwordgroups_places_live_e.htm 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r>
              <a:rPr lang="en-US" sz="1100" dirty="0" smtClean="0">
                <a:solidFill>
                  <a:schemeClr val="tx1"/>
                </a:solidFill>
              </a:rPr>
              <a:t>Bedroom furniture options | Style Modern and contemporary bedroom furniture. </a:t>
            </a:r>
            <a:r>
              <a:rPr lang="en-US" sz="1100" i="1" dirty="0" smtClean="0">
                <a:solidFill>
                  <a:schemeClr val="tx1"/>
                </a:solidFill>
              </a:rPr>
              <a:t>Home Interior Gallery</a:t>
            </a:r>
            <a:r>
              <a:rPr lang="en-US" sz="1100" dirty="0" smtClean="0">
                <a:solidFill>
                  <a:schemeClr val="tx1"/>
                </a:solidFill>
              </a:rPr>
              <a:t> [online]. 2012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http://homeinteriorgallery.net/2012/03/bedroom-furniture-options-style-modern-and-contemporary-bedroom-furniture/ 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r>
              <a:rPr lang="en-US" sz="1100" dirty="0" smtClean="0">
                <a:solidFill>
                  <a:schemeClr val="tx1"/>
                </a:solidFill>
              </a:rPr>
              <a:t>Revising flat/house words. </a:t>
            </a:r>
            <a:r>
              <a:rPr lang="en-US" sz="1100" i="1" dirty="0" err="1" smtClean="0">
                <a:solidFill>
                  <a:schemeClr val="tx1"/>
                </a:solidFill>
              </a:rPr>
              <a:t>Islcollective</a:t>
            </a:r>
            <a:r>
              <a:rPr lang="en-US" sz="1100" dirty="0" smtClean="0">
                <a:solidFill>
                  <a:schemeClr val="tx1"/>
                </a:solidFill>
              </a:rPr>
              <a:t> [online]. 2012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http://en.islcollective.com/worksheets/worksheet_page?id=4841 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r>
              <a:rPr lang="en-US" sz="1100" dirty="0" smtClean="0">
                <a:solidFill>
                  <a:schemeClr val="tx1"/>
                </a:solidFill>
              </a:rPr>
              <a:t>The HOUSE and The GARDEN. </a:t>
            </a:r>
            <a:r>
              <a:rPr lang="en-US" sz="1100" i="1" dirty="0" smtClean="0">
                <a:solidFill>
                  <a:schemeClr val="tx1"/>
                </a:solidFill>
              </a:rPr>
              <a:t>Michellehenry.fr</a:t>
            </a:r>
            <a:r>
              <a:rPr lang="en-US" sz="1100" dirty="0" smtClean="0">
                <a:solidFill>
                  <a:schemeClr val="tx1"/>
                </a:solidFill>
              </a:rPr>
              <a:t> [online]. 2011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http://www.michellehenry.fr/maison2.htm </a:t>
            </a:r>
            <a:br>
              <a:rPr lang="en-US" sz="1100" dirty="0" smtClean="0">
                <a:solidFill>
                  <a:schemeClr val="tx1"/>
                </a:solidFill>
              </a:rPr>
            </a:br>
            <a:r>
              <a:rPr lang="en-US" sz="1100" dirty="0" smtClean="0">
                <a:solidFill>
                  <a:schemeClr val="tx1"/>
                </a:solidFill>
              </a:rPr>
              <a:t>Home Sweet Home. </a:t>
            </a:r>
            <a:r>
              <a:rPr lang="en-US" sz="1100" i="1" dirty="0" smtClean="0">
                <a:solidFill>
                  <a:schemeClr val="tx1"/>
                </a:solidFill>
              </a:rPr>
              <a:t>Heads up English</a:t>
            </a:r>
            <a:r>
              <a:rPr lang="en-US" sz="1100" dirty="0" smtClean="0">
                <a:solidFill>
                  <a:schemeClr val="tx1"/>
                </a:solidFill>
              </a:rPr>
              <a:t> [online]. 2012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http://www.headsupenglish.com/index.php?option=com_content&amp;task=view&amp;id=404&amp;Itemid=96 </a:t>
            </a:r>
            <a:br>
              <a:rPr lang="en-US" sz="1100" dirty="0" smtClean="0">
                <a:solidFill>
                  <a:schemeClr val="tx1"/>
                </a:solidFill>
              </a:rPr>
            </a:br>
            <a:r>
              <a:rPr lang="en-US" sz="1100" dirty="0" smtClean="0">
                <a:solidFill>
                  <a:schemeClr val="tx1"/>
                </a:solidFill>
              </a:rPr>
              <a:t>Here are some Worksheet ideas to be used before beginning a lesson. </a:t>
            </a:r>
            <a:r>
              <a:rPr lang="en-US" sz="1100" i="1" dirty="0" smtClean="0">
                <a:solidFill>
                  <a:schemeClr val="tx1"/>
                </a:solidFill>
              </a:rPr>
              <a:t>Lesson Plans Page.com</a:t>
            </a:r>
            <a:r>
              <a:rPr lang="en-US" sz="1100" dirty="0" smtClean="0">
                <a:solidFill>
                  <a:schemeClr val="tx1"/>
                </a:solidFill>
              </a:rPr>
              <a:t> [online]. 2011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http://www.lessonplanspage.com/sslaoprelessonworksheetideas38-htm/ 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r>
              <a:rPr lang="en-US" sz="1100" dirty="0" smtClean="0">
                <a:solidFill>
                  <a:schemeClr val="tx1"/>
                </a:solidFill>
              </a:rPr>
              <a:t>Flashcards. </a:t>
            </a:r>
            <a:r>
              <a:rPr lang="en-US" sz="1100" i="1" dirty="0" smtClean="0">
                <a:solidFill>
                  <a:schemeClr val="tx1"/>
                </a:solidFill>
              </a:rPr>
              <a:t>English Time</a:t>
            </a:r>
            <a:r>
              <a:rPr lang="en-US" sz="1100" dirty="0" smtClean="0">
                <a:solidFill>
                  <a:schemeClr val="tx1"/>
                </a:solidFill>
              </a:rPr>
              <a:t> [online]. 2009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http://www.english-time.eu/pro-ucitele/flashcards 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r>
              <a:rPr lang="en-US" sz="1100" dirty="0" smtClean="0">
                <a:solidFill>
                  <a:schemeClr val="tx1"/>
                </a:solidFill>
              </a:rPr>
              <a:t>Kennel - traditional dog house. </a:t>
            </a:r>
            <a:r>
              <a:rPr lang="en-US" sz="1100" i="1" dirty="0" smtClean="0">
                <a:solidFill>
                  <a:schemeClr val="tx1"/>
                </a:solidFill>
              </a:rPr>
              <a:t>A1sheds.com</a:t>
            </a:r>
            <a:r>
              <a:rPr lang="en-US" sz="1100" dirty="0" smtClean="0">
                <a:solidFill>
                  <a:schemeClr val="tx1"/>
                </a:solidFill>
              </a:rPr>
              <a:t> [online]. 2012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http://www.tranent.com/a1sheds/treetop_modular_dog_kennel.htm </a:t>
            </a:r>
            <a:br>
              <a:rPr lang="en-US" sz="1100" dirty="0" smtClean="0">
                <a:solidFill>
                  <a:schemeClr val="tx1"/>
                </a:solidFill>
              </a:rPr>
            </a:br>
            <a:r>
              <a:rPr lang="cs-CZ" sz="1100" dirty="0" err="1" smtClean="0">
                <a:solidFill>
                  <a:schemeClr val="tx1"/>
                </a:solidFill>
              </a:rPr>
              <a:t>Industrial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Awnings</a:t>
            </a:r>
            <a:r>
              <a:rPr lang="cs-CZ" sz="1100" dirty="0" smtClean="0">
                <a:solidFill>
                  <a:schemeClr val="tx1"/>
                </a:solidFill>
              </a:rPr>
              <a:t>. </a:t>
            </a:r>
            <a:r>
              <a:rPr lang="cs-CZ" sz="1100" i="1" dirty="0" err="1" smtClean="0">
                <a:solidFill>
                  <a:schemeClr val="tx1"/>
                </a:solidFill>
              </a:rPr>
              <a:t>Anjali</a:t>
            </a:r>
            <a:r>
              <a:rPr lang="cs-CZ" sz="1100" i="1" dirty="0" smtClean="0">
                <a:solidFill>
                  <a:schemeClr val="tx1"/>
                </a:solidFill>
              </a:rPr>
              <a:t> </a:t>
            </a:r>
            <a:r>
              <a:rPr lang="cs-CZ" sz="1100" i="1" dirty="0" err="1" smtClean="0">
                <a:solidFill>
                  <a:schemeClr val="tx1"/>
                </a:solidFill>
              </a:rPr>
              <a:t>Enterprises</a:t>
            </a:r>
            <a:r>
              <a:rPr lang="cs-CZ" sz="1100" dirty="0" smtClean="0">
                <a:solidFill>
                  <a:schemeClr val="tx1"/>
                </a:solidFill>
              </a:rPr>
              <a:t> [online]. 2012 [cit. 2012-06-24]. Dostupné z: http://www.</a:t>
            </a:r>
            <a:r>
              <a:rPr lang="cs-CZ" sz="1100" dirty="0" err="1" smtClean="0">
                <a:solidFill>
                  <a:schemeClr val="tx1"/>
                </a:solidFill>
              </a:rPr>
              <a:t>indiamart.com</a:t>
            </a:r>
            <a:r>
              <a:rPr lang="cs-CZ" sz="1100" dirty="0" smtClean="0">
                <a:solidFill>
                  <a:schemeClr val="tx1"/>
                </a:solidFill>
              </a:rPr>
              <a:t>/</a:t>
            </a:r>
            <a:r>
              <a:rPr lang="cs-CZ" sz="1100" dirty="0" err="1" smtClean="0">
                <a:solidFill>
                  <a:schemeClr val="tx1"/>
                </a:solidFill>
              </a:rPr>
              <a:t>anjali</a:t>
            </a:r>
            <a:r>
              <a:rPr lang="cs-CZ" sz="1100" dirty="0" smtClean="0">
                <a:solidFill>
                  <a:schemeClr val="tx1"/>
                </a:solidFill>
              </a:rPr>
              <a:t>-</a:t>
            </a:r>
            <a:r>
              <a:rPr lang="cs-CZ" sz="1100" dirty="0" err="1" smtClean="0">
                <a:solidFill>
                  <a:schemeClr val="tx1"/>
                </a:solidFill>
              </a:rPr>
              <a:t>enterprises</a:t>
            </a:r>
            <a:r>
              <a:rPr lang="cs-CZ" sz="1100" dirty="0" smtClean="0">
                <a:solidFill>
                  <a:schemeClr val="tx1"/>
                </a:solidFill>
              </a:rPr>
              <a:t>/</a:t>
            </a:r>
            <a:r>
              <a:rPr lang="cs-CZ" sz="1100" dirty="0" err="1" smtClean="0">
                <a:solidFill>
                  <a:schemeClr val="tx1"/>
                </a:solidFill>
              </a:rPr>
              <a:t>industrial</a:t>
            </a:r>
            <a:r>
              <a:rPr lang="cs-CZ" sz="1100" dirty="0" smtClean="0">
                <a:solidFill>
                  <a:schemeClr val="tx1"/>
                </a:solidFill>
              </a:rPr>
              <a:t>-</a:t>
            </a:r>
            <a:r>
              <a:rPr lang="cs-CZ" sz="1100" dirty="0" err="1" smtClean="0">
                <a:solidFill>
                  <a:schemeClr val="tx1"/>
                </a:solidFill>
              </a:rPr>
              <a:t>awnings.html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br>
              <a:rPr lang="cs-CZ" sz="1100" dirty="0" smtClean="0">
                <a:solidFill>
                  <a:schemeClr val="tx1"/>
                </a:solidFill>
              </a:rPr>
            </a:br>
            <a:r>
              <a:rPr lang="cs-CZ" sz="1100" dirty="0" smtClean="0">
                <a:solidFill>
                  <a:schemeClr val="tx1"/>
                </a:solidFill>
              </a:rPr>
              <a:t>Fine </a:t>
            </a:r>
            <a:r>
              <a:rPr lang="cs-CZ" sz="1100" dirty="0" err="1" smtClean="0">
                <a:solidFill>
                  <a:schemeClr val="tx1"/>
                </a:solidFill>
              </a:rPr>
              <a:t>Furniture</a:t>
            </a:r>
            <a:r>
              <a:rPr lang="cs-CZ" sz="1100" dirty="0" smtClean="0">
                <a:solidFill>
                  <a:schemeClr val="tx1"/>
                </a:solidFill>
              </a:rPr>
              <a:t>. </a:t>
            </a:r>
            <a:r>
              <a:rPr lang="cs-CZ" sz="1100" i="1" dirty="0" err="1" smtClean="0">
                <a:solidFill>
                  <a:schemeClr val="tx1"/>
                </a:solidFill>
              </a:rPr>
              <a:t>KI</a:t>
            </a:r>
            <a:r>
              <a:rPr lang="cs-CZ" sz="1100" i="1" dirty="0" smtClean="0">
                <a:solidFill>
                  <a:schemeClr val="tx1"/>
                </a:solidFill>
              </a:rPr>
              <a:t> </a:t>
            </a:r>
            <a:r>
              <a:rPr lang="cs-CZ" sz="1100" i="1" dirty="0" err="1" smtClean="0">
                <a:solidFill>
                  <a:schemeClr val="tx1"/>
                </a:solidFill>
              </a:rPr>
              <a:t>Arts</a:t>
            </a:r>
            <a:r>
              <a:rPr lang="cs-CZ" sz="1100" dirty="0" smtClean="0">
                <a:solidFill>
                  <a:schemeClr val="tx1"/>
                </a:solidFill>
              </a:rPr>
              <a:t> [online]. 2006 [cit. 2012-06-24]. Dostupné z: http://www.</a:t>
            </a:r>
            <a:r>
              <a:rPr lang="cs-CZ" sz="1100" dirty="0" err="1" smtClean="0">
                <a:solidFill>
                  <a:schemeClr val="tx1"/>
                </a:solidFill>
              </a:rPr>
              <a:t>kiarts.com</a:t>
            </a:r>
            <a:r>
              <a:rPr lang="cs-CZ" sz="1100" dirty="0" smtClean="0">
                <a:solidFill>
                  <a:schemeClr val="tx1"/>
                </a:solidFill>
              </a:rPr>
              <a:t>/</a:t>
            </a:r>
            <a:r>
              <a:rPr lang="cs-CZ" sz="1100" dirty="0" err="1" smtClean="0">
                <a:solidFill>
                  <a:schemeClr val="tx1"/>
                </a:solidFill>
              </a:rPr>
              <a:t>pages</a:t>
            </a:r>
            <a:r>
              <a:rPr lang="cs-CZ" sz="1100" dirty="0" smtClean="0">
                <a:solidFill>
                  <a:schemeClr val="tx1"/>
                </a:solidFill>
              </a:rPr>
              <a:t>/fine_</a:t>
            </a:r>
            <a:r>
              <a:rPr lang="cs-CZ" sz="1100" dirty="0" err="1" smtClean="0">
                <a:solidFill>
                  <a:schemeClr val="tx1"/>
                </a:solidFill>
              </a:rPr>
              <a:t>furniture.html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br>
              <a:rPr lang="cs-CZ" sz="1100" dirty="0" smtClean="0">
                <a:solidFill>
                  <a:schemeClr val="tx1"/>
                </a:solidFill>
              </a:rPr>
            </a:br>
            <a:r>
              <a:rPr lang="cs-CZ" sz="1100" dirty="0" err="1" smtClean="0">
                <a:solidFill>
                  <a:schemeClr val="tx1"/>
                </a:solidFill>
              </a:rPr>
              <a:t>Regal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Interior</a:t>
            </a:r>
            <a:r>
              <a:rPr lang="cs-CZ" sz="1100" dirty="0" smtClean="0">
                <a:solidFill>
                  <a:schemeClr val="tx1"/>
                </a:solidFill>
              </a:rPr>
              <a:t>. </a:t>
            </a:r>
            <a:r>
              <a:rPr lang="cs-CZ" sz="1100" i="1" dirty="0" err="1" smtClean="0">
                <a:solidFill>
                  <a:schemeClr val="tx1"/>
                </a:solidFill>
              </a:rPr>
              <a:t>Furniture</a:t>
            </a:r>
            <a:r>
              <a:rPr lang="cs-CZ" sz="1100" i="1" dirty="0" smtClean="0">
                <a:solidFill>
                  <a:schemeClr val="tx1"/>
                </a:solidFill>
              </a:rPr>
              <a:t> </a:t>
            </a:r>
            <a:r>
              <a:rPr lang="cs-CZ" sz="1100" i="1" dirty="0" err="1" smtClean="0">
                <a:solidFill>
                  <a:schemeClr val="tx1"/>
                </a:solidFill>
              </a:rPr>
              <a:t>Designs</a:t>
            </a:r>
            <a:r>
              <a:rPr lang="cs-CZ" sz="1100" dirty="0" smtClean="0">
                <a:solidFill>
                  <a:schemeClr val="tx1"/>
                </a:solidFill>
              </a:rPr>
              <a:t> [online]. 2011 [cit. 2012-06-24]. Dostupné z: http://furniture-delhi.blogspot.de/ </a:t>
            </a:r>
            <a:br>
              <a:rPr lang="cs-CZ" sz="1100" dirty="0" smtClean="0">
                <a:solidFill>
                  <a:schemeClr val="tx1"/>
                </a:solidFill>
              </a:rPr>
            </a:br>
            <a:r>
              <a:rPr lang="en-US" sz="1100" dirty="0" smtClean="0">
                <a:solidFill>
                  <a:schemeClr val="tx1"/>
                </a:solidFill>
              </a:rPr>
              <a:t>Cheap Bedroom Furniture. </a:t>
            </a:r>
            <a:r>
              <a:rPr lang="en-US" sz="1100" i="1" dirty="0" smtClean="0">
                <a:solidFill>
                  <a:schemeClr val="tx1"/>
                </a:solidFill>
              </a:rPr>
              <a:t>Elea</a:t>
            </a:r>
            <a:r>
              <a:rPr lang="en-US" sz="1100" dirty="0" smtClean="0">
                <a:solidFill>
                  <a:schemeClr val="tx1"/>
                </a:solidFill>
              </a:rPr>
              <a:t> [online]. 2012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http://www.elea2010.com/2012/05/cheap-bedroom-furniture.html </a:t>
            </a:r>
            <a:br>
              <a:rPr lang="en-US" sz="1100" dirty="0" smtClean="0">
                <a:solidFill>
                  <a:schemeClr val="tx1"/>
                </a:solidFill>
              </a:rPr>
            </a:br>
            <a:r>
              <a:rPr lang="en-US" sz="1100" dirty="0" smtClean="0">
                <a:solidFill>
                  <a:schemeClr val="tx1"/>
                </a:solidFill>
              </a:rPr>
              <a:t>Converting a Valve Washing Machine. </a:t>
            </a:r>
            <a:r>
              <a:rPr lang="en-US" sz="1100" i="1" dirty="0" smtClean="0">
                <a:solidFill>
                  <a:schemeClr val="tx1"/>
                </a:solidFill>
              </a:rPr>
              <a:t>Home Improvements</a:t>
            </a:r>
            <a:r>
              <a:rPr lang="en-US" sz="1100" dirty="0" smtClean="0">
                <a:solidFill>
                  <a:schemeClr val="tx1"/>
                </a:solidFill>
              </a:rPr>
              <a:t> [online]. 2012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http://www.generacionti.net/converting-a-valve-washing-machine/ </a:t>
            </a:r>
            <a:br>
              <a:rPr lang="en-US" sz="1100" dirty="0" smtClean="0">
                <a:solidFill>
                  <a:schemeClr val="tx1"/>
                </a:solidFill>
              </a:rPr>
            </a:br>
            <a:r>
              <a:rPr lang="en-US" sz="1100" dirty="0" smtClean="0">
                <a:solidFill>
                  <a:schemeClr val="tx1"/>
                </a:solidFill>
              </a:rPr>
              <a:t>Be on 'Armchair Designer' on </a:t>
            </a:r>
            <a:r>
              <a:rPr lang="en-US" sz="1100" dirty="0" err="1" smtClean="0">
                <a:solidFill>
                  <a:schemeClr val="tx1"/>
                </a:solidFill>
              </a:rPr>
              <a:t>HGTV</a:t>
            </a:r>
            <a:r>
              <a:rPr lang="en-US" sz="1100" dirty="0" smtClean="0">
                <a:solidFill>
                  <a:schemeClr val="tx1"/>
                </a:solidFill>
              </a:rPr>
              <a:t> . . . only amateurs need apply. </a:t>
            </a:r>
            <a:r>
              <a:rPr lang="en-US" sz="1100" i="1" dirty="0" smtClean="0">
                <a:solidFill>
                  <a:schemeClr val="tx1"/>
                </a:solidFill>
              </a:rPr>
              <a:t>Kathy´s Remodeling Blog</a:t>
            </a:r>
            <a:r>
              <a:rPr lang="en-US" sz="1100" dirty="0" smtClean="0">
                <a:solidFill>
                  <a:schemeClr val="tx1"/>
                </a:solidFill>
              </a:rPr>
              <a:t> [online]. 2012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http://www.kathysremodelingblog.com/2009/07/be-on-armchair-designer-on-hgtv-only-amateurs-need-apply.html </a:t>
            </a:r>
            <a:br>
              <a:rPr lang="en-US" sz="1100" dirty="0" smtClean="0">
                <a:solidFill>
                  <a:schemeClr val="tx1"/>
                </a:solidFill>
              </a:rPr>
            </a:br>
            <a:r>
              <a:rPr lang="en-US" sz="1100" dirty="0" smtClean="0">
                <a:solidFill>
                  <a:schemeClr val="tx1"/>
                </a:solidFill>
              </a:rPr>
              <a:t>Cheap Sinks. </a:t>
            </a:r>
            <a:r>
              <a:rPr lang="en-US" sz="1100" i="1" dirty="0" smtClean="0">
                <a:solidFill>
                  <a:schemeClr val="tx1"/>
                </a:solidFill>
              </a:rPr>
              <a:t>Cheap Sinks</a:t>
            </a:r>
            <a:r>
              <a:rPr lang="en-US" sz="1100" dirty="0" smtClean="0">
                <a:solidFill>
                  <a:schemeClr val="tx1"/>
                </a:solidFill>
              </a:rPr>
              <a:t> [online]. 2012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http://www.cheapsinks.org/ </a:t>
            </a:r>
            <a:br>
              <a:rPr lang="en-US" sz="1100" dirty="0" smtClean="0">
                <a:solidFill>
                  <a:schemeClr val="tx1"/>
                </a:solidFill>
              </a:rPr>
            </a:br>
            <a:r>
              <a:rPr lang="en-US" sz="1100" dirty="0" smtClean="0">
                <a:solidFill>
                  <a:schemeClr val="tx1"/>
                </a:solidFill>
              </a:rPr>
              <a:t>How to Install Glass Fireplace Doors. </a:t>
            </a:r>
            <a:r>
              <a:rPr lang="en-US" sz="1100" i="1" dirty="0" smtClean="0">
                <a:solidFill>
                  <a:schemeClr val="tx1"/>
                </a:solidFill>
              </a:rPr>
              <a:t>This Old House</a:t>
            </a:r>
            <a:r>
              <a:rPr lang="en-US" sz="1100" dirty="0" smtClean="0">
                <a:solidFill>
                  <a:schemeClr val="tx1"/>
                </a:solidFill>
              </a:rPr>
              <a:t> [online]. 2008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http://www.thisoldhouse.com/toh/how-to/intro/0,,1154375,00.html 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r>
              <a:rPr lang="en-US" sz="1100" dirty="0" smtClean="0">
                <a:solidFill>
                  <a:schemeClr val="tx1"/>
                </a:solidFill>
              </a:rPr>
              <a:t>Bath fitters. </a:t>
            </a:r>
            <a:r>
              <a:rPr lang="en-US" sz="1100" i="1" dirty="0" smtClean="0">
                <a:solidFill>
                  <a:schemeClr val="tx1"/>
                </a:solidFill>
              </a:rPr>
              <a:t>Essex Bathroom Fitters</a:t>
            </a:r>
            <a:r>
              <a:rPr lang="en-US" sz="1100" dirty="0" smtClean="0">
                <a:solidFill>
                  <a:schemeClr val="tx1"/>
                </a:solidFill>
              </a:rPr>
              <a:t> [online]. 2012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http://www.essexbathroomfitters.co.uk/bathroom-installations/bath-fitters.html </a:t>
            </a:r>
            <a:br>
              <a:rPr lang="en-US" sz="1100" dirty="0" smtClean="0">
                <a:solidFill>
                  <a:schemeClr val="tx1"/>
                </a:solidFill>
              </a:rPr>
            </a:br>
            <a:r>
              <a:rPr lang="cs-CZ" sz="1100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1100" dirty="0" smtClean="0">
                <a:solidFill>
                  <a:schemeClr val="tx1"/>
                </a:solidFill>
                <a:latin typeface="+mn-lt"/>
              </a:rPr>
            </a:br>
            <a:r>
              <a:rPr lang="cs-CZ" sz="1100" dirty="0" err="1" smtClean="0">
                <a:solidFill>
                  <a:schemeClr val="tx1"/>
                </a:solidFill>
                <a:latin typeface="+mn-lt"/>
              </a:rPr>
              <a:t>VIDEOS</a:t>
            </a:r>
            <a:r>
              <a:rPr lang="cs-CZ" sz="1100" dirty="0" smtClean="0">
                <a:solidFill>
                  <a:schemeClr val="tx1"/>
                </a:solidFill>
                <a:latin typeface="+mn-lt"/>
              </a:rPr>
              <a:t>:</a:t>
            </a:r>
            <a:br>
              <a:rPr lang="cs-CZ" sz="1100" dirty="0" smtClean="0">
                <a:solidFill>
                  <a:schemeClr val="tx1"/>
                </a:solidFill>
                <a:latin typeface="+mn-lt"/>
              </a:rPr>
            </a:br>
            <a:r>
              <a:rPr lang="cs-CZ" sz="1100" dirty="0" err="1" smtClean="0">
                <a:solidFill>
                  <a:schemeClr val="tx1"/>
                </a:solidFill>
                <a:latin typeface="+mn-lt"/>
              </a:rPr>
              <a:t>ESL</a:t>
            </a:r>
            <a:r>
              <a:rPr lang="cs-CZ" sz="1100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  <a:latin typeface="+mn-lt"/>
              </a:rPr>
              <a:t>Home</a:t>
            </a:r>
            <a:r>
              <a:rPr lang="cs-CZ" sz="1100" dirty="0" smtClean="0">
                <a:solidFill>
                  <a:schemeClr val="tx1"/>
                </a:solidFill>
                <a:latin typeface="+mn-lt"/>
              </a:rPr>
              <a:t> &amp; </a:t>
            </a:r>
            <a:r>
              <a:rPr lang="cs-CZ" sz="1100" dirty="0" err="1" smtClean="0">
                <a:solidFill>
                  <a:schemeClr val="tx1"/>
                </a:solidFill>
                <a:latin typeface="+mn-lt"/>
              </a:rPr>
              <a:t>Household</a:t>
            </a:r>
            <a:r>
              <a:rPr lang="cs-CZ" sz="1100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  <a:latin typeface="+mn-lt"/>
              </a:rPr>
              <a:t>Vocabulary</a:t>
            </a:r>
            <a:r>
              <a:rPr lang="cs-CZ" sz="1100" dirty="0" smtClean="0">
                <a:solidFill>
                  <a:schemeClr val="tx1"/>
                </a:solidFill>
                <a:latin typeface="+mn-lt"/>
              </a:rPr>
              <a:t> Video </a:t>
            </a:r>
            <a:r>
              <a:rPr lang="cs-CZ" sz="1100" dirty="0" err="1" smtClean="0">
                <a:solidFill>
                  <a:schemeClr val="tx1"/>
                </a:solidFill>
                <a:latin typeface="+mn-lt"/>
              </a:rPr>
              <a:t>Lesson</a:t>
            </a:r>
            <a:r>
              <a:rPr lang="cs-CZ" sz="1100" dirty="0" smtClean="0">
                <a:solidFill>
                  <a:schemeClr val="tx1"/>
                </a:solidFill>
                <a:latin typeface="+mn-lt"/>
              </a:rPr>
              <a:t>. </a:t>
            </a:r>
            <a:r>
              <a:rPr lang="cs-CZ" sz="1100" i="1" dirty="0" err="1" smtClean="0">
                <a:solidFill>
                  <a:schemeClr val="tx1"/>
                </a:solidFill>
                <a:latin typeface="+mn-lt"/>
              </a:rPr>
              <a:t>ESL</a:t>
            </a:r>
            <a:r>
              <a:rPr lang="cs-CZ" sz="1100" i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100" i="1" dirty="0" err="1" smtClean="0">
                <a:solidFill>
                  <a:schemeClr val="tx1"/>
                </a:solidFill>
                <a:latin typeface="+mn-lt"/>
              </a:rPr>
              <a:t>Exercises</a:t>
            </a:r>
            <a:r>
              <a:rPr lang="cs-CZ" sz="1100" dirty="0" smtClean="0">
                <a:solidFill>
                  <a:schemeClr val="tx1"/>
                </a:solidFill>
                <a:latin typeface="+mn-lt"/>
              </a:rPr>
              <a:t> [online]. 2012 [cit. 2012-06-24]. Dostupné z: http://www.</a:t>
            </a:r>
            <a:r>
              <a:rPr lang="cs-CZ" sz="1100" dirty="0" err="1" smtClean="0">
                <a:solidFill>
                  <a:schemeClr val="tx1"/>
                </a:solidFill>
                <a:latin typeface="+mn-lt"/>
              </a:rPr>
              <a:t>englishmedialab.com</a:t>
            </a:r>
            <a:r>
              <a:rPr lang="cs-CZ" sz="1100" dirty="0" smtClean="0">
                <a:solidFill>
                  <a:schemeClr val="tx1"/>
                </a:solidFill>
                <a:latin typeface="+mn-lt"/>
              </a:rPr>
              <a:t>/</a:t>
            </a:r>
            <a:r>
              <a:rPr lang="cs-CZ" sz="1100" dirty="0" err="1" smtClean="0">
                <a:solidFill>
                  <a:schemeClr val="tx1"/>
                </a:solidFill>
                <a:latin typeface="+mn-lt"/>
              </a:rPr>
              <a:t>beginnervideos</a:t>
            </a:r>
            <a:r>
              <a:rPr lang="cs-CZ" sz="1100" dirty="0" smtClean="0">
                <a:solidFill>
                  <a:schemeClr val="tx1"/>
                </a:solidFill>
                <a:latin typeface="+mn-lt"/>
              </a:rPr>
              <a:t>/</a:t>
            </a:r>
            <a:r>
              <a:rPr lang="cs-CZ" sz="1100" dirty="0" err="1" smtClean="0">
                <a:solidFill>
                  <a:schemeClr val="tx1"/>
                </a:solidFill>
                <a:latin typeface="+mn-lt"/>
              </a:rPr>
              <a:t>home</a:t>
            </a:r>
            <a:r>
              <a:rPr lang="cs-CZ" sz="1100" dirty="0" smtClean="0">
                <a:solidFill>
                  <a:schemeClr val="tx1"/>
                </a:solidFill>
                <a:latin typeface="+mn-lt"/>
              </a:rPr>
              <a:t>/</a:t>
            </a:r>
            <a:r>
              <a:rPr lang="cs-CZ" sz="1100" dirty="0" err="1" smtClean="0">
                <a:solidFill>
                  <a:schemeClr val="tx1"/>
                </a:solidFill>
                <a:latin typeface="+mn-lt"/>
              </a:rPr>
              <a:t>home.html</a:t>
            </a:r>
            <a:r>
              <a:rPr lang="cs-CZ" sz="1100" dirty="0" smtClean="0">
                <a:solidFill>
                  <a:schemeClr val="tx1"/>
                </a:solidFill>
                <a:latin typeface="+mn-lt"/>
              </a:rPr>
              <a:t> </a:t>
            </a:r>
            <a:br>
              <a:rPr lang="cs-CZ" sz="1100" dirty="0" smtClean="0">
                <a:solidFill>
                  <a:schemeClr val="tx1"/>
                </a:solidFill>
                <a:latin typeface="+mn-lt"/>
              </a:rPr>
            </a:br>
            <a:r>
              <a:rPr lang="en-US" sz="1100" dirty="0" smtClean="0">
                <a:solidFill>
                  <a:schemeClr val="tx1"/>
                </a:solidFill>
                <a:latin typeface="+mn-lt"/>
              </a:rPr>
              <a:t>Course 3 Lesson 8 : At Home - Where is it?. </a:t>
            </a:r>
            <a:r>
              <a:rPr lang="en-US" sz="1100" i="1" dirty="0" smtClean="0">
                <a:solidFill>
                  <a:schemeClr val="tx1"/>
                </a:solidFill>
                <a:latin typeface="+mn-lt"/>
              </a:rPr>
              <a:t>Eslkidslab.com</a:t>
            </a:r>
            <a:r>
              <a:rPr lang="en-US" sz="1100" dirty="0" smtClean="0">
                <a:solidFill>
                  <a:schemeClr val="tx1"/>
                </a:solidFill>
                <a:latin typeface="+mn-lt"/>
              </a:rPr>
              <a:t> [online]. 2008 [cit. 2012-06-24]. </a:t>
            </a:r>
            <a:r>
              <a:rPr lang="en-US" sz="1100" dirty="0" err="1" smtClean="0">
                <a:solidFill>
                  <a:schemeClr val="tx1"/>
                </a:solidFill>
                <a:latin typeface="+mn-lt"/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  <a:latin typeface="+mn-lt"/>
              </a:rPr>
              <a:t> z: http://www.eslkidslab.com/lessons/course3/videos/home/index.html </a:t>
            </a:r>
            <a:r>
              <a:rPr lang="cs-CZ" sz="1100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1100" dirty="0" smtClean="0">
                <a:solidFill>
                  <a:schemeClr val="tx1"/>
                </a:solidFill>
                <a:latin typeface="+mn-lt"/>
              </a:rPr>
            </a:br>
            <a:r>
              <a:rPr lang="en-US" sz="1100" dirty="0" smtClean="0">
                <a:solidFill>
                  <a:schemeClr val="tx1"/>
                </a:solidFill>
              </a:rPr>
              <a:t>Rooms in the Home - English </a:t>
            </a:r>
            <a:r>
              <a:rPr lang="en-US" sz="1100" dirty="0" err="1" smtClean="0">
                <a:solidFill>
                  <a:schemeClr val="tx1"/>
                </a:solidFill>
              </a:rPr>
              <a:t>Kindgarten</a:t>
            </a:r>
            <a:r>
              <a:rPr lang="en-US" sz="1100" dirty="0" smtClean="0">
                <a:solidFill>
                  <a:schemeClr val="tx1"/>
                </a:solidFill>
              </a:rPr>
              <a:t> Education. </a:t>
            </a:r>
            <a:r>
              <a:rPr lang="en-US" sz="1100" i="1" dirty="0" smtClean="0">
                <a:solidFill>
                  <a:schemeClr val="tx1"/>
                </a:solidFill>
              </a:rPr>
              <a:t>You Tube</a:t>
            </a:r>
            <a:r>
              <a:rPr lang="en-US" sz="1100" dirty="0" smtClean="0">
                <a:solidFill>
                  <a:schemeClr val="tx1"/>
                </a:solidFill>
              </a:rPr>
              <a:t> [online]. 2009 [cit. 2012-06-24]. </a:t>
            </a:r>
            <a:r>
              <a:rPr lang="en-US" sz="1100" dirty="0" err="1" smtClean="0">
                <a:solidFill>
                  <a:schemeClr val="tx1"/>
                </a:solidFill>
              </a:rPr>
              <a:t>Dostupné</a:t>
            </a:r>
            <a:r>
              <a:rPr lang="en-US" sz="1100" dirty="0" smtClean="0">
                <a:solidFill>
                  <a:schemeClr val="tx1"/>
                </a:solidFill>
              </a:rPr>
              <a:t> z: http://www.youtube.com/watch?v=hZ6jP4RndkU&amp;feature=player_embedded </a:t>
            </a:r>
            <a:endParaRPr lang="cs-CZ" sz="1100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71773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698</TotalTime>
  <Words>1145</Words>
  <Application>Microsoft Office PowerPoint</Application>
  <PresentationFormat>Předvádění na obrazovce (4:3)</PresentationFormat>
  <Paragraphs>189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Přehlednost</vt:lpstr>
      <vt:lpstr>Prezentace aplikace PowerPoint</vt:lpstr>
      <vt:lpstr>Prezentace aplikace PowerPoint</vt:lpstr>
      <vt:lpstr>A HOUSE, A FLAT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   English Exercises &gt; furniture exercises &gt; Furniture (15.11.09). Englishexercises.org [online]. 2012 [cit. 2012-06-24]. Dostupné z: http://www.englishexercises.org/makeagame/viewgame.asp?id=2978  112 FREE House/Flat/Rooms Worksheets. Busy Teacher [online]. 2012 [cit. 2012-06-24]. Dostupné z: http://www.englishexercises.org/makeagame/viewgame.asp?id=2978  112 FREE House/Flat/Rooms Worksheets. Busy Teacher [online]. 2012 [cit. 2012-06-24]. Dostupné z: http://busyteacher.org/classroom_activities-vocabulary/houseflatrooms-worksheets/page/5/  112 FREE House/Flat/Rooms Worksheets. Busy Teacher [online]. 2012 [cit. 2012-06-24]. Dostupné z: http://busyteacher.org/classroom_activities-vocabulary/houseflatrooms-worksheets/  Our Living Room Worksheet. Busy Teacher [online]. 2012 [cit. 2012-06-24]. Dostupné z: http://busyteacher.org/11151-our-living-room-worksheet.html  House and Furniture Worksheet. Busy Teacher [online]. 2012 [cit. 2012-06-24]. Dostupné z: http://busyteacher.org/11231-house-and-furniture-worksheet.html  Places - Buildings People Live In. About.com [online]. 2012 [cit. 2012-06-24]. Dostupné z: http://esl.about.com/library/vocabulary/blwordgroups_places_live_e.htm  Bedroom furniture options | Style Modern and contemporary bedroom furniture. Home Interior Gallery [online]. 2012 [cit. 2012-06-24]. Dostupné z: http://homeinteriorgallery.net/2012/03/bedroom-furniture-options-style-modern-and-contemporary-bedroom-furniture/  Revising flat/house words. Islcollective [online]. 2012 [cit. 2012-06-24]. Dostupné z: http://en.islcollective.com/worksheets/worksheet_page?id=4841  The HOUSE and The GARDEN. Michellehenry.fr [online]. 2011 [cit. 2012-06-24]. Dostupné z: http://www.michellehenry.fr/maison2.htm  Home Sweet Home. Heads up English [online]. 2012 [cit. 2012-06-24]. Dostupné z: http://www.headsupenglish.com/index.php?option=com_content&amp;task=view&amp;id=404&amp;Itemid=96  Here are some Worksheet ideas to be used before beginning a lesson. Lesson Plans Page.com [online]. 2011 [cit. 2012-06-24]. Dostupné z: http://www.lessonplanspage.com/sslaoprelessonworksheetideas38-htm/  Flashcards. English Time [online]. 2009 [cit. 2012-06-24]. Dostupné z: http://www.english-time.eu/pro-ucitele/flashcards  Kennel - traditional dog house. A1sheds.com [online]. 2012 [cit. 2012-06-24]. Dostupné z: http://www.tranent.com/a1sheds/treetop_modular_dog_kennel.htm  Industrial Awnings. Anjali Enterprises [online]. 2012 [cit. 2012-06-24]. Dostupné z: http://www.indiamart.com/anjali-enterprises/industrial-awnings.html  Fine Furniture. KI Arts [online]. 2006 [cit. 2012-06-24]. Dostupné z: http://www.kiarts.com/pages/fine_furniture.html  Regal Interior. Furniture Designs [online]. 2011 [cit. 2012-06-24]. Dostupné z: http://furniture-delhi.blogspot.de/  Cheap Bedroom Furniture. Elea [online]. 2012 [cit. 2012-06-24]. Dostupné z: http://www.elea2010.com/2012/05/cheap-bedroom-furniture.html  Converting a Valve Washing Machine. Home Improvements [online]. 2012 [cit. 2012-06-24]. Dostupné z: http://www.generacionti.net/converting-a-valve-washing-machine/  Be on 'Armchair Designer' on HGTV . . . only amateurs need apply. Kathy´s Remodeling Blog [online]. 2012 [cit. 2012-06-24]. Dostupné z: http://www.kathysremodelingblog.com/2009/07/be-on-armchair-designer-on-hgtv-only-amateurs-need-apply.html  Cheap Sinks. Cheap Sinks [online]. 2012 [cit. 2012-06-24]. Dostupné z: http://www.cheapsinks.org/  How to Install Glass Fireplace Doors. This Old House [online]. 2008 [cit. 2012-06-24]. Dostupné z: http://www.thisoldhouse.com/toh/how-to/intro/0,,1154375,00.html  Bath fitters. Essex Bathroom Fitters [online]. 2012 [cit. 2012-06-24]. Dostupné z: http://www.essexbathroomfitters.co.uk/bathroom-installations/bath-fitters.html   VIDEOS: ESL Home &amp; Household Vocabulary Video Lesson. ESL Exercises [online]. 2012 [cit. 2012-06-24]. Dostupné z: http://www.englishmedialab.com/beginnervideos/home/home.html  Course 3 Lesson 8 : At Home - Where is it?. Eslkidslab.com [online]. 2008 [cit. 2012-06-24]. Dostupné z: http://www.eslkidslab.com/lessons/course3/videos/home/index.html  Rooms in the Home - English Kindgarten Education. You Tube [online]. 2009 [cit. 2012-06-24]. Dostupné z: http://www.youtube.com/watch?v=hZ6jP4RndkU&amp;feature=player_embedded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HOUSE, A FLAT</dc:title>
  <dc:creator>Lenka</dc:creator>
  <cp:lastModifiedBy>Lenka</cp:lastModifiedBy>
  <cp:revision>52</cp:revision>
  <dcterms:created xsi:type="dcterms:W3CDTF">2012-05-01T19:38:19Z</dcterms:created>
  <dcterms:modified xsi:type="dcterms:W3CDTF">2012-06-25T18:10:48Z</dcterms:modified>
</cp:coreProperties>
</file>