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4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</a:t>
          </a:r>
          <a:r>
            <a:rPr lang="cs-CZ" sz="1600" dirty="0" smtClean="0"/>
            <a:t>VY_32_INOVACE_3.2.6.2. O 05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err="1" smtClean="0"/>
            <a:t>TEMA</a:t>
          </a:r>
          <a:r>
            <a:rPr lang="cs-CZ" sz="1600" dirty="0" smtClean="0"/>
            <a:t>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36DC58-5567-49D2-BF2A-44B0D001CB97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8084E0D-5A9A-4311-B7E0-72091B790A95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B45A77-A9EE-4CD3-B4B2-B9836A55B93D}" type="presOf" srcId="{B651F6E3-6281-48DB-9319-2AEAFDAE7572}" destId="{6BB5E863-4638-4E1D-BFDE-399D028AC4ED}" srcOrd="1" destOrd="0" presId="urn:microsoft.com/office/officeart/2005/8/layout/target3"/>
    <dgm:cxn modelId="{97FBD988-DB8D-4EDB-A700-6AD23FA41B6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EC773FA-2861-45F9-B33D-3784EA572A83}" type="presOf" srcId="{4C35D32F-0EAB-4CD7-82EE-45574DC2A586}" destId="{890E4F0B-2866-4A3F-A3C7-2A14B1797930}" srcOrd="1" destOrd="0" presId="urn:microsoft.com/office/officeart/2005/8/layout/target3"/>
    <dgm:cxn modelId="{36A1E0E0-EE4B-48B8-A781-D964FCFF82DC}" type="presOf" srcId="{D1B46980-6531-4606-95E6-44980827E919}" destId="{6140AFEC-043D-4C43-A2F9-D0F5331DF3A3}" srcOrd="0" destOrd="0" presId="urn:microsoft.com/office/officeart/2005/8/layout/target3"/>
    <dgm:cxn modelId="{C98E0A66-ECA0-4C51-A861-AEB204CDDADA}" type="presOf" srcId="{D1D4F407-5343-4D3F-B5B9-D407B03CAEB4}" destId="{D005CE8C-CC26-4C3E-AC11-E15060ECD759}" srcOrd="0" destOrd="0" presId="urn:microsoft.com/office/officeart/2005/8/layout/target3"/>
    <dgm:cxn modelId="{015E008A-E9A6-4669-A967-C33D2897B7AD}" type="presOf" srcId="{4C35D32F-0EAB-4CD7-82EE-45574DC2A586}" destId="{8BEBB6EC-1DAA-4CAC-8A25-BC0FCBD5DBD5}" srcOrd="0" destOrd="0" presId="urn:microsoft.com/office/officeart/2005/8/layout/target3"/>
    <dgm:cxn modelId="{9A272872-F3EC-4136-B0FF-0B9E86315D56}" type="presOf" srcId="{D8197B8C-B260-4A16-BDF4-0947B075E274}" destId="{25B08C86-7E15-44DC-BE7F-FFB55DD49D12}" srcOrd="0" destOrd="0" presId="urn:microsoft.com/office/officeart/2005/8/layout/target3"/>
    <dgm:cxn modelId="{550C5516-8CAD-462C-84FA-51BBD6E566F4}" type="presOf" srcId="{D8197B8C-B260-4A16-BDF4-0947B075E274}" destId="{5A5FFA88-C948-4069-8E93-59FA12366E83}" srcOrd="1" destOrd="0" presId="urn:microsoft.com/office/officeart/2005/8/layout/target3"/>
    <dgm:cxn modelId="{9A370319-82DA-40B5-A9EC-7D0B9BF854F8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03F4F60-D968-43A6-BBC5-98A236A4FCBA}" type="presParOf" srcId="{333A1088-737F-45CB-B68E-254E46348037}" destId="{F5ABB229-8D3B-4694-996A-96F23CF14429}" srcOrd="0" destOrd="0" presId="urn:microsoft.com/office/officeart/2005/8/layout/target3"/>
    <dgm:cxn modelId="{D27AA748-3BB6-4E49-BFBE-487AC9DC2E2E}" type="presParOf" srcId="{333A1088-737F-45CB-B68E-254E46348037}" destId="{F41139FD-01EE-4571-8B17-4FB00FC51163}" srcOrd="1" destOrd="0" presId="urn:microsoft.com/office/officeart/2005/8/layout/target3"/>
    <dgm:cxn modelId="{DFB19D54-79A5-4D81-8C37-B7B478772BFC}" type="presParOf" srcId="{333A1088-737F-45CB-B68E-254E46348037}" destId="{D005CE8C-CC26-4C3E-AC11-E15060ECD759}" srcOrd="2" destOrd="0" presId="urn:microsoft.com/office/officeart/2005/8/layout/target3"/>
    <dgm:cxn modelId="{9AC72183-0B0F-4C0A-B6C2-D921A658AC9F}" type="presParOf" srcId="{333A1088-737F-45CB-B68E-254E46348037}" destId="{2C702D82-9B77-49B7-9568-BB8EB47C3372}" srcOrd="3" destOrd="0" presId="urn:microsoft.com/office/officeart/2005/8/layout/target3"/>
    <dgm:cxn modelId="{773CEDB8-BBAE-407A-8817-34D4B2EBBB02}" type="presParOf" srcId="{333A1088-737F-45CB-B68E-254E46348037}" destId="{A52A0455-90FF-4808-ABD0-F02540D31D5A}" srcOrd="4" destOrd="0" presId="urn:microsoft.com/office/officeart/2005/8/layout/target3"/>
    <dgm:cxn modelId="{C2044AEA-BD0B-4513-AD11-DCDE5DC84112}" type="presParOf" srcId="{333A1088-737F-45CB-B68E-254E46348037}" destId="{6140AFEC-043D-4C43-A2F9-D0F5331DF3A3}" srcOrd="5" destOrd="0" presId="urn:microsoft.com/office/officeart/2005/8/layout/target3"/>
    <dgm:cxn modelId="{7ADAA377-083C-4C27-AA3A-1F0EC7E5F7C6}" type="presParOf" srcId="{333A1088-737F-45CB-B68E-254E46348037}" destId="{9358AC05-5D7D-4327-9F80-1AD486AEA664}" srcOrd="6" destOrd="0" presId="urn:microsoft.com/office/officeart/2005/8/layout/target3"/>
    <dgm:cxn modelId="{C648764A-2CB5-4419-94A7-C7B93FF05C84}" type="presParOf" srcId="{333A1088-737F-45CB-B68E-254E46348037}" destId="{313FC574-E1CD-4FB4-B054-0B805CE0447D}" srcOrd="7" destOrd="0" presId="urn:microsoft.com/office/officeart/2005/8/layout/target3"/>
    <dgm:cxn modelId="{8B7AA393-D244-44E4-A442-F0429F4C933D}" type="presParOf" srcId="{333A1088-737F-45CB-B68E-254E46348037}" destId="{619D679B-A015-4ECF-8348-D1034C574F40}" srcOrd="8" destOrd="0" presId="urn:microsoft.com/office/officeart/2005/8/layout/target3"/>
    <dgm:cxn modelId="{710006FA-DD4C-44C6-8FC8-8D43F8363831}" type="presParOf" srcId="{333A1088-737F-45CB-B68E-254E46348037}" destId="{322283A8-4A27-4CDA-BAE3-F381106A9174}" srcOrd="9" destOrd="0" presId="urn:microsoft.com/office/officeart/2005/8/layout/target3"/>
    <dgm:cxn modelId="{6028CBAC-E1B6-47EC-A3DE-EFDB1154B1D8}" type="presParOf" srcId="{333A1088-737F-45CB-B68E-254E46348037}" destId="{FFC9F71D-1B4F-4AD9-A4A6-86ADEFC8AF5C}" srcOrd="10" destOrd="0" presId="urn:microsoft.com/office/officeart/2005/8/layout/target3"/>
    <dgm:cxn modelId="{1A6DCE43-0C0A-471B-B3DC-BDCD43AFC6A7}" type="presParOf" srcId="{333A1088-737F-45CB-B68E-254E46348037}" destId="{25B08C86-7E15-44DC-BE7F-FFB55DD49D12}" srcOrd="11" destOrd="0" presId="urn:microsoft.com/office/officeart/2005/8/layout/target3"/>
    <dgm:cxn modelId="{CEADFD37-C3E8-43D3-8F4E-BB5F774689CE}" type="presParOf" srcId="{333A1088-737F-45CB-B68E-254E46348037}" destId="{76644BE8-9D7C-4C09-B250-3D10AF48CBB7}" srcOrd="12" destOrd="0" presId="urn:microsoft.com/office/officeart/2005/8/layout/target3"/>
    <dgm:cxn modelId="{29AAF086-CF81-4444-B0DA-B854A9FDE87C}" type="presParOf" srcId="{333A1088-737F-45CB-B68E-254E46348037}" destId="{EE85B701-7295-41C0-BA7A-34D3756A2AE6}" srcOrd="13" destOrd="0" presId="urn:microsoft.com/office/officeart/2005/8/layout/target3"/>
    <dgm:cxn modelId="{3C7EAEB6-402D-4D00-8B7B-1F6E04F4022D}" type="presParOf" srcId="{333A1088-737F-45CB-B68E-254E46348037}" destId="{8BEBB6EC-1DAA-4CAC-8A25-BC0FCBD5DBD5}" srcOrd="14" destOrd="0" presId="urn:microsoft.com/office/officeart/2005/8/layout/target3"/>
    <dgm:cxn modelId="{4B207B5B-D293-4B24-AAF2-868B135DC878}" type="presParOf" srcId="{333A1088-737F-45CB-B68E-254E46348037}" destId="{AED2198E-93D5-4001-81B4-73124B309672}" srcOrd="15" destOrd="0" presId="urn:microsoft.com/office/officeart/2005/8/layout/target3"/>
    <dgm:cxn modelId="{39ADE33D-B627-4293-8CA0-7C13F9D6231E}" type="presParOf" srcId="{333A1088-737F-45CB-B68E-254E46348037}" destId="{2BE915AB-18AA-4053-B92C-3BFC9ED204BB}" srcOrd="16" destOrd="0" presId="urn:microsoft.com/office/officeart/2005/8/layout/target3"/>
    <dgm:cxn modelId="{D48E7B7B-5372-4542-A533-D8622521F092}" type="presParOf" srcId="{333A1088-737F-45CB-B68E-254E46348037}" destId="{6BB5E863-4638-4E1D-BFDE-399D028AC4ED}" srcOrd="17" destOrd="0" presId="urn:microsoft.com/office/officeart/2005/8/layout/target3"/>
    <dgm:cxn modelId="{CFF6853B-9884-4900-B385-DD46C1A9D33A}" type="presParOf" srcId="{333A1088-737F-45CB-B68E-254E46348037}" destId="{5A5FFA88-C948-4069-8E93-59FA12366E83}" srcOrd="18" destOrd="0" presId="urn:microsoft.com/office/officeart/2005/8/layout/target3"/>
    <dgm:cxn modelId="{190DC60A-9907-473D-9099-48E3D0D65A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</a:t>
          </a:r>
          <a:r>
            <a:rPr lang="cs-CZ" sz="1600" kern="1200" dirty="0" smtClean="0"/>
            <a:t>VY_32_INOVACE_3.2.6.2. O 05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err="1" smtClean="0"/>
            <a:t>TEMA</a:t>
          </a:r>
          <a:r>
            <a:rPr lang="cs-CZ" sz="1600" kern="1200" dirty="0" smtClean="0"/>
            <a:t>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soft" dir="b">
            <a:rot lat="0" lon="0" rev="0"/>
          </a:lightRig>
        </a:scene3d>
        <a:sp3d prstMaterial="dkEdge">
          <a:bevelT w="63500" h="63500" prst="cross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threePt" dir="t">
            <a:rot lat="0" lon="0" rev="0"/>
          </a:lightRig>
        </a:scene3d>
        <a:sp3d contourW="9525" prstMaterial="matte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70000"/>
              <a:satMod val="105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44EF376-D4EF-47FA-BA5F-8917E7C2B284}" type="datetimeFigureOut">
              <a:rPr lang="cs-CZ" smtClean="0"/>
              <a:t>25.6.2012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362B860-646A-49E4-87A4-751A81AFA82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13" Type="http://schemas.openxmlformats.org/officeDocument/2006/relationships/image" Target="../media/image16.gif"/><Relationship Id="rId3" Type="http://schemas.openxmlformats.org/officeDocument/2006/relationships/image" Target="../media/image5.gif"/><Relationship Id="rId7" Type="http://schemas.openxmlformats.org/officeDocument/2006/relationships/image" Target="../media/image11.gif"/><Relationship Id="rId12" Type="http://schemas.openxmlformats.org/officeDocument/2006/relationships/image" Target="../media/image4.gif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gif"/><Relationship Id="rId11" Type="http://schemas.openxmlformats.org/officeDocument/2006/relationships/image" Target="../media/image15.gif"/><Relationship Id="rId5" Type="http://schemas.openxmlformats.org/officeDocument/2006/relationships/image" Target="../media/image9.gif"/><Relationship Id="rId10" Type="http://schemas.openxmlformats.org/officeDocument/2006/relationships/image" Target="../media/image14.gif"/><Relationship Id="rId4" Type="http://schemas.openxmlformats.org/officeDocument/2006/relationships/image" Target="../media/image8.gif"/><Relationship Id="rId9" Type="http://schemas.openxmlformats.org/officeDocument/2006/relationships/image" Target="../media/image13.gi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gif"/><Relationship Id="rId3" Type="http://schemas.openxmlformats.org/officeDocument/2006/relationships/image" Target="../media/image18.gif"/><Relationship Id="rId7" Type="http://schemas.openxmlformats.org/officeDocument/2006/relationships/image" Target="../media/image22.gif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11" Type="http://schemas.openxmlformats.org/officeDocument/2006/relationships/image" Target="../media/image26.gif"/><Relationship Id="rId5" Type="http://schemas.openxmlformats.org/officeDocument/2006/relationships/image" Target="../media/image20.gif"/><Relationship Id="rId10" Type="http://schemas.openxmlformats.org/officeDocument/2006/relationships/image" Target="../media/image25.gif"/><Relationship Id="rId4" Type="http://schemas.openxmlformats.org/officeDocument/2006/relationships/image" Target="../media/image19.gif"/><Relationship Id="rId9" Type="http://schemas.openxmlformats.org/officeDocument/2006/relationships/image" Target="../media/image24.gi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gif"/><Relationship Id="rId3" Type="http://schemas.openxmlformats.org/officeDocument/2006/relationships/image" Target="../media/image28.gif"/><Relationship Id="rId7" Type="http://schemas.openxmlformats.org/officeDocument/2006/relationships/image" Target="../media/image10.gif"/><Relationship Id="rId2" Type="http://schemas.openxmlformats.org/officeDocument/2006/relationships/image" Target="../media/image2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gif"/><Relationship Id="rId11" Type="http://schemas.openxmlformats.org/officeDocument/2006/relationships/image" Target="../media/image34.gif"/><Relationship Id="rId5" Type="http://schemas.openxmlformats.org/officeDocument/2006/relationships/image" Target="../media/image30.gif"/><Relationship Id="rId10" Type="http://schemas.openxmlformats.org/officeDocument/2006/relationships/image" Target="../media/image33.gif"/><Relationship Id="rId4" Type="http://schemas.openxmlformats.org/officeDocument/2006/relationships/image" Target="../media/image29.gif"/><Relationship Id="rId9" Type="http://schemas.openxmlformats.org/officeDocument/2006/relationships/image" Target="../media/image32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gif"/><Relationship Id="rId7" Type="http://schemas.openxmlformats.org/officeDocument/2006/relationships/image" Target="../media/image40.gif"/><Relationship Id="rId2" Type="http://schemas.openxmlformats.org/officeDocument/2006/relationships/image" Target="../media/image35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gif"/><Relationship Id="rId11" Type="http://schemas.openxmlformats.org/officeDocument/2006/relationships/image" Target="../media/image44.gif"/><Relationship Id="rId5" Type="http://schemas.openxmlformats.org/officeDocument/2006/relationships/image" Target="../media/image38.gif"/><Relationship Id="rId10" Type="http://schemas.openxmlformats.org/officeDocument/2006/relationships/image" Target="../media/image43.gif"/><Relationship Id="rId4" Type="http://schemas.openxmlformats.org/officeDocument/2006/relationships/image" Target="../media/image37.gif"/><Relationship Id="rId9" Type="http://schemas.openxmlformats.org/officeDocument/2006/relationships/image" Target="../media/image42.gi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gif"/><Relationship Id="rId2" Type="http://schemas.openxmlformats.org/officeDocument/2006/relationships/image" Target="../media/image45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gif"/><Relationship Id="rId13" Type="http://schemas.openxmlformats.org/officeDocument/2006/relationships/image" Target="../media/image22.gif"/><Relationship Id="rId18" Type="http://schemas.openxmlformats.org/officeDocument/2006/relationships/image" Target="../media/image28.gif"/><Relationship Id="rId3" Type="http://schemas.openxmlformats.org/officeDocument/2006/relationships/image" Target="../media/image30.gif"/><Relationship Id="rId21" Type="http://schemas.openxmlformats.org/officeDocument/2006/relationships/image" Target="../media/image11.gif"/><Relationship Id="rId7" Type="http://schemas.openxmlformats.org/officeDocument/2006/relationships/image" Target="../media/image10.gif"/><Relationship Id="rId12" Type="http://schemas.openxmlformats.org/officeDocument/2006/relationships/image" Target="../media/image23.gif"/><Relationship Id="rId17" Type="http://schemas.openxmlformats.org/officeDocument/2006/relationships/image" Target="../media/image12.gif"/><Relationship Id="rId2" Type="http://schemas.openxmlformats.org/officeDocument/2006/relationships/image" Target="../media/image4.gif"/><Relationship Id="rId16" Type="http://schemas.openxmlformats.org/officeDocument/2006/relationships/image" Target="../media/image15.gif"/><Relationship Id="rId20" Type="http://schemas.openxmlformats.org/officeDocument/2006/relationships/image" Target="../media/image2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gif"/><Relationship Id="rId11" Type="http://schemas.openxmlformats.org/officeDocument/2006/relationships/image" Target="../media/image19.gif"/><Relationship Id="rId5" Type="http://schemas.openxmlformats.org/officeDocument/2006/relationships/image" Target="../media/image24.gif"/><Relationship Id="rId15" Type="http://schemas.openxmlformats.org/officeDocument/2006/relationships/image" Target="../media/image29.gif"/><Relationship Id="rId10" Type="http://schemas.openxmlformats.org/officeDocument/2006/relationships/image" Target="../media/image32.gif"/><Relationship Id="rId19" Type="http://schemas.openxmlformats.org/officeDocument/2006/relationships/image" Target="../media/image25.gif"/><Relationship Id="rId4" Type="http://schemas.openxmlformats.org/officeDocument/2006/relationships/image" Target="../media/image16.gif"/><Relationship Id="rId9" Type="http://schemas.openxmlformats.org/officeDocument/2006/relationships/image" Target="../media/image33.gif"/><Relationship Id="rId14" Type="http://schemas.openxmlformats.org/officeDocument/2006/relationships/image" Target="../media/image31.gi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338010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4409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1872208" cy="461665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556792"/>
            <a:ext cx="8208912" cy="3477875"/>
          </a:xfrm>
          <a:prstGeom prst="rect">
            <a:avLst/>
          </a:prstGeom>
          <a:noFill/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určena žákům 5. a 6. tříd ZŠ k seznámení s tématem „nemocnice“ v angličtině.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první části prezentace se děti dozvídají o personálu, </a:t>
            </a:r>
            <a:r>
              <a:rPr lang="cs-CZ" sz="2000" dirty="0"/>
              <a:t>specialistech </a:t>
            </a:r>
            <a:r>
              <a:rPr lang="cs-CZ" sz="2000" dirty="0" smtClean="0"/>
              <a:t>v nemocnici a o potřebných věcech používaných v nemocnici a učí se je pojmenovat.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Druhá část prezentace je určena starším dětem (6.ročník) a žáci v ní najdou anglické idiomy na téma doktor a mohou si </a:t>
            </a:r>
            <a:r>
              <a:rPr lang="cs-CZ" sz="2000" smtClean="0"/>
              <a:t>jejich použití </a:t>
            </a:r>
            <a:r>
              <a:rPr lang="cs-CZ" sz="2000" dirty="0" smtClean="0"/>
              <a:t>procvičit v následujícím cvičení.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Nakonec si děti mohou zahrát Bingo nebo jinou soutěž s použitím obrázků.</a:t>
            </a:r>
          </a:p>
          <a:p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171777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052735"/>
            <a:ext cx="8067150" cy="996727"/>
          </a:xfrm>
        </p:spPr>
        <p:txBody>
          <a:bodyPr/>
          <a:lstStyle/>
          <a:p>
            <a:r>
              <a:rPr lang="cs-CZ" dirty="0" smtClean="0"/>
              <a:t>VISITING THE HOSPITAL</a:t>
            </a:r>
            <a:endParaRPr lang="cs-CZ" dirty="0"/>
          </a:p>
        </p:txBody>
      </p:sp>
      <p:pic>
        <p:nvPicPr>
          <p:cNvPr id="4" name="Picture 39" descr="http://www.anglaisfacile.com/cgi2/myexam/images2/27267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56992"/>
            <a:ext cx="1783829" cy="2585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www.anglaisfacile.com/cgi2/myexam/images2/27269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7066" y="3356992"/>
            <a:ext cx="1459310" cy="2605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anglaisfacile.com/cgi2/myexam/images2/27313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55674"/>
            <a:ext cx="7848872" cy="755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10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anglaisfacile.com/cgi2/myexam/images2/2726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11" y="0"/>
            <a:ext cx="1140509" cy="123208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356419" y="79559"/>
            <a:ext cx="338490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Hello! My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Geoffrey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and </a:t>
            </a:r>
            <a:r>
              <a:rPr lang="cs-CZ" b="1" dirty="0" err="1"/>
              <a:t>I'm</a:t>
            </a:r>
            <a:r>
              <a:rPr lang="cs-CZ" b="1" dirty="0"/>
              <a:t> a</a:t>
            </a:r>
            <a:r>
              <a:rPr lang="cs-CZ" b="1" dirty="0" smtClean="0"/>
              <a:t> </a:t>
            </a:r>
            <a:r>
              <a:rPr lang="cs-CZ" b="1" dirty="0" err="1" smtClean="0"/>
              <a:t>medical</a:t>
            </a:r>
            <a:r>
              <a:rPr lang="cs-CZ" b="1" dirty="0" smtClean="0"/>
              <a:t> student.</a:t>
            </a:r>
          </a:p>
          <a:p>
            <a:endParaRPr lang="cs-CZ" b="1" dirty="0"/>
          </a:p>
        </p:txBody>
      </p:sp>
      <p:pic>
        <p:nvPicPr>
          <p:cNvPr id="1028" name="Picture 4" descr="http://www.anglaisfacile.com/cgi2/myexam/images2/27269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11" y="1255988"/>
            <a:ext cx="1140509" cy="13809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56419" y="1255988"/>
            <a:ext cx="33849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Good</a:t>
            </a:r>
            <a:r>
              <a:rPr lang="cs-CZ" b="1" dirty="0"/>
              <a:t> </a:t>
            </a:r>
            <a:r>
              <a:rPr lang="cs-CZ" b="1" dirty="0" err="1"/>
              <a:t>morning</a:t>
            </a:r>
            <a:r>
              <a:rPr lang="cs-CZ" b="1" dirty="0"/>
              <a:t>! </a:t>
            </a:r>
            <a:r>
              <a:rPr lang="cs-CZ" b="1" dirty="0" err="1" smtClean="0"/>
              <a:t>I'm</a:t>
            </a:r>
            <a:r>
              <a:rPr lang="cs-CZ" b="1" dirty="0" smtClean="0"/>
              <a:t> </a:t>
            </a:r>
            <a:r>
              <a:rPr lang="cs-CZ" b="1" dirty="0"/>
              <a:t>W</a:t>
            </a:r>
            <a:r>
              <a:rPr lang="cs-CZ" b="1" dirty="0" smtClean="0"/>
              <a:t>illiam  and </a:t>
            </a:r>
            <a:r>
              <a:rPr lang="cs-CZ" b="1" dirty="0" err="1" smtClean="0"/>
              <a:t>I'm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a </a:t>
            </a:r>
            <a:r>
              <a:rPr lang="cs-CZ" b="1" dirty="0" err="1" smtClean="0"/>
              <a:t>doctor</a:t>
            </a:r>
            <a:r>
              <a:rPr lang="cs-CZ" b="1" dirty="0" smtClean="0"/>
              <a:t> .</a:t>
            </a:r>
          </a:p>
          <a:p>
            <a:endParaRPr lang="cs-CZ" b="1" dirty="0"/>
          </a:p>
        </p:txBody>
      </p:sp>
      <p:pic>
        <p:nvPicPr>
          <p:cNvPr id="1030" name="Picture 6" descr="http://www.anglaisfacile.com/cgi2/myexam/images2/27270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11" y="2636912"/>
            <a:ext cx="1140510" cy="143636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56419" y="2636912"/>
            <a:ext cx="30878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Hello! </a:t>
            </a:r>
            <a:r>
              <a:rPr lang="cs-CZ" b="1" dirty="0" err="1"/>
              <a:t>It's</a:t>
            </a:r>
            <a:r>
              <a:rPr lang="cs-CZ" b="1" dirty="0"/>
              <a:t> </a:t>
            </a:r>
            <a:r>
              <a:rPr lang="cs-CZ" b="1" dirty="0" err="1" smtClean="0"/>
              <a:t>me</a:t>
            </a:r>
            <a:r>
              <a:rPr lang="cs-CZ" b="1" dirty="0" smtClean="0"/>
              <a:t> Bryan . </a:t>
            </a:r>
            <a:r>
              <a:rPr lang="cs-CZ" b="1" dirty="0" err="1" smtClean="0"/>
              <a:t>I'm</a:t>
            </a:r>
            <a:r>
              <a:rPr lang="cs-CZ" b="1" dirty="0" smtClean="0"/>
              <a:t> a </a:t>
            </a:r>
            <a:r>
              <a:rPr lang="cs-CZ" b="1" dirty="0" err="1" smtClean="0"/>
              <a:t>dentist</a:t>
            </a:r>
            <a:r>
              <a:rPr lang="cs-CZ" b="1" dirty="0" smtClean="0"/>
              <a:t>.</a:t>
            </a:r>
          </a:p>
          <a:p>
            <a:endParaRPr lang="cs-CZ" b="1" dirty="0"/>
          </a:p>
        </p:txBody>
      </p:sp>
      <p:pic>
        <p:nvPicPr>
          <p:cNvPr id="1032" name="Picture 8" descr="http://www.anglaisfacile.com/cgi2/myexam/images2/27268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12" y="4073278"/>
            <a:ext cx="1140510" cy="130267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356421" y="4073278"/>
            <a:ext cx="328758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Hello! My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Michael and </a:t>
            </a:r>
            <a:r>
              <a:rPr lang="cs-CZ" b="1" dirty="0" err="1" smtClean="0"/>
              <a:t>I'm</a:t>
            </a:r>
            <a:r>
              <a:rPr lang="cs-CZ" b="1" dirty="0" smtClean="0"/>
              <a:t> </a:t>
            </a:r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surgeon</a:t>
            </a:r>
            <a:r>
              <a:rPr lang="cs-CZ" b="1" dirty="0" smtClean="0"/>
              <a:t>.</a:t>
            </a:r>
          </a:p>
          <a:p>
            <a:endParaRPr lang="cs-CZ" b="1" dirty="0"/>
          </a:p>
        </p:txBody>
      </p:sp>
      <p:pic>
        <p:nvPicPr>
          <p:cNvPr id="1033" name="Picture 9" descr="http://www.anglaisfacile.com/cgi2/myexam/images2/27274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384" y="774109"/>
            <a:ext cx="3619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anglaisfacile.com/cgi2/myexam/images2/27273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327" y="-13941"/>
            <a:ext cx="1047541" cy="146477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http://www.anglaisfacile.com/cgi2/myexam/images2/27276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327" y="1488483"/>
            <a:ext cx="1047540" cy="138806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www.anglaisfacile.com/cgi2/myexam/images2/27275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327" y="2903881"/>
            <a:ext cx="1047541" cy="133447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anglaisfacile.com/cgi2/myexam/images2/27277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328" y="4238358"/>
            <a:ext cx="1047540" cy="132270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http://www.anglaisfacile.com/cgi2/myexam/images2/27278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384" y="5561066"/>
            <a:ext cx="1059459" cy="12969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71" name="Picture 47" descr="http://www.anglaisfacile.com/cgi2/myexam/images2/27267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911" y="5377249"/>
            <a:ext cx="1140509" cy="148075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1356419" y="5369410"/>
            <a:ext cx="22794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Hello </a:t>
            </a:r>
            <a:r>
              <a:rPr lang="cs-CZ" b="1" dirty="0" err="1"/>
              <a:t>friends</a:t>
            </a:r>
            <a:r>
              <a:rPr lang="cs-CZ" b="1" dirty="0"/>
              <a:t>! </a:t>
            </a:r>
            <a:r>
              <a:rPr lang="cs-CZ" b="1" dirty="0" err="1"/>
              <a:t>I'm</a:t>
            </a:r>
            <a:r>
              <a:rPr lang="cs-CZ" b="1" dirty="0"/>
              <a:t> Catherine</a:t>
            </a:r>
            <a:r>
              <a:rPr lang="cs-CZ" b="1" dirty="0" smtClean="0"/>
              <a:t>. </a:t>
            </a:r>
            <a:r>
              <a:rPr lang="cs-CZ" b="1" dirty="0" err="1" smtClean="0"/>
              <a:t>I'm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a </a:t>
            </a:r>
            <a:r>
              <a:rPr lang="cs-CZ" b="1" dirty="0" err="1" smtClean="0"/>
              <a:t>nurse</a:t>
            </a:r>
            <a:r>
              <a:rPr lang="cs-CZ" b="1" dirty="0" smtClean="0"/>
              <a:t>.</a:t>
            </a:r>
          </a:p>
          <a:p>
            <a:endParaRPr lang="cs-CZ" b="1" dirty="0" smtClean="0"/>
          </a:p>
          <a:p>
            <a:endParaRPr lang="cs-CZ" b="1" dirty="0"/>
          </a:p>
        </p:txBody>
      </p:sp>
      <p:sp>
        <p:nvSpPr>
          <p:cNvPr id="22" name="Obdélník 21"/>
          <p:cNvSpPr/>
          <p:nvPr/>
        </p:nvSpPr>
        <p:spPr>
          <a:xfrm>
            <a:off x="5788868" y="79559"/>
            <a:ext cx="3324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Hello! My </a:t>
            </a:r>
            <a:r>
              <a:rPr lang="cs-CZ" b="1" dirty="0" err="1"/>
              <a:t>name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Alfred </a:t>
            </a:r>
            <a:endParaRPr lang="cs-CZ" b="1" dirty="0" smtClean="0"/>
          </a:p>
          <a:p>
            <a:r>
              <a:rPr lang="cs-CZ" b="1" dirty="0" smtClean="0"/>
              <a:t>and </a:t>
            </a:r>
            <a:r>
              <a:rPr lang="cs-CZ" b="1" dirty="0" err="1"/>
              <a:t>I'm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cardiologist</a:t>
            </a:r>
            <a:r>
              <a:rPr lang="cs-CZ" b="1" dirty="0" smtClean="0"/>
              <a:t>.</a:t>
            </a:r>
          </a:p>
          <a:p>
            <a:endParaRPr lang="cs-CZ" b="1" dirty="0"/>
          </a:p>
        </p:txBody>
      </p:sp>
      <p:sp>
        <p:nvSpPr>
          <p:cNvPr id="23" name="Obdélník 22"/>
          <p:cNvSpPr/>
          <p:nvPr/>
        </p:nvSpPr>
        <p:spPr>
          <a:xfrm>
            <a:off x="5788866" y="1488484"/>
            <a:ext cx="323850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Good</a:t>
            </a:r>
            <a:r>
              <a:rPr lang="cs-CZ" b="1" dirty="0"/>
              <a:t> </a:t>
            </a:r>
            <a:r>
              <a:rPr lang="cs-CZ" b="1" dirty="0" err="1"/>
              <a:t>morning</a:t>
            </a:r>
            <a:r>
              <a:rPr lang="cs-CZ" b="1" dirty="0"/>
              <a:t>! </a:t>
            </a:r>
            <a:r>
              <a:rPr lang="cs-CZ" b="1" dirty="0" err="1"/>
              <a:t>I'm</a:t>
            </a:r>
            <a:r>
              <a:rPr lang="cs-CZ" b="1" dirty="0"/>
              <a:t> Steven, </a:t>
            </a:r>
            <a:r>
              <a:rPr lang="cs-CZ" b="1" dirty="0" err="1" smtClean="0"/>
              <a:t>I'm</a:t>
            </a:r>
            <a:r>
              <a:rPr lang="cs-CZ" b="1" dirty="0" smtClean="0"/>
              <a:t> a </a:t>
            </a:r>
            <a:r>
              <a:rPr lang="cs-CZ" b="1" dirty="0" err="1" smtClean="0"/>
              <a:t>radiologist</a:t>
            </a:r>
            <a:r>
              <a:rPr lang="cs-CZ" b="1" dirty="0" smtClean="0"/>
              <a:t>.</a:t>
            </a:r>
          </a:p>
          <a:p>
            <a:endParaRPr lang="cs-CZ" b="1" dirty="0"/>
          </a:p>
        </p:txBody>
      </p:sp>
      <p:sp>
        <p:nvSpPr>
          <p:cNvPr id="27" name="Obdélník 26"/>
          <p:cNvSpPr/>
          <p:nvPr/>
        </p:nvSpPr>
        <p:spPr>
          <a:xfrm>
            <a:off x="5788868" y="2876549"/>
            <a:ext cx="32385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I'm</a:t>
            </a:r>
            <a:r>
              <a:rPr lang="cs-CZ" b="1" dirty="0"/>
              <a:t> Jimmy, and </a:t>
            </a:r>
            <a:r>
              <a:rPr lang="cs-CZ" b="1" dirty="0" err="1" smtClean="0"/>
              <a:t>I'm</a:t>
            </a:r>
            <a:endParaRPr lang="cs-CZ" b="1" dirty="0"/>
          </a:p>
          <a:p>
            <a:r>
              <a:rPr lang="cs-CZ" b="1" dirty="0" err="1"/>
              <a:t>a</a:t>
            </a:r>
            <a:r>
              <a:rPr lang="cs-CZ" b="1" dirty="0" err="1" smtClean="0"/>
              <a:t>n</a:t>
            </a:r>
            <a:r>
              <a:rPr lang="cs-CZ" b="1" dirty="0" smtClean="0"/>
              <a:t> </a:t>
            </a:r>
            <a:r>
              <a:rPr lang="cs-CZ" b="1" dirty="0" err="1" smtClean="0"/>
              <a:t>anesthesiologist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8" name="Obdélník 27"/>
          <p:cNvSpPr/>
          <p:nvPr/>
        </p:nvSpPr>
        <p:spPr>
          <a:xfrm>
            <a:off x="5788868" y="4238358"/>
            <a:ext cx="332422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I'm</a:t>
            </a:r>
            <a:r>
              <a:rPr lang="cs-CZ" b="1" dirty="0"/>
              <a:t> </a:t>
            </a:r>
            <a:r>
              <a:rPr lang="cs-CZ" b="1" dirty="0" err="1"/>
              <a:t>really</a:t>
            </a:r>
            <a:r>
              <a:rPr lang="cs-CZ" b="1" dirty="0"/>
              <a:t> so busy! </a:t>
            </a:r>
            <a:r>
              <a:rPr lang="cs-CZ" b="1" dirty="0" err="1"/>
              <a:t>Well</a:t>
            </a:r>
            <a:r>
              <a:rPr lang="cs-CZ" b="1" dirty="0"/>
              <a:t>, </a:t>
            </a:r>
            <a:r>
              <a:rPr lang="cs-CZ" b="1" dirty="0" err="1"/>
              <a:t>it's</a:t>
            </a:r>
            <a:r>
              <a:rPr lang="cs-CZ" b="1" dirty="0"/>
              <a:t> </a:t>
            </a:r>
            <a:r>
              <a:rPr lang="cs-CZ" b="1" dirty="0" err="1"/>
              <a:t>me</a:t>
            </a:r>
            <a:r>
              <a:rPr lang="cs-CZ" b="1" dirty="0"/>
              <a:t> John and </a:t>
            </a:r>
            <a:r>
              <a:rPr lang="cs-CZ" b="1" dirty="0" err="1"/>
              <a:t>I'm</a:t>
            </a:r>
            <a:r>
              <a:rPr lang="cs-CZ" b="1" dirty="0"/>
              <a:t> </a:t>
            </a:r>
          </a:p>
          <a:p>
            <a:r>
              <a:rPr lang="cs-CZ" b="1" dirty="0" smtClean="0"/>
              <a:t>a </a:t>
            </a:r>
            <a:r>
              <a:rPr lang="cs-CZ" b="1" dirty="0" err="1"/>
              <a:t>lung</a:t>
            </a:r>
            <a:r>
              <a:rPr lang="cs-CZ" b="1" dirty="0"/>
              <a:t> </a:t>
            </a:r>
            <a:r>
              <a:rPr lang="cs-CZ" b="1" dirty="0" err="1" smtClean="0"/>
              <a:t>specialist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037" name="Picture 13" descr="http://www.anglaisfacile.com/cgi2/myexam/images2/27280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856" y="4286995"/>
            <a:ext cx="457200" cy="52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Obdélník 28"/>
          <p:cNvSpPr/>
          <p:nvPr/>
        </p:nvSpPr>
        <p:spPr>
          <a:xfrm>
            <a:off x="5788866" y="5561066"/>
            <a:ext cx="323850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Hello! I love </a:t>
            </a:r>
            <a:r>
              <a:rPr lang="cs-CZ" b="1" dirty="0" err="1"/>
              <a:t>kids</a:t>
            </a:r>
            <a:r>
              <a:rPr lang="cs-CZ" b="1" dirty="0"/>
              <a:t>, </a:t>
            </a:r>
          </a:p>
          <a:p>
            <a:r>
              <a:rPr lang="cs-CZ" b="1" dirty="0" err="1"/>
              <a:t>I'm</a:t>
            </a:r>
            <a:r>
              <a:rPr lang="cs-CZ" b="1" dirty="0"/>
              <a:t> </a:t>
            </a:r>
            <a:r>
              <a:rPr lang="cs-CZ" b="1" dirty="0" smtClean="0"/>
              <a:t>a </a:t>
            </a:r>
            <a:r>
              <a:rPr lang="cs-CZ" b="1" dirty="0" err="1" smtClean="0"/>
              <a:t>paediatrician</a:t>
            </a:r>
            <a:r>
              <a:rPr lang="cs-CZ" b="1" dirty="0" smtClean="0"/>
              <a:t>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9332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" descr="http://www.anglaisfacile.com/cgi2/myexam/images2/27281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74" y="155073"/>
            <a:ext cx="1257300" cy="12763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65374" y="155073"/>
            <a:ext cx="29906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doctor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examining</a:t>
            </a:r>
            <a:r>
              <a:rPr lang="cs-CZ" b="1" dirty="0"/>
              <a:t> </a:t>
            </a:r>
            <a:r>
              <a:rPr lang="cs-CZ" b="1" dirty="0" err="1" smtClean="0"/>
              <a:t>Wendy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5" name="Picture 17" descr="http://www.anglaisfacile.com/cgi2/myexam/images2/27282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74" y="1431423"/>
            <a:ext cx="1257300" cy="1304925"/>
          </a:xfrm>
          <a:prstGeom prst="rect">
            <a:avLst/>
          </a:prstGeom>
          <a:noFill/>
          <a:ln w="31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365374" y="1431423"/>
            <a:ext cx="255855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James </a:t>
            </a:r>
            <a:r>
              <a:rPr lang="cs-CZ" b="1" dirty="0" err="1"/>
              <a:t>needs</a:t>
            </a:r>
            <a:r>
              <a:rPr lang="cs-CZ" b="1" dirty="0"/>
              <a:t> to </a:t>
            </a:r>
            <a:r>
              <a:rPr lang="cs-CZ" b="1" dirty="0" err="1"/>
              <a:t>stay</a:t>
            </a:r>
            <a:r>
              <a:rPr lang="cs-CZ" b="1" dirty="0"/>
              <a:t> </a:t>
            </a:r>
            <a:r>
              <a:rPr lang="cs-CZ" b="1" dirty="0" err="1"/>
              <a:t>overnight</a:t>
            </a:r>
            <a:r>
              <a:rPr lang="cs-CZ" b="1" dirty="0"/>
              <a:t> </a:t>
            </a:r>
            <a:r>
              <a:rPr lang="cs-CZ" b="1" dirty="0" err="1"/>
              <a:t>at</a:t>
            </a:r>
            <a:r>
              <a:rPr lang="cs-CZ" b="1" dirty="0"/>
              <a:t>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 smtClean="0"/>
              <a:t>hospital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7" name="Picture 18" descr="http://www.anglaisfacile.com/cgi2/myexam/images2/27283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74" y="2736348"/>
            <a:ext cx="1257300" cy="1295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365374" y="2736349"/>
            <a:ext cx="27463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surgeon</a:t>
            </a:r>
            <a:r>
              <a:rPr lang="cs-CZ" b="1" dirty="0"/>
              <a:t> </a:t>
            </a:r>
            <a:r>
              <a:rPr lang="cs-CZ" b="1" dirty="0" err="1"/>
              <a:t>works</a:t>
            </a:r>
            <a:r>
              <a:rPr lang="cs-CZ" b="1" dirty="0"/>
              <a:t> in </a:t>
            </a:r>
          </a:p>
          <a:p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operating</a:t>
            </a:r>
            <a:r>
              <a:rPr lang="cs-CZ" b="1" dirty="0"/>
              <a:t> </a:t>
            </a:r>
            <a:r>
              <a:rPr lang="cs-CZ" b="1" dirty="0" err="1" smtClean="0"/>
              <a:t>theatre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9" name="Picture 19" descr="http://www.anglaisfacile.com/cgi2/myexam/images2/27284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24" y="4027021"/>
            <a:ext cx="1238250" cy="123825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365374" y="4031748"/>
            <a:ext cx="327863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doctor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giving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err="1" smtClean="0"/>
              <a:t>some</a:t>
            </a:r>
            <a:r>
              <a:rPr lang="cs-CZ" b="1" dirty="0" smtClean="0"/>
              <a:t> </a:t>
            </a:r>
            <a:r>
              <a:rPr lang="cs-CZ" b="1" dirty="0" err="1"/>
              <a:t>advice</a:t>
            </a:r>
            <a:r>
              <a:rPr lang="cs-CZ" b="1" dirty="0"/>
              <a:t> to his </a:t>
            </a:r>
            <a:r>
              <a:rPr lang="cs-CZ" b="1" dirty="0" err="1"/>
              <a:t>patient</a:t>
            </a:r>
            <a:r>
              <a:rPr lang="cs-CZ" b="1" dirty="0"/>
              <a:t>.</a:t>
            </a:r>
          </a:p>
        </p:txBody>
      </p:sp>
      <p:pic>
        <p:nvPicPr>
          <p:cNvPr id="11" name="Picture 20" descr="http://www.anglaisfacile.com/cgi2/myexam/images2/2728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124" y="5265271"/>
            <a:ext cx="1238250" cy="127294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365374" y="5552658"/>
            <a:ext cx="274631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This</a:t>
            </a:r>
            <a:r>
              <a:rPr lang="cs-CZ" b="1" dirty="0"/>
              <a:t> </a:t>
            </a:r>
            <a:r>
              <a:rPr lang="cs-CZ" b="1" dirty="0" err="1"/>
              <a:t>dentist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pulling</a:t>
            </a:r>
            <a:r>
              <a:rPr lang="cs-CZ" b="1" dirty="0"/>
              <a:t> </a:t>
            </a:r>
            <a:r>
              <a:rPr lang="cs-CZ" b="1" dirty="0" err="1"/>
              <a:t>out</a:t>
            </a:r>
            <a:r>
              <a:rPr lang="cs-CZ" b="1" dirty="0"/>
              <a:t> a </a:t>
            </a:r>
            <a:r>
              <a:rPr lang="cs-CZ" b="1" dirty="0" err="1" smtClean="0"/>
              <a:t>tooth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3" name="Picture 21" descr="http://www.anglaisfacile.com/cgi2/myexam/images2/27286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75" y="155073"/>
            <a:ext cx="1095737" cy="129614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5580112" y="155073"/>
            <a:ext cx="24482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Martin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seriously</a:t>
            </a:r>
            <a:r>
              <a:rPr lang="cs-CZ" b="1" dirty="0"/>
              <a:t> </a:t>
            </a:r>
            <a:r>
              <a:rPr lang="cs-CZ" b="1" dirty="0" err="1" smtClean="0"/>
              <a:t>injured</a:t>
            </a:r>
            <a:r>
              <a:rPr lang="cs-CZ" b="1" dirty="0" smtClean="0"/>
              <a:t>.</a:t>
            </a:r>
            <a:endParaRPr lang="cs-CZ" dirty="0"/>
          </a:p>
        </p:txBody>
      </p:sp>
      <p:pic>
        <p:nvPicPr>
          <p:cNvPr id="15" name="Picture 22" descr="http://www.anglaisfacile.com/cgi2/myexam/images2/27288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75" y="1451217"/>
            <a:ext cx="1088545" cy="128513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5572920" y="1451217"/>
            <a:ext cx="34635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Adam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suffering</a:t>
            </a:r>
            <a:r>
              <a:rPr lang="cs-CZ" b="1" dirty="0"/>
              <a:t> </a:t>
            </a:r>
            <a:r>
              <a:rPr lang="cs-CZ" b="1" dirty="0" err="1"/>
              <a:t>from</a:t>
            </a:r>
            <a:r>
              <a:rPr lang="cs-CZ" b="1" dirty="0"/>
              <a:t> </a:t>
            </a:r>
            <a:r>
              <a:rPr lang="cs-CZ" b="1" dirty="0" err="1" smtClean="0"/>
              <a:t>fever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7" name="Picture 23" descr="http://www.anglaisfacile.com/cgi2/myexam/images2/27289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75" y="2759687"/>
            <a:ext cx="1088545" cy="13893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580112" y="2759687"/>
            <a:ext cx="3168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Monica</a:t>
            </a:r>
            <a:r>
              <a:rPr lang="cs-CZ" b="1" dirty="0"/>
              <a:t>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 smtClean="0"/>
              <a:t>pregnant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19" name="Picture 24" descr="http://www.anglaisfacile.com/cgi2/myexam/images2/27290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75" y="4149080"/>
            <a:ext cx="1088545" cy="111619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5580112" y="4149080"/>
            <a:ext cx="3456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Thomas </a:t>
            </a:r>
            <a:r>
              <a:rPr lang="cs-CZ" b="1" dirty="0" err="1"/>
              <a:t>is</a:t>
            </a:r>
            <a:r>
              <a:rPr lang="cs-CZ" b="1" dirty="0"/>
              <a:t> </a:t>
            </a:r>
            <a:r>
              <a:rPr lang="cs-CZ" b="1" dirty="0" err="1"/>
              <a:t>infected</a:t>
            </a:r>
            <a:r>
              <a:rPr lang="cs-CZ" b="1" dirty="0"/>
              <a:t> by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 smtClean="0"/>
              <a:t>flu</a:t>
            </a:r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21" name="Picture 25" descr="http://www.anglaisfacile.com/cgi2/myexam/images2/27291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4375" y="5265272"/>
            <a:ext cx="1088545" cy="12729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5580112" y="5265272"/>
            <a:ext cx="34563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Mark has a terrible </a:t>
            </a:r>
            <a:r>
              <a:rPr lang="cs-CZ" b="1" dirty="0" err="1" smtClean="0"/>
              <a:t>headache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15064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6" descr="http://www.anglaisfacile.com/cgi2/myexam/images2/27293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73077"/>
            <a:ext cx="1472179" cy="135144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51690" y="173077"/>
            <a:ext cx="19174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 </a:t>
            </a:r>
            <a:r>
              <a:rPr lang="cs-CZ" b="1" dirty="0" err="1"/>
              <a:t>stethoscope</a:t>
            </a:r>
            <a:endParaRPr lang="cs-CZ" dirty="0"/>
          </a:p>
        </p:txBody>
      </p:sp>
      <p:pic>
        <p:nvPicPr>
          <p:cNvPr id="5" name="Picture 27" descr="http://www.anglaisfacile.com/cgi2/myexam/images2/27294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6145" y="4340330"/>
            <a:ext cx="736089" cy="206096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8" descr="http://www.anglaisfacile.com/cgi2/myexam/images2/27295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482215"/>
            <a:ext cx="1944217" cy="6607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123728" y="3482215"/>
            <a:ext cx="15841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 </a:t>
            </a:r>
            <a:r>
              <a:rPr lang="cs-CZ" b="1" dirty="0" err="1"/>
              <a:t>syringe</a:t>
            </a:r>
            <a:r>
              <a:rPr lang="cs-CZ" b="1" dirty="0"/>
              <a:t> </a:t>
            </a:r>
            <a:endParaRPr lang="cs-CZ" dirty="0"/>
          </a:p>
        </p:txBody>
      </p:sp>
      <p:pic>
        <p:nvPicPr>
          <p:cNvPr id="9" name="Picture 29" descr="http://www.anglaisfacile.com/cgi2/myexam/images2/27296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55664"/>
            <a:ext cx="1688558" cy="105916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1868068" y="4155664"/>
            <a:ext cx="17011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 </a:t>
            </a:r>
            <a:r>
              <a:rPr lang="cs-CZ" b="1" dirty="0" err="1"/>
              <a:t>medicine</a:t>
            </a:r>
            <a:r>
              <a:rPr lang="cs-CZ" b="1" dirty="0"/>
              <a:t> </a:t>
            </a:r>
            <a:endParaRPr lang="cs-CZ" dirty="0"/>
          </a:p>
        </p:txBody>
      </p:sp>
      <p:pic>
        <p:nvPicPr>
          <p:cNvPr id="11" name="Picture 30" descr="http://www.anglaisfacile.com/cgi2/myexam/images2/27297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0" y="5228101"/>
            <a:ext cx="1688559" cy="11430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868068" y="5228101"/>
            <a:ext cx="17011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First</a:t>
            </a:r>
            <a:r>
              <a:rPr lang="cs-CZ" b="1" dirty="0"/>
              <a:t> </a:t>
            </a:r>
            <a:r>
              <a:rPr lang="cs-CZ" b="1" dirty="0" err="1"/>
              <a:t>aid</a:t>
            </a:r>
            <a:r>
              <a:rPr lang="cs-CZ" b="1" dirty="0"/>
              <a:t> </a:t>
            </a:r>
            <a:r>
              <a:rPr lang="cs-CZ" b="1" dirty="0" err="1"/>
              <a:t>kit</a:t>
            </a:r>
            <a:r>
              <a:rPr lang="cs-CZ" b="1" dirty="0"/>
              <a:t> </a:t>
            </a:r>
          </a:p>
        </p:txBody>
      </p:sp>
      <p:pic>
        <p:nvPicPr>
          <p:cNvPr id="13" name="Picture 31" descr="http://www.anglaisfacile.com/cgi2/myexam/images2/27274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73077"/>
            <a:ext cx="1104131" cy="150722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 flipH="1">
            <a:off x="5460106" y="173078"/>
            <a:ext cx="17041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heart</a:t>
            </a:r>
            <a:endParaRPr lang="cs-CZ" dirty="0"/>
          </a:p>
        </p:txBody>
      </p:sp>
      <p:pic>
        <p:nvPicPr>
          <p:cNvPr id="15" name="Picture 32" descr="http://www.anglaisfacile.com/cgi2/myexam/images2/27280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7" y="1674808"/>
            <a:ext cx="1104130" cy="111946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 flipH="1">
            <a:off x="5460105" y="1680303"/>
            <a:ext cx="13561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lungs</a:t>
            </a:r>
            <a:endParaRPr lang="cs-CZ" dirty="0"/>
          </a:p>
        </p:txBody>
      </p:sp>
      <p:pic>
        <p:nvPicPr>
          <p:cNvPr id="17" name="Picture 33" descr="http://www.anglaisfacile.com/cgi2/myexam/images2/27298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820525"/>
            <a:ext cx="2096142" cy="153030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6452118" y="2820525"/>
            <a:ext cx="222433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ambulance</a:t>
            </a:r>
            <a:endParaRPr lang="cs-CZ" dirty="0"/>
          </a:p>
        </p:txBody>
      </p:sp>
      <p:pic>
        <p:nvPicPr>
          <p:cNvPr id="19" name="Picture 34" descr="http://www.anglaisfacile.com/cgi2/myexam/images2/27299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7526" y="4354903"/>
            <a:ext cx="1236339" cy="201619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Obdélník 19"/>
          <p:cNvSpPr/>
          <p:nvPr/>
        </p:nvSpPr>
        <p:spPr>
          <a:xfrm>
            <a:off x="4908042" y="4354904"/>
            <a:ext cx="188420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 </a:t>
            </a:r>
            <a:r>
              <a:rPr lang="cs-CZ" b="1" dirty="0" err="1"/>
              <a:t>microscope</a:t>
            </a:r>
            <a:endParaRPr lang="cs-CZ" dirty="0"/>
          </a:p>
        </p:txBody>
      </p:sp>
      <p:pic>
        <p:nvPicPr>
          <p:cNvPr id="21" name="Picture 35" descr="http://www.anglaisfacile.com/cgi2/myexam/images2/27300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524521"/>
            <a:ext cx="1481677" cy="195769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5850145" y="5228100"/>
            <a:ext cx="206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b="1" dirty="0">
                <a:solidFill>
                  <a:prstClr val="black"/>
                </a:solidFill>
              </a:rPr>
              <a:t>A </a:t>
            </a:r>
            <a:r>
              <a:rPr lang="cs-CZ" b="1" dirty="0" err="1">
                <a:solidFill>
                  <a:prstClr val="black"/>
                </a:solidFill>
              </a:rPr>
              <a:t>thermometer</a:t>
            </a:r>
            <a:r>
              <a:rPr lang="cs-CZ" b="1" dirty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651690" y="1524521"/>
            <a:ext cx="191749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 I.V. </a:t>
            </a:r>
            <a:r>
              <a:rPr lang="cs-CZ" b="1" dirty="0" err="1" smtClean="0"/>
              <a:t>bottle</a:t>
            </a:r>
            <a:endParaRPr lang="cs-CZ" b="1" dirty="0" smtClean="0"/>
          </a:p>
          <a:p>
            <a:r>
              <a:rPr lang="cs-CZ" b="1" dirty="0" smtClean="0"/>
              <a:t>(</a:t>
            </a:r>
            <a:r>
              <a:rPr lang="cs-CZ" b="1" dirty="0" err="1" smtClean="0"/>
              <a:t>intravenous</a:t>
            </a:r>
            <a:r>
              <a:rPr lang="cs-CZ" b="1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5973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http://www.anglaisfacile.com/cgi2/myexam/images2/27308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45" y="118052"/>
            <a:ext cx="1152525" cy="12192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http://www.anglaisfacile.com/cgi2/myexam/images2/27310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45" y="2632653"/>
            <a:ext cx="1214009" cy="5803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7" name="Picture 17" descr="http://www.anglaisfacile.com/cgi2/myexam/images2/27312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45" y="3212977"/>
            <a:ext cx="1400175" cy="107187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9" name="Picture 19" descr="http://www.anglaisfacile.com/cgi2/myexam/images2/27311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4668" y="3579340"/>
            <a:ext cx="828472" cy="7287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3" name="Picture 23" descr="http://www.anglaisfacile.com/cgi2/myexam/images2/27315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544" y="4284855"/>
            <a:ext cx="1152525" cy="119062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48" name="Picture 28" descr="http://www.anglaisfacile.com/cgi2/myexam/images2/27356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4204" y="4581128"/>
            <a:ext cx="1043980" cy="16134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3" name="Picture 33" descr="http://www.anglaisfacile.com/cgi2/myexam/images2/27358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16" y="5475480"/>
            <a:ext cx="1161622" cy="128601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58" name="Picture 38" descr="http://www.anglaisfacile.com/cgi2/myexam/images2/27359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83090"/>
            <a:ext cx="1018102" cy="108912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63" name="Picture 43" descr="http://www.anglaisfacile.com/cgi2/myexam/images2/27360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229204"/>
            <a:ext cx="1018102" cy="151149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http://www.anglaisfacile.com/cgi2/myexam/images2/27309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916" y="1337252"/>
            <a:ext cx="1150154" cy="1295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99069" y="140081"/>
            <a:ext cx="34889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A children's doctor is </a:t>
            </a:r>
            <a:r>
              <a:rPr lang="en-US" b="1" dirty="0" smtClean="0"/>
              <a:t>called</a:t>
            </a:r>
            <a:endParaRPr lang="cs-CZ" b="1" dirty="0" smtClean="0"/>
          </a:p>
          <a:p>
            <a:r>
              <a:rPr lang="cs-CZ" b="1" dirty="0" smtClean="0"/>
              <a:t>……………..</a:t>
            </a:r>
            <a:r>
              <a:rPr lang="en-US" b="1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99069" y="1337253"/>
            <a:ext cx="334493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If you have a headache and feel hot, you need to </a:t>
            </a:r>
            <a:r>
              <a:rPr lang="en-US" b="1" dirty="0" smtClean="0"/>
              <a:t>see</a:t>
            </a:r>
            <a:r>
              <a:rPr lang="cs-CZ" b="1" dirty="0" smtClean="0"/>
              <a:t> …………..</a:t>
            </a:r>
            <a:r>
              <a:rPr lang="en-US" b="1" dirty="0" smtClean="0"/>
              <a:t>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99070" y="2492897"/>
            <a:ext cx="36290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It's better to visit </a:t>
            </a:r>
            <a:r>
              <a:rPr lang="cs-CZ" b="1" dirty="0" smtClean="0"/>
              <a:t>…………</a:t>
            </a:r>
            <a:r>
              <a:rPr lang="en-US" b="1" dirty="0" smtClean="0"/>
              <a:t>to </a:t>
            </a:r>
            <a:r>
              <a:rPr lang="en-US" b="1" dirty="0"/>
              <a:t>get your teeth whitened.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546720" y="3256175"/>
            <a:ext cx="53112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Alfred is not able to move his legs, you must call for </a:t>
            </a:r>
            <a:r>
              <a:rPr lang="cs-CZ" b="1" dirty="0" smtClean="0"/>
              <a:t>………………..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299069" y="4398496"/>
            <a:ext cx="36290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While you're at hospital, </a:t>
            </a:r>
            <a:r>
              <a:rPr lang="cs-CZ" b="1" dirty="0" smtClean="0"/>
              <a:t>…………..</a:t>
            </a:r>
            <a:r>
              <a:rPr lang="en-US" b="1" dirty="0" smtClean="0"/>
              <a:t>will </a:t>
            </a:r>
            <a:r>
              <a:rPr lang="en-US" b="1" dirty="0"/>
              <a:t>take care of you.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 flipH="1">
            <a:off x="6228184" y="4581128"/>
            <a:ext cx="26642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……………</a:t>
            </a:r>
            <a:r>
              <a:rPr lang="en-US" b="1" dirty="0" smtClean="0"/>
              <a:t>is </a:t>
            </a:r>
            <a:r>
              <a:rPr lang="en-US" b="1" dirty="0"/>
              <a:t>a doctor who is an expert in a precise field of medical problems.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99069" y="5460324"/>
            <a:ext cx="377983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If you have asthma you </a:t>
            </a:r>
            <a:r>
              <a:rPr lang="en-US" b="1" dirty="0" smtClean="0"/>
              <a:t>should</a:t>
            </a:r>
            <a:endParaRPr lang="cs-CZ" b="1" dirty="0" smtClean="0"/>
          </a:p>
          <a:p>
            <a:r>
              <a:rPr lang="en-US" b="1" dirty="0" smtClean="0"/>
              <a:t> </a:t>
            </a:r>
            <a:r>
              <a:rPr lang="en-US" b="1" dirty="0"/>
              <a:t>see </a:t>
            </a:r>
            <a:r>
              <a:rPr lang="cs-CZ" b="1" dirty="0" smtClean="0"/>
              <a:t>……………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6126" y="140081"/>
            <a:ext cx="33378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…………….</a:t>
            </a:r>
            <a:r>
              <a:rPr lang="en-US" b="1" dirty="0" smtClean="0"/>
              <a:t>: </a:t>
            </a:r>
            <a:r>
              <a:rPr lang="en-US" b="1" dirty="0"/>
              <a:t>some blood is taken from a vein in your arm and will be </a:t>
            </a:r>
            <a:r>
              <a:rPr lang="en-US" b="1" dirty="0" err="1"/>
              <a:t>analysed</a:t>
            </a:r>
            <a:r>
              <a:rPr lang="en-US" b="1" dirty="0"/>
              <a:t> in a laboratory.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06126" y="1412776"/>
            <a:ext cx="32303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You need to go to </a:t>
            </a:r>
            <a:r>
              <a:rPr lang="cs-CZ" b="1" dirty="0" smtClean="0"/>
              <a:t>……………..</a:t>
            </a:r>
            <a:r>
              <a:rPr lang="en-US" b="1" dirty="0" smtClean="0"/>
              <a:t>only </a:t>
            </a:r>
            <a:r>
              <a:rPr lang="en-US" b="1" dirty="0"/>
              <a:t>if you are seriously injured.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46720" y="6194618"/>
            <a:ext cx="6697688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Fill in </a:t>
            </a:r>
            <a:r>
              <a:rPr lang="cs-CZ" b="1" i="1" dirty="0" err="1" smtClean="0">
                <a:solidFill>
                  <a:srgbClr val="C00000"/>
                </a:solidFill>
              </a:rPr>
              <a:t>the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b="1" i="1" dirty="0" err="1" smtClean="0">
                <a:solidFill>
                  <a:srgbClr val="C00000"/>
                </a:solidFill>
              </a:rPr>
              <a:t>blanks</a:t>
            </a:r>
            <a:r>
              <a:rPr lang="cs-CZ" b="1" i="1" dirty="0" smtClean="0">
                <a:solidFill>
                  <a:srgbClr val="C00000"/>
                </a:solidFill>
              </a:rPr>
              <a:t>:</a:t>
            </a:r>
            <a:r>
              <a:rPr lang="cs-CZ" b="1" i="1" dirty="0" smtClean="0"/>
              <a:t> </a:t>
            </a:r>
            <a:r>
              <a:rPr lang="cs-CZ" dirty="0" err="1" smtClean="0"/>
              <a:t>paediatrician</a:t>
            </a:r>
            <a:r>
              <a:rPr lang="cs-CZ" dirty="0" smtClean="0"/>
              <a:t>, </a:t>
            </a:r>
            <a:r>
              <a:rPr lang="cs-CZ" dirty="0" err="1" smtClean="0"/>
              <a:t>doctor</a:t>
            </a:r>
            <a:r>
              <a:rPr lang="cs-CZ" dirty="0" smtClean="0"/>
              <a:t>, </a:t>
            </a:r>
            <a:r>
              <a:rPr lang="cs-CZ" dirty="0" err="1" smtClean="0"/>
              <a:t>dentist</a:t>
            </a:r>
            <a:r>
              <a:rPr lang="cs-CZ" dirty="0" smtClean="0"/>
              <a:t>, ambulance, </a:t>
            </a:r>
            <a:r>
              <a:rPr lang="cs-CZ" dirty="0" err="1" smtClean="0"/>
              <a:t>nurse</a:t>
            </a:r>
            <a:r>
              <a:rPr lang="cs-CZ" dirty="0" smtClean="0"/>
              <a:t>, </a:t>
            </a:r>
            <a:r>
              <a:rPr lang="cs-CZ" dirty="0" err="1" smtClean="0"/>
              <a:t>specialist</a:t>
            </a:r>
            <a:r>
              <a:rPr lang="cs-CZ" dirty="0" smtClean="0"/>
              <a:t>, </a:t>
            </a:r>
            <a:r>
              <a:rPr lang="cs-CZ" dirty="0" err="1" smtClean="0"/>
              <a:t>lung</a:t>
            </a:r>
            <a:r>
              <a:rPr lang="cs-CZ" dirty="0" smtClean="0"/>
              <a:t> </a:t>
            </a:r>
            <a:r>
              <a:rPr lang="cs-CZ" dirty="0" err="1" smtClean="0"/>
              <a:t>specialist</a:t>
            </a:r>
            <a:r>
              <a:rPr lang="cs-CZ" dirty="0" smtClean="0"/>
              <a:t>, </a:t>
            </a:r>
            <a:r>
              <a:rPr lang="cs-CZ" dirty="0" err="1" smtClean="0"/>
              <a:t>blood</a:t>
            </a:r>
            <a:r>
              <a:rPr lang="cs-CZ" dirty="0" smtClean="0"/>
              <a:t> test, </a:t>
            </a:r>
            <a:r>
              <a:rPr lang="cs-CZ" dirty="0" err="1" smtClean="0"/>
              <a:t>emergency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765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712968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>
              <a:solidFill>
                <a:srgbClr val="C00000"/>
              </a:solidFill>
            </a:endParaRPr>
          </a:p>
          <a:p>
            <a:r>
              <a:rPr lang="en-US" b="1" dirty="0" smtClean="0">
                <a:solidFill>
                  <a:srgbClr val="C00000"/>
                </a:solidFill>
              </a:rPr>
              <a:t>ENGLISH</a:t>
            </a:r>
            <a:r>
              <a:rPr lang="cs-CZ" b="1" smtClean="0">
                <a:solidFill>
                  <a:srgbClr val="C00000"/>
                </a:solidFill>
              </a:rPr>
              <a:t> </a:t>
            </a:r>
            <a:r>
              <a:rPr lang="en-US" b="1" smtClean="0">
                <a:solidFill>
                  <a:srgbClr val="C00000"/>
                </a:solidFill>
              </a:rPr>
              <a:t> </a:t>
            </a:r>
            <a:r>
              <a:rPr lang="en-US" b="1" dirty="0">
                <a:solidFill>
                  <a:srgbClr val="C00000"/>
                </a:solidFill>
              </a:rPr>
              <a:t>IDIOMS: </a:t>
            </a:r>
            <a:r>
              <a:rPr lang="en-US" b="1" dirty="0" smtClean="0">
                <a:solidFill>
                  <a:srgbClr val="C00000"/>
                </a:solidFill>
              </a:rPr>
              <a:t>D</a:t>
            </a:r>
            <a:r>
              <a:rPr lang="cs-CZ" b="1" dirty="0" smtClean="0">
                <a:solidFill>
                  <a:srgbClr val="C00000"/>
                </a:solidFill>
              </a:rPr>
              <a:t>OCTOR</a:t>
            </a:r>
          </a:p>
          <a:p>
            <a:endParaRPr lang="en-US" b="1" dirty="0">
              <a:solidFill>
                <a:srgbClr val="C00000"/>
              </a:solidFill>
            </a:endParaRPr>
          </a:p>
          <a:p>
            <a:r>
              <a:rPr lang="en-US" sz="1600" b="1" i="1" dirty="0">
                <a:solidFill>
                  <a:srgbClr val="C00000"/>
                </a:solidFill>
              </a:rPr>
              <a:t>IDIOM</a:t>
            </a:r>
            <a:r>
              <a:rPr lang="en-US" b="1" i="1" dirty="0">
                <a:solidFill>
                  <a:srgbClr val="C00000"/>
                </a:solidFill>
              </a:rPr>
              <a:t> 1</a:t>
            </a:r>
            <a:r>
              <a:rPr lang="en-US" b="1" dirty="0">
                <a:solidFill>
                  <a:srgbClr val="C00000"/>
                </a:solidFill>
              </a:rPr>
              <a:t>: "go under the knife"</a:t>
            </a:r>
            <a:r>
              <a:rPr lang="en-US" b="1" dirty="0">
                <a:solidFill>
                  <a:schemeClr val="accent1"/>
                </a:solidFill>
              </a:rPr>
              <a:t/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/>
              <a:t>-&gt; MEANING: to be operated on in surgery</a:t>
            </a:r>
            <a:br>
              <a:rPr lang="en-US" b="1" dirty="0"/>
            </a:br>
            <a:r>
              <a:rPr lang="en-US" b="1" dirty="0"/>
              <a:t>-&gt; EXAMPLE: His wife </a:t>
            </a:r>
            <a:r>
              <a:rPr lang="en-US" b="1" u="sng" dirty="0"/>
              <a:t>went under the knife</a:t>
            </a:r>
            <a:r>
              <a:rPr lang="en-US" b="1" dirty="0"/>
              <a:t> at the hospital last evening</a:t>
            </a:r>
            <a:r>
              <a:rPr lang="en-US" b="1" dirty="0" smtClean="0"/>
              <a:t>.</a:t>
            </a:r>
            <a:endParaRPr lang="en-US" b="1" dirty="0"/>
          </a:p>
          <a:p>
            <a:r>
              <a:rPr lang="en-US" sz="1600" b="1" i="1" dirty="0">
                <a:solidFill>
                  <a:srgbClr val="C00000"/>
                </a:solidFill>
              </a:rPr>
              <a:t>IDIOM </a:t>
            </a:r>
            <a:r>
              <a:rPr lang="en-US" b="1" i="1" dirty="0">
                <a:solidFill>
                  <a:srgbClr val="C00000"/>
                </a:solidFill>
              </a:rPr>
              <a:t>2</a:t>
            </a:r>
            <a:r>
              <a:rPr lang="en-US" b="1" dirty="0">
                <a:solidFill>
                  <a:srgbClr val="C00000"/>
                </a:solidFill>
              </a:rPr>
              <a:t>: "pull through "</a:t>
            </a:r>
            <a:r>
              <a:rPr lang="en-US" b="1" dirty="0">
                <a:solidFill>
                  <a:schemeClr val="accent1"/>
                </a:solidFill>
              </a:rPr>
              <a:t/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/>
              <a:t>-&gt; MEANING: recover from a serious illness </a:t>
            </a:r>
            <a:br>
              <a:rPr lang="en-US" b="1" dirty="0"/>
            </a:br>
            <a:r>
              <a:rPr lang="en-US" b="1" dirty="0"/>
              <a:t>-&gt; EXAMPLE: The car accident was very bad and I don't think that the driver will </a:t>
            </a:r>
            <a:r>
              <a:rPr lang="en-US" b="1" u="sng" dirty="0"/>
              <a:t>pull through</a:t>
            </a:r>
            <a:r>
              <a:rPr lang="en-US" b="1" u="sng" dirty="0" smtClean="0"/>
              <a:t>.</a:t>
            </a:r>
            <a:endParaRPr lang="en-US" b="1" dirty="0"/>
          </a:p>
          <a:p>
            <a:r>
              <a:rPr lang="en-US" sz="1600" b="1" i="1" dirty="0">
                <a:solidFill>
                  <a:srgbClr val="C00000"/>
                </a:solidFill>
              </a:rPr>
              <a:t>IDIOM 3</a:t>
            </a:r>
            <a:r>
              <a:rPr lang="en-US" b="1" dirty="0">
                <a:solidFill>
                  <a:srgbClr val="C00000"/>
                </a:solidFill>
              </a:rPr>
              <a:t>: "under the weather"</a:t>
            </a:r>
            <a:r>
              <a:rPr lang="en-US" b="1" dirty="0">
                <a:solidFill>
                  <a:schemeClr val="accent1"/>
                </a:solidFill>
              </a:rPr>
              <a:t/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/>
              <a:t>-&gt; MEANING: not feeling well</a:t>
            </a:r>
            <a:br>
              <a:rPr lang="en-US" b="1" dirty="0"/>
            </a:br>
            <a:r>
              <a:rPr lang="en-US" b="1" dirty="0"/>
              <a:t>-&gt; EXAMPLE: My boss has been feeling </a:t>
            </a:r>
            <a:r>
              <a:rPr lang="en-US" b="1" u="sng" dirty="0"/>
              <a:t>under the weather</a:t>
            </a:r>
            <a:r>
              <a:rPr lang="en-US" b="1" dirty="0"/>
              <a:t> all week and has not come to work during that time. </a:t>
            </a:r>
            <a:br>
              <a:rPr lang="en-US" b="1" dirty="0"/>
            </a:br>
            <a:r>
              <a:rPr lang="en-US" sz="1600" b="1" i="1" dirty="0">
                <a:solidFill>
                  <a:srgbClr val="C00000"/>
                </a:solidFill>
              </a:rPr>
              <a:t>IDIOM 4</a:t>
            </a:r>
            <a:r>
              <a:rPr lang="en-US" b="1" dirty="0">
                <a:solidFill>
                  <a:srgbClr val="C00000"/>
                </a:solidFill>
              </a:rPr>
              <a:t>: "feel on top of the world"</a:t>
            </a:r>
            <a:r>
              <a:rPr lang="en-US" b="1" dirty="0">
                <a:solidFill>
                  <a:schemeClr val="accent1"/>
                </a:solidFill>
              </a:rPr>
              <a:t/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/>
              <a:t>-&gt; MEANING: feel very healthy</a:t>
            </a:r>
            <a:br>
              <a:rPr lang="en-US" b="1" dirty="0"/>
            </a:br>
            <a:r>
              <a:rPr lang="en-US" b="1" dirty="0"/>
              <a:t>-&gt; EXAMPLE: I </a:t>
            </a:r>
            <a:r>
              <a:rPr lang="en-US" b="1" u="sng" dirty="0"/>
              <a:t>have been feeling on top of the world</a:t>
            </a:r>
            <a:r>
              <a:rPr lang="en-US" b="1" dirty="0"/>
              <a:t> since I quit my job</a:t>
            </a:r>
            <a:r>
              <a:rPr lang="en-US" b="1" dirty="0" smtClean="0"/>
              <a:t>. </a:t>
            </a:r>
            <a:endParaRPr lang="en-US" b="1" dirty="0"/>
          </a:p>
          <a:p>
            <a:r>
              <a:rPr lang="en-US" sz="1600" b="1" i="1" dirty="0">
                <a:solidFill>
                  <a:srgbClr val="C00000"/>
                </a:solidFill>
              </a:rPr>
              <a:t>IDIOM 5</a:t>
            </a:r>
            <a:r>
              <a:rPr lang="en-US" b="1" dirty="0">
                <a:solidFill>
                  <a:srgbClr val="C00000"/>
                </a:solidFill>
              </a:rPr>
              <a:t>: "head </a:t>
            </a:r>
            <a:r>
              <a:rPr lang="en-US" b="1" dirty="0" err="1">
                <a:solidFill>
                  <a:srgbClr val="C00000"/>
                </a:solidFill>
              </a:rPr>
              <a:t>shrinker</a:t>
            </a:r>
            <a:r>
              <a:rPr lang="en-US" b="1" dirty="0">
                <a:solidFill>
                  <a:srgbClr val="C00000"/>
                </a:solidFill>
              </a:rPr>
              <a:t> "</a:t>
            </a:r>
            <a:r>
              <a:rPr lang="en-US" b="1" dirty="0">
                <a:solidFill>
                  <a:schemeClr val="accent1"/>
                </a:solidFill>
              </a:rPr>
              <a:t/>
            </a:r>
            <a:br>
              <a:rPr lang="en-US" b="1" dirty="0">
                <a:solidFill>
                  <a:schemeClr val="accent1"/>
                </a:solidFill>
              </a:rPr>
            </a:br>
            <a:r>
              <a:rPr lang="en-US" b="1" dirty="0"/>
              <a:t>-&gt; MEANING: a psychiatrist</a:t>
            </a:r>
            <a:br>
              <a:rPr lang="en-US" b="1" dirty="0"/>
            </a:br>
            <a:r>
              <a:rPr lang="en-US" b="1" dirty="0"/>
              <a:t>-&gt; EXAMPLE: The man was told to go and see </a:t>
            </a:r>
            <a:r>
              <a:rPr lang="en-US" b="1" u="sng" dirty="0"/>
              <a:t>a head </a:t>
            </a:r>
            <a:r>
              <a:rPr lang="en-US" b="1" u="sng" dirty="0" err="1"/>
              <a:t>shrinker</a:t>
            </a:r>
            <a:r>
              <a:rPr lang="en-US" b="1" dirty="0"/>
              <a:t> after he threatened the woman in the store several times. </a:t>
            </a:r>
          </a:p>
        </p:txBody>
      </p:sp>
      <p:pic>
        <p:nvPicPr>
          <p:cNvPr id="3" name="Picture 19" descr="http://www.anglaisfacile.com/cgi2/myexam/images2/27284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6440" y="185265"/>
            <a:ext cx="1584176" cy="160892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7162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8204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i="1" dirty="0" smtClean="0"/>
              <a:t>Use </a:t>
            </a:r>
            <a:r>
              <a:rPr lang="cs-CZ" b="1" i="1" dirty="0" err="1" smtClean="0"/>
              <a:t>English</a:t>
            </a:r>
            <a:r>
              <a:rPr lang="cs-CZ" b="1" i="1" dirty="0" smtClean="0"/>
              <a:t> </a:t>
            </a:r>
            <a:r>
              <a:rPr lang="cs-CZ" b="1" i="1" dirty="0" err="1" smtClean="0"/>
              <a:t>idioms</a:t>
            </a:r>
            <a:r>
              <a:rPr lang="cs-CZ" b="1" i="1" dirty="0" smtClean="0"/>
              <a:t> in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text:</a:t>
            </a:r>
          </a:p>
          <a:p>
            <a:r>
              <a:rPr lang="cs-CZ" b="1" dirty="0" smtClean="0"/>
              <a:t>1.</a:t>
            </a:r>
            <a:r>
              <a:rPr lang="en-US" b="1" dirty="0" smtClean="0"/>
              <a:t>The </a:t>
            </a:r>
            <a:r>
              <a:rPr lang="en-US" b="1" dirty="0"/>
              <a:t>man was forced to go to </a:t>
            </a:r>
            <a:r>
              <a:rPr lang="en-US" b="1" dirty="0" smtClean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head</a:t>
            </a:r>
            <a:r>
              <a:rPr lang="cs-CZ" b="1" dirty="0" smtClean="0"/>
              <a:t> </a:t>
            </a:r>
            <a:r>
              <a:rPr lang="cs-CZ" b="1" dirty="0" err="1" smtClean="0"/>
              <a:t>shrinker</a:t>
            </a:r>
            <a:r>
              <a:rPr lang="cs-CZ" b="1" dirty="0" smtClean="0"/>
              <a:t> </a:t>
            </a:r>
            <a:r>
              <a:rPr lang="en-US" b="1" dirty="0" smtClean="0"/>
              <a:t>after </a:t>
            </a:r>
            <a:r>
              <a:rPr lang="en-US" b="1" dirty="0"/>
              <a:t>he killed the two women. </a:t>
            </a:r>
            <a:br>
              <a:rPr lang="en-US" b="1" dirty="0"/>
            </a:br>
            <a:r>
              <a:rPr lang="en-US" b="1" dirty="0"/>
              <a:t>2. 'I have a very bad disease. Tomorrow is an important day: I will </a:t>
            </a:r>
            <a:r>
              <a:rPr lang="cs-CZ" b="1" dirty="0" smtClean="0"/>
              <a:t>go </a:t>
            </a:r>
            <a:r>
              <a:rPr lang="cs-CZ" b="1" dirty="0" err="1" smtClean="0"/>
              <a:t>under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knife</a:t>
            </a:r>
            <a:r>
              <a:rPr lang="cs-CZ" b="1" dirty="0" smtClean="0"/>
              <a:t> </a:t>
            </a:r>
            <a:r>
              <a:rPr lang="en-US" b="1" dirty="0" smtClean="0"/>
              <a:t>tomorrow</a:t>
            </a:r>
            <a:r>
              <a:rPr lang="en-US" b="1" dirty="0"/>
              <a:t>.' </a:t>
            </a:r>
            <a:br>
              <a:rPr lang="en-US" b="1" dirty="0"/>
            </a:br>
            <a:r>
              <a:rPr lang="en-US" b="1" dirty="0"/>
              <a:t>3. Although the man was very sick I think that he </a:t>
            </a:r>
            <a:r>
              <a:rPr lang="en-US" b="1" dirty="0" smtClean="0"/>
              <a:t>will</a:t>
            </a:r>
            <a:r>
              <a:rPr lang="cs-CZ" b="1" dirty="0" smtClean="0"/>
              <a:t> </a:t>
            </a:r>
            <a:r>
              <a:rPr lang="cs-CZ" b="1" dirty="0" err="1" smtClean="0"/>
              <a:t>pull</a:t>
            </a:r>
            <a:r>
              <a:rPr lang="cs-CZ" b="1" dirty="0" smtClean="0"/>
              <a:t> </a:t>
            </a:r>
            <a:r>
              <a:rPr lang="cs-CZ" b="1" dirty="0" err="1" smtClean="0"/>
              <a:t>through</a:t>
            </a:r>
            <a:r>
              <a:rPr lang="cs-CZ" b="1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4. 'No problem. No disease. Everything's </a:t>
            </a:r>
            <a:r>
              <a:rPr lang="en-US" b="1" dirty="0" smtClean="0"/>
              <a:t>fine!</a:t>
            </a:r>
            <a:r>
              <a:rPr lang="cs-CZ" b="1" dirty="0" smtClean="0"/>
              <a:t>I </a:t>
            </a:r>
            <a:r>
              <a:rPr lang="cs-CZ" b="1" dirty="0" err="1" smtClean="0"/>
              <a:t>feel</a:t>
            </a:r>
            <a:r>
              <a:rPr lang="cs-CZ" b="1" dirty="0" smtClean="0"/>
              <a:t> on </a:t>
            </a:r>
            <a:r>
              <a:rPr lang="cs-CZ" b="1" dirty="0" err="1" smtClean="0"/>
              <a:t>the</a:t>
            </a:r>
            <a:r>
              <a:rPr lang="cs-CZ" b="1" dirty="0" smtClean="0"/>
              <a:t> top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world</a:t>
            </a:r>
            <a:r>
              <a:rPr lang="en-US" b="1" dirty="0" smtClean="0"/>
              <a:t>!' 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5. 'My mother is worrying me: her health is very bad. She has been feeling </a:t>
            </a:r>
            <a:r>
              <a:rPr lang="cs-CZ" b="1" dirty="0" err="1" smtClean="0"/>
              <a:t>under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water</a:t>
            </a:r>
            <a:r>
              <a:rPr lang="cs-CZ" b="1" dirty="0" smtClean="0"/>
              <a:t> </a:t>
            </a:r>
            <a:r>
              <a:rPr lang="en-US" b="1" dirty="0" smtClean="0"/>
              <a:t>all </a:t>
            </a:r>
            <a:r>
              <a:rPr lang="en-US" b="1" dirty="0"/>
              <a:t>week.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194978"/>
            <a:ext cx="856895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b="1" i="1" dirty="0" err="1" smtClean="0"/>
              <a:t>Put</a:t>
            </a:r>
            <a:r>
              <a:rPr lang="cs-CZ" b="1" i="1" dirty="0" smtClean="0"/>
              <a:t>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words</a:t>
            </a:r>
            <a:r>
              <a:rPr lang="cs-CZ" b="1" i="1" dirty="0" smtClean="0"/>
              <a:t> in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right</a:t>
            </a:r>
            <a:r>
              <a:rPr lang="cs-CZ" b="1" i="1" dirty="0" smtClean="0"/>
              <a:t> </a:t>
            </a:r>
            <a:r>
              <a:rPr lang="cs-CZ" b="1" i="1" dirty="0" err="1" smtClean="0"/>
              <a:t>order</a:t>
            </a:r>
            <a:r>
              <a:rPr lang="cs-CZ" b="1" i="1" dirty="0" smtClean="0"/>
              <a:t>:</a:t>
            </a:r>
          </a:p>
          <a:p>
            <a:r>
              <a:rPr lang="cs-CZ" b="1" dirty="0" smtClean="0"/>
              <a:t>1. </a:t>
            </a:r>
            <a:r>
              <a:rPr lang="en-US" b="1" dirty="0" smtClean="0"/>
              <a:t>got </a:t>
            </a:r>
            <a:r>
              <a:rPr lang="en-US" b="1" dirty="0"/>
              <a:t>I have a toothache. </a:t>
            </a:r>
            <a:br>
              <a:rPr lang="en-US" b="1" dirty="0"/>
            </a:br>
            <a:r>
              <a:rPr lang="en-US" b="1" dirty="0"/>
              <a:t>2. We a got have temperature. </a:t>
            </a:r>
            <a:br>
              <a:rPr lang="en-US" b="1" dirty="0"/>
            </a:br>
            <a:r>
              <a:rPr lang="en-US" b="1" dirty="0"/>
              <a:t>3. cold Has Sam got a ? </a:t>
            </a:r>
            <a:br>
              <a:rPr lang="en-US" b="1" dirty="0"/>
            </a:br>
            <a:r>
              <a:rPr lang="en-US" b="1" dirty="0"/>
              <a:t>4. ache. got stomach You've a </a:t>
            </a:r>
            <a:br>
              <a:rPr lang="en-US" b="1" dirty="0"/>
            </a:br>
            <a:r>
              <a:rPr lang="en-US" b="1" dirty="0"/>
              <a:t>5. wrong with What's ? Julie </a:t>
            </a:r>
            <a:br>
              <a:rPr lang="en-US" b="1" dirty="0"/>
            </a:br>
            <a:r>
              <a:rPr lang="en-US" b="1" dirty="0"/>
              <a:t>6. have temperature. a got I </a:t>
            </a:r>
            <a:br>
              <a:rPr lang="en-US" b="1" dirty="0"/>
            </a:br>
            <a:r>
              <a:rPr lang="en-US" b="1" dirty="0"/>
              <a:t>7. headache. We've got a </a:t>
            </a:r>
            <a:br>
              <a:rPr lang="en-US" b="1" dirty="0"/>
            </a:br>
            <a:r>
              <a:rPr lang="en-US" b="1" dirty="0"/>
              <a:t>8. a Barbara has toothache. got </a:t>
            </a:r>
            <a:br>
              <a:rPr lang="en-US" b="1" dirty="0"/>
            </a:br>
            <a:r>
              <a:rPr lang="en-US" b="1" dirty="0"/>
              <a:t>9. got Have you ? cold a </a:t>
            </a:r>
            <a:br>
              <a:rPr lang="en-US" b="1" dirty="0"/>
            </a:br>
            <a:r>
              <a:rPr lang="en-US" b="1" dirty="0"/>
              <a:t>10. headache... Maybe she's a got</a:t>
            </a:r>
            <a:endParaRPr lang="cs-CZ" dirty="0"/>
          </a:p>
        </p:txBody>
      </p:sp>
      <p:pic>
        <p:nvPicPr>
          <p:cNvPr id="1026" name="Picture 2" descr="http://www.anglaisfacile.com/cgi2/myexam/images/14363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409" y="2653993"/>
            <a:ext cx="3719208" cy="340783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684568" y="2060848"/>
            <a:ext cx="1490464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Picture 19" descr="http://www.anglaisfacile.com/cgi2/myexam/images2/27284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0" y="5720508"/>
            <a:ext cx="121920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9" descr="http://www.anglaisfacile.com/cgi2/myexam/images2/27284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5872908"/>
            <a:ext cx="121920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9" descr="http://www.anglaisfacile.com/cgi2/myexam/images2/27284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48800" y="6025308"/>
            <a:ext cx="1219200" cy="123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9836968" y="2213248"/>
            <a:ext cx="1490464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9989368" y="2365648"/>
            <a:ext cx="1490464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660232" y="1758481"/>
            <a:ext cx="1612245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23528" y="2813212"/>
            <a:ext cx="2041376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23528" y="2327176"/>
            <a:ext cx="792088" cy="1908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940152" y="2060460"/>
            <a:ext cx="2520280" cy="3051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23528" y="1492153"/>
            <a:ext cx="1944216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4139952" y="620688"/>
            <a:ext cx="1716091" cy="266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420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5" descr="http://www.anglaisfacile.com/cgi2/myexam/images2/27267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73" y="544803"/>
            <a:ext cx="1398369" cy="17809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9" descr="http://www.anglaisfacile.com/cgi2/myexam/images2/27296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73" y="2325765"/>
            <a:ext cx="1398369" cy="13115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2" descr="http://www.anglaisfacile.com/cgi2/myexam/images2/27280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73" y="3637355"/>
            <a:ext cx="1389322" cy="1200316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3" descr="http://www.anglaisfacile.com/cgi2/myexam/images2/27289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5893" y="544803"/>
            <a:ext cx="1081604" cy="17809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0" descr="http://www.anglaisfacile.com/cgi2/myexam/images2/27285.g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242" y="2325765"/>
            <a:ext cx="1671483" cy="131159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1" descr="http://www.anglaisfacile.com/cgi2/myexam/images2/27274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723" y="4845545"/>
            <a:ext cx="1421169" cy="152893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6" descr="http://www.anglaisfacile.com/cgi2/myexam/images2/27293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725" y="544803"/>
            <a:ext cx="1421168" cy="17809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4" descr="http://www.anglaisfacile.com/cgi2/myexam/images2/27299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473" y="4836523"/>
            <a:ext cx="1389322" cy="15448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3" descr="http://www.anglaisfacile.com/cgi2/myexam/images2/27298.gif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064" y="3637355"/>
            <a:ext cx="1658661" cy="11991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8" descr="http://www.anglaisfacile.com/cgi2/myexam/images2/27283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064" y="544803"/>
            <a:ext cx="1658660" cy="17809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2" descr="http://www.anglaisfacile.com/cgi2/myexam/images2/27288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063" y="4836523"/>
            <a:ext cx="1658661" cy="15448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1" descr="http://www.anglaisfacile.com/cgi2/myexam/images2/27286.gif"/>
          <p:cNvPicPr>
            <a:picLocks noChangeAspect="1" noChangeArrowheads="1" noCrop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5408" y="2335807"/>
            <a:ext cx="1420485" cy="13015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0" descr="http://www.anglaisfacile.com/cgi2/myexam/images2/27297.gif"/>
          <p:cNvPicPr>
            <a:picLocks noChangeAspect="1" noChangeArrowheads="1" noCrop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4724" y="3637355"/>
            <a:ext cx="1421169" cy="119916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8" descr="http://www.anglaisfacile.com/cgi2/myexam/images2/27295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496" y="3637355"/>
            <a:ext cx="1285862" cy="121785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 descr="http://www.anglaisfacile.com/cgi2/myexam/images2/27278.gif"/>
          <p:cNvPicPr>
            <a:picLocks noChangeAspect="1" noChangeArrowheads="1" noCrop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965" y="2325765"/>
            <a:ext cx="1059459" cy="12969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1" descr="http://www.anglaisfacile.com/cgi2/myexam/images2/27276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967" y="4851179"/>
            <a:ext cx="1070529" cy="153578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7" descr="http://www.anglaisfacile.com/cgi2/myexam/images2/27294.gif"/>
          <p:cNvPicPr>
            <a:picLocks noChangeAspect="1" noChangeArrowheads="1" noCrop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496" y="544803"/>
            <a:ext cx="1285862" cy="1780962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4" descr="http://www.anglaisfacile.com/cgi2/myexam/images2/27290.gif"/>
          <p:cNvPicPr>
            <a:picLocks noChangeAspect="1" noChangeArrowheads="1" noCrop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6965" y="3637355"/>
            <a:ext cx="1059459" cy="12138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5" descr="http://www.anglaisfacile.com/cgi2/myexam/images2/27291.gif"/>
          <p:cNvPicPr>
            <a:picLocks noChangeAspect="1" noChangeArrowheads="1" noCrop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55" y="4851179"/>
            <a:ext cx="1254603" cy="152330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http://www.anglaisfacile.com/cgi2/myexam/images2/27273.gif"/>
          <p:cNvPicPr>
            <a:picLocks noChangeAspect="1" noChangeArrowheads="1" noCrop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5576" y="2325764"/>
            <a:ext cx="1257782" cy="1296935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1" descr="http://www.anglaisfacile.com/cgi2/myexam/images2/27274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8754" y="2986581"/>
            <a:ext cx="465993" cy="636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699473" y="83138"/>
            <a:ext cx="1389322" cy="46166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BINGO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994922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4249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/>
              <a:t>ZDROJE:</a:t>
            </a:r>
          </a:p>
          <a:p>
            <a:endParaRPr lang="cs-CZ" sz="1400" dirty="0" smtClean="0"/>
          </a:p>
          <a:p>
            <a:r>
              <a:rPr lang="en-US" sz="1400" dirty="0" smtClean="0"/>
              <a:t>Visiting the hospital. </a:t>
            </a:r>
            <a:r>
              <a:rPr lang="en-US" sz="1400" i="1" dirty="0" smtClean="0"/>
              <a:t>Tolearnenglish.com</a:t>
            </a:r>
            <a:r>
              <a:rPr lang="en-US" sz="1400" dirty="0" smtClean="0"/>
              <a:t> [online]. 2012 [cit. 2012-06-24].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http://www.tolearnenglish.com/exercises/exercise-english-2/exercise-english-52500.php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1971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318</TotalTime>
  <Words>458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Prezentace aplikace PowerPoint</vt:lpstr>
      <vt:lpstr>Prezentace aplikace PowerPoint</vt:lpstr>
      <vt:lpstr>VISITING THE HOSPITAL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VISITING THE HOSPITAL</dc:title>
  <dc:creator>Lenka</dc:creator>
  <cp:lastModifiedBy>Lenka</cp:lastModifiedBy>
  <cp:revision>28</cp:revision>
  <dcterms:created xsi:type="dcterms:W3CDTF">2012-05-12T08:49:38Z</dcterms:created>
  <dcterms:modified xsi:type="dcterms:W3CDTF">2012-06-25T18:18:07Z</dcterms:modified>
</cp:coreProperties>
</file>