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4206" r:id="rId1"/>
  </p:sldMasterIdLst>
  <p:notesMasterIdLst>
    <p:notesMasterId r:id="rId13"/>
  </p:notesMasterIdLst>
  <p:sldIdLst>
    <p:sldId id="267" r:id="rId2"/>
    <p:sldId id="265" r:id="rId3"/>
    <p:sldId id="256" r:id="rId4"/>
    <p:sldId id="258" r:id="rId5"/>
    <p:sldId id="259" r:id="rId6"/>
    <p:sldId id="264" r:id="rId7"/>
    <p:sldId id="260" r:id="rId8"/>
    <p:sldId id="261" r:id="rId9"/>
    <p:sldId id="262" r:id="rId10"/>
    <p:sldId id="263" r:id="rId11"/>
    <p:sldId id="269"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1600" dirty="0" smtClean="0"/>
            <a:t>NÁZEV: </a:t>
          </a:r>
          <a:r>
            <a:rPr lang="cs-CZ" sz="1600" dirty="0" smtClean="0"/>
            <a:t>VY_32_INOVACE_3.2.6.2. O 06</a:t>
          </a:r>
          <a:endParaRPr lang="cs-CZ" sz="16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1600" dirty="0" smtClean="0"/>
            <a:t>NÁZEV ŠKOLY: Základní škola Strančice, okres Praha - východ</a:t>
          </a:r>
          <a:endParaRPr lang="cs-CZ" sz="16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1600" dirty="0" smtClean="0"/>
            <a:t>AUTOR: Mgr. Lenka Kulhavá</a:t>
          </a:r>
          <a:endParaRPr lang="cs-CZ" sz="16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1600" dirty="0" err="1" smtClean="0"/>
            <a:t>TEMA</a:t>
          </a:r>
          <a:r>
            <a:rPr lang="cs-CZ" sz="1600" dirty="0" smtClean="0"/>
            <a:t>: Angličtina</a:t>
          </a:r>
          <a:endParaRPr lang="cs-CZ" sz="16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1600" dirty="0" smtClean="0"/>
            <a:t>ČÍSLO PROJEKTU: </a:t>
          </a:r>
          <a:endParaRPr lang="cs-CZ" sz="16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custLinFactNeighborX="343" custLinFactNeighborY="-1569"/>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765" custLinFactNeighborY="131"/>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custLinFactNeighborX="-765" custLinFactNeighborY="-15397"/>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A3B19B2E-2544-44CB-B35B-C596676A248E}" type="presOf" srcId="{D1D4F407-5343-4D3F-B5B9-D407B03CAEB4}" destId="{D005CE8C-CC26-4C3E-AC11-E15060ECD759}" srcOrd="0" destOrd="0" presId="urn:microsoft.com/office/officeart/2005/8/layout/target3"/>
    <dgm:cxn modelId="{7EBBB23C-232D-45E5-A64C-7C23CF4FF754}" type="presOf" srcId="{D1D4F407-5343-4D3F-B5B9-D407B03CAEB4}" destId="{AED2198E-93D5-4001-81B4-73124B309672}" srcOrd="1" destOrd="0" presId="urn:microsoft.com/office/officeart/2005/8/layout/target3"/>
    <dgm:cxn modelId="{7371C607-2E8D-4CC6-B7AA-B0AF55348961}" type="presOf" srcId="{B651F6E3-6281-48DB-9319-2AEAFDAE7572}" destId="{6BB5E863-4638-4E1D-BFDE-399D028AC4ED}" srcOrd="1" destOrd="0" presId="urn:microsoft.com/office/officeart/2005/8/layout/target3"/>
    <dgm:cxn modelId="{75A9F369-A2BF-4726-8121-C92D8CE00E3B}" type="presOf" srcId="{D1B46980-6531-4606-95E6-44980827E919}" destId="{6140AFEC-043D-4C43-A2F9-D0F5331DF3A3}" srcOrd="0" destOrd="0" presId="urn:microsoft.com/office/officeart/2005/8/layout/target3"/>
    <dgm:cxn modelId="{DCDE833F-9020-453A-8C72-2BB23CC674F4}" type="presOf" srcId="{D8197B8C-B260-4A16-BDF4-0947B075E274}" destId="{5A5FFA88-C948-4069-8E93-59FA12366E83}" srcOrd="1"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F941304C-B5A0-4F4B-AE8E-9953A61CCF75}" type="presOf" srcId="{4C35D32F-0EAB-4CD7-82EE-45574DC2A586}" destId="{890E4F0B-2866-4A3F-A3C7-2A14B1797930}" srcOrd="1"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1D76F5DB-CDB6-4FDE-9ED3-02559E9B940F}" type="presOf" srcId="{D1B46980-6531-4606-95E6-44980827E919}" destId="{2BE915AB-18AA-4053-B92C-3BFC9ED204BB}" srcOrd="1"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6172E69B-AA31-4A01-9615-EE8607883E36}" type="presOf" srcId="{757F3AB3-0718-4624-B441-E567A8F0AB56}" destId="{333A1088-737F-45CB-B68E-254E46348037}" srcOrd="0" destOrd="0" presId="urn:microsoft.com/office/officeart/2005/8/layout/target3"/>
    <dgm:cxn modelId="{3DEE61E0-692C-4B82-870D-E663768FC17E}" type="presOf" srcId="{B651F6E3-6281-48DB-9319-2AEAFDAE7572}" destId="{619D679B-A015-4ECF-8348-D1034C574F40}" srcOrd="0" destOrd="0" presId="urn:microsoft.com/office/officeart/2005/8/layout/target3"/>
    <dgm:cxn modelId="{93EBF946-ABC0-43F6-A412-EE8C932B4DCE}" type="presOf" srcId="{D8197B8C-B260-4A16-BDF4-0947B075E274}" destId="{25B08C86-7E15-44DC-BE7F-FFB55DD49D12}" srcOrd="0" destOrd="0" presId="urn:microsoft.com/office/officeart/2005/8/layout/target3"/>
    <dgm:cxn modelId="{D3DDE4A9-90DD-4867-836A-0F5ECF58F69C}" type="presOf" srcId="{4C35D32F-0EAB-4CD7-82EE-45574DC2A586}" destId="{8BEBB6EC-1DAA-4CAC-8A25-BC0FCBD5DBD5}" srcOrd="0"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AB906E97-3CD9-4E05-91AE-864F8E394536}" srcId="{757F3AB3-0718-4624-B441-E567A8F0AB56}" destId="{D1B46980-6531-4606-95E6-44980827E919}" srcOrd="1" destOrd="0" parTransId="{4F7B2CF5-A270-4D61-A510-1C1C5A4DCD3B}" sibTransId="{CFF69701-2866-4EF5-BFB5-F3F9B72EB817}"/>
    <dgm:cxn modelId="{D8317273-3430-4B33-80CD-76363B436987}" type="presParOf" srcId="{333A1088-737F-45CB-B68E-254E46348037}" destId="{F5ABB229-8D3B-4694-996A-96F23CF14429}" srcOrd="0" destOrd="0" presId="urn:microsoft.com/office/officeart/2005/8/layout/target3"/>
    <dgm:cxn modelId="{341FC775-CCA5-400E-8F0F-7F1F9420E156}" type="presParOf" srcId="{333A1088-737F-45CB-B68E-254E46348037}" destId="{F41139FD-01EE-4571-8B17-4FB00FC51163}" srcOrd="1" destOrd="0" presId="urn:microsoft.com/office/officeart/2005/8/layout/target3"/>
    <dgm:cxn modelId="{2B2A06A0-0B55-46F8-8527-EC1FE762EAAD}" type="presParOf" srcId="{333A1088-737F-45CB-B68E-254E46348037}" destId="{D005CE8C-CC26-4C3E-AC11-E15060ECD759}" srcOrd="2" destOrd="0" presId="urn:microsoft.com/office/officeart/2005/8/layout/target3"/>
    <dgm:cxn modelId="{F1D0E595-D921-49E7-87D1-46D80B9445F4}" type="presParOf" srcId="{333A1088-737F-45CB-B68E-254E46348037}" destId="{2C702D82-9B77-49B7-9568-BB8EB47C3372}" srcOrd="3" destOrd="0" presId="urn:microsoft.com/office/officeart/2005/8/layout/target3"/>
    <dgm:cxn modelId="{907D6EA1-480D-43DB-9085-ECE8E2914942}" type="presParOf" srcId="{333A1088-737F-45CB-B68E-254E46348037}" destId="{A52A0455-90FF-4808-ABD0-F02540D31D5A}" srcOrd="4" destOrd="0" presId="urn:microsoft.com/office/officeart/2005/8/layout/target3"/>
    <dgm:cxn modelId="{008CEDA2-132B-41E7-80FA-024A88F3F0C4}" type="presParOf" srcId="{333A1088-737F-45CB-B68E-254E46348037}" destId="{6140AFEC-043D-4C43-A2F9-D0F5331DF3A3}" srcOrd="5" destOrd="0" presId="urn:microsoft.com/office/officeart/2005/8/layout/target3"/>
    <dgm:cxn modelId="{27280140-1EB3-475B-83B9-0B3DF26AD0EF}" type="presParOf" srcId="{333A1088-737F-45CB-B68E-254E46348037}" destId="{9358AC05-5D7D-4327-9F80-1AD486AEA664}" srcOrd="6" destOrd="0" presId="urn:microsoft.com/office/officeart/2005/8/layout/target3"/>
    <dgm:cxn modelId="{8E1A1C3C-F3F0-478F-912C-D40B664123C0}" type="presParOf" srcId="{333A1088-737F-45CB-B68E-254E46348037}" destId="{313FC574-E1CD-4FB4-B054-0B805CE0447D}" srcOrd="7" destOrd="0" presId="urn:microsoft.com/office/officeart/2005/8/layout/target3"/>
    <dgm:cxn modelId="{B25C3BAE-8898-409A-8208-1D5ED841DA91}" type="presParOf" srcId="{333A1088-737F-45CB-B68E-254E46348037}" destId="{619D679B-A015-4ECF-8348-D1034C574F40}" srcOrd="8" destOrd="0" presId="urn:microsoft.com/office/officeart/2005/8/layout/target3"/>
    <dgm:cxn modelId="{CD09BEDD-5168-4486-ACE0-8003BDC13923}" type="presParOf" srcId="{333A1088-737F-45CB-B68E-254E46348037}" destId="{322283A8-4A27-4CDA-BAE3-F381106A9174}" srcOrd="9" destOrd="0" presId="urn:microsoft.com/office/officeart/2005/8/layout/target3"/>
    <dgm:cxn modelId="{81DE5CFF-CFF3-4F2A-869E-BC616844D4A6}" type="presParOf" srcId="{333A1088-737F-45CB-B68E-254E46348037}" destId="{FFC9F71D-1B4F-4AD9-A4A6-86ADEFC8AF5C}" srcOrd="10" destOrd="0" presId="urn:microsoft.com/office/officeart/2005/8/layout/target3"/>
    <dgm:cxn modelId="{75E155F7-BFDB-4DBD-AE57-8D26C2628EBF}" type="presParOf" srcId="{333A1088-737F-45CB-B68E-254E46348037}" destId="{25B08C86-7E15-44DC-BE7F-FFB55DD49D12}" srcOrd="11" destOrd="0" presId="urn:microsoft.com/office/officeart/2005/8/layout/target3"/>
    <dgm:cxn modelId="{EBF80B04-EB22-4AAB-B96B-51735D8FFD11}" type="presParOf" srcId="{333A1088-737F-45CB-B68E-254E46348037}" destId="{76644BE8-9D7C-4C09-B250-3D10AF48CBB7}" srcOrd="12" destOrd="0" presId="urn:microsoft.com/office/officeart/2005/8/layout/target3"/>
    <dgm:cxn modelId="{913AEA36-EE7F-405E-BA0F-E7E0EFC3A909}" type="presParOf" srcId="{333A1088-737F-45CB-B68E-254E46348037}" destId="{EE85B701-7295-41C0-BA7A-34D3756A2AE6}" srcOrd="13" destOrd="0" presId="urn:microsoft.com/office/officeart/2005/8/layout/target3"/>
    <dgm:cxn modelId="{2E68D080-B612-4C60-AA6C-93FBDC3D9325}" type="presParOf" srcId="{333A1088-737F-45CB-B68E-254E46348037}" destId="{8BEBB6EC-1DAA-4CAC-8A25-BC0FCBD5DBD5}" srcOrd="14" destOrd="0" presId="urn:microsoft.com/office/officeart/2005/8/layout/target3"/>
    <dgm:cxn modelId="{CB2C4CFF-2B34-44DD-80C0-E277289A36A0}" type="presParOf" srcId="{333A1088-737F-45CB-B68E-254E46348037}" destId="{AED2198E-93D5-4001-81B4-73124B309672}" srcOrd="15" destOrd="0" presId="urn:microsoft.com/office/officeart/2005/8/layout/target3"/>
    <dgm:cxn modelId="{29F614AF-1578-4946-AA31-BABD90A25B5A}" type="presParOf" srcId="{333A1088-737F-45CB-B68E-254E46348037}" destId="{2BE915AB-18AA-4053-B92C-3BFC9ED204BB}" srcOrd="16" destOrd="0" presId="urn:microsoft.com/office/officeart/2005/8/layout/target3"/>
    <dgm:cxn modelId="{B88FB368-B00A-4220-AC19-FAFFCBD8FDEC}" type="presParOf" srcId="{333A1088-737F-45CB-B68E-254E46348037}" destId="{6BB5E863-4638-4E1D-BFDE-399D028AC4ED}" srcOrd="17" destOrd="0" presId="urn:microsoft.com/office/officeart/2005/8/layout/target3"/>
    <dgm:cxn modelId="{130DE561-00FB-4B3E-991A-8B995DD1CCD3}" type="presParOf" srcId="{333A1088-737F-45CB-B68E-254E46348037}" destId="{5A5FFA88-C948-4069-8E93-59FA12366E83}" srcOrd="18" destOrd="0" presId="urn:microsoft.com/office/officeart/2005/8/layout/target3"/>
    <dgm:cxn modelId="{659BA51C-6655-4D3A-BC14-D4B89E4BB084}"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51000"/>
                <a:alpha val="90000"/>
                <a:satMod val="130000"/>
              </a:schemeClr>
            </a:gs>
            <a:gs pos="50000">
              <a:schemeClr val="accent1">
                <a:hueOff val="0"/>
                <a:satOff val="0"/>
                <a:lumOff val="0"/>
                <a:alphaOff val="0"/>
                <a:shade val="93000"/>
                <a:alpha val="70000"/>
                <a:satMod val="130000"/>
              </a:schemeClr>
            </a:gs>
            <a:gs pos="75000">
              <a:schemeClr val="accent1">
                <a:hueOff val="0"/>
                <a:satOff val="0"/>
                <a:lumOff val="0"/>
                <a:alphaOff val="0"/>
                <a:shade val="94000"/>
                <a:alpha val="50000"/>
                <a:satMod val="135000"/>
              </a:schemeClr>
            </a:gs>
            <a:gs pos="100000">
              <a:schemeClr val="accent1">
                <a:hueOff val="0"/>
                <a:satOff val="0"/>
                <a:lumOff val="0"/>
                <a:alphaOff val="0"/>
                <a:shade val="94000"/>
                <a:alpha val="50000"/>
                <a:satMod val="135000"/>
              </a:schemeClr>
            </a:gs>
          </a:gsLst>
          <a:lin ang="0" scaled="0"/>
        </a:gradFill>
        <a:ln>
          <a:noFill/>
        </a:ln>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outerShdw blurRad="63500" dist="12700" dir="5400000" sx="101000" sy="101000" algn="ctr" rotWithShape="0">
            <a:srgbClr val="000000">
              <a:alpha val="50000"/>
            </a:srgbClr>
          </a:outerShdw>
          <a:reflection blurRad="12700" stA="26000" endPos="15000" dist="19050" dir="5400000" sy="-100000" rotWithShape="0"/>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NÁZEV ŠKOLY: Základní škola Strančice, okres Praha - východ</a:t>
          </a:r>
          <a:endParaRPr lang="cs-CZ" sz="1600" kern="1200" dirty="0"/>
        </a:p>
      </dsp:txBody>
      <dsp:txXfrm>
        <a:off x="1258000"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51000"/>
                <a:alpha val="90000"/>
                <a:satMod val="130000"/>
              </a:schemeClr>
            </a:gs>
            <a:gs pos="50000">
              <a:schemeClr val="accent1">
                <a:hueOff val="0"/>
                <a:satOff val="0"/>
                <a:lumOff val="0"/>
                <a:alphaOff val="0"/>
                <a:shade val="93000"/>
                <a:alpha val="70000"/>
                <a:satMod val="130000"/>
              </a:schemeClr>
            </a:gs>
            <a:gs pos="75000">
              <a:schemeClr val="accent1">
                <a:hueOff val="0"/>
                <a:satOff val="0"/>
                <a:lumOff val="0"/>
                <a:alphaOff val="0"/>
                <a:shade val="94000"/>
                <a:alpha val="50000"/>
                <a:satMod val="135000"/>
              </a:schemeClr>
            </a:gs>
            <a:gs pos="100000">
              <a:schemeClr val="accent1">
                <a:hueOff val="0"/>
                <a:satOff val="0"/>
                <a:lumOff val="0"/>
                <a:alphaOff val="0"/>
                <a:shade val="94000"/>
                <a:alpha val="50000"/>
                <a:satMod val="135000"/>
              </a:schemeClr>
            </a:gs>
          </a:gsLst>
          <a:lin ang="0" scaled="0"/>
        </a:gradFill>
        <a:ln>
          <a:noFill/>
        </a:ln>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outerShdw blurRad="63500" dist="12700" dir="5400000" sx="101000" sy="101000" algn="ctr" rotWithShape="0">
            <a:srgbClr val="000000">
              <a:alpha val="50000"/>
            </a:srgbClr>
          </a:outerShdw>
          <a:reflection blurRad="12700" stA="26000" endPos="15000" dist="19050" dir="5400000" sy="-100000" rotWithShape="0"/>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AUTOR: Mgr. Lenka Kulhavá</a:t>
          </a:r>
          <a:endParaRPr lang="cs-CZ" sz="16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alpha val="90000"/>
                <a:satMod val="130000"/>
              </a:schemeClr>
            </a:gs>
            <a:gs pos="50000">
              <a:schemeClr val="accent1">
                <a:hueOff val="0"/>
                <a:satOff val="0"/>
                <a:lumOff val="0"/>
                <a:alphaOff val="0"/>
                <a:shade val="93000"/>
                <a:alpha val="70000"/>
                <a:satMod val="130000"/>
              </a:schemeClr>
            </a:gs>
            <a:gs pos="75000">
              <a:schemeClr val="accent1">
                <a:hueOff val="0"/>
                <a:satOff val="0"/>
                <a:lumOff val="0"/>
                <a:alphaOff val="0"/>
                <a:shade val="94000"/>
                <a:alpha val="50000"/>
                <a:satMod val="135000"/>
              </a:schemeClr>
            </a:gs>
            <a:gs pos="100000">
              <a:schemeClr val="accent1">
                <a:hueOff val="0"/>
                <a:satOff val="0"/>
                <a:lumOff val="0"/>
                <a:alphaOff val="0"/>
                <a:shade val="94000"/>
                <a:alpha val="50000"/>
                <a:satMod val="135000"/>
              </a:schemeClr>
            </a:gs>
          </a:gsLst>
          <a:lin ang="0" scaled="0"/>
        </a:gradFill>
        <a:ln>
          <a:noFill/>
        </a:ln>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792083"/>
          <a:ext cx="6498543" cy="1477674"/>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outerShdw blurRad="63500" dist="12700" dir="5400000" sx="101000" sy="101000" algn="ctr" rotWithShape="0">
            <a:srgbClr val="000000">
              <a:alpha val="50000"/>
            </a:srgbClr>
          </a:outerShdw>
          <a:reflection blurRad="12700" stA="26000" endPos="15000" dist="19050" dir="5400000" sy="-100000" rotWithShape="0"/>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NÁZEV: </a:t>
          </a:r>
          <a:r>
            <a:rPr lang="cs-CZ" sz="1600" kern="1200" dirty="0" smtClean="0"/>
            <a:t>VY_32_INOVACE_3.2.6.2. O 06</a:t>
          </a:r>
          <a:endParaRPr lang="cs-CZ" sz="1600" kern="1200" dirty="0"/>
        </a:p>
      </dsp:txBody>
      <dsp:txXfrm>
        <a:off x="1273857" y="792083"/>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alpha val="90000"/>
                <a:satMod val="130000"/>
              </a:schemeClr>
            </a:gs>
            <a:gs pos="50000">
              <a:schemeClr val="accent1">
                <a:hueOff val="0"/>
                <a:satOff val="0"/>
                <a:lumOff val="0"/>
                <a:alphaOff val="0"/>
                <a:shade val="93000"/>
                <a:alpha val="70000"/>
                <a:satMod val="130000"/>
              </a:schemeClr>
            </a:gs>
            <a:gs pos="75000">
              <a:schemeClr val="accent1">
                <a:hueOff val="0"/>
                <a:satOff val="0"/>
                <a:lumOff val="0"/>
                <a:alphaOff val="0"/>
                <a:shade val="94000"/>
                <a:alpha val="50000"/>
                <a:satMod val="135000"/>
              </a:schemeClr>
            </a:gs>
            <a:gs pos="100000">
              <a:schemeClr val="accent1">
                <a:hueOff val="0"/>
                <a:satOff val="0"/>
                <a:lumOff val="0"/>
                <a:alphaOff val="0"/>
                <a:shade val="94000"/>
                <a:alpha val="50000"/>
                <a:satMod val="135000"/>
              </a:schemeClr>
            </a:gs>
          </a:gsLst>
          <a:lin ang="0" scaled="0"/>
        </a:gradFill>
        <a:ln>
          <a:noFill/>
        </a:ln>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24143" y="1224137"/>
          <a:ext cx="6498543" cy="942654"/>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outerShdw blurRad="63500" dist="12700" dir="5400000" sx="101000" sy="101000" algn="ctr" rotWithShape="0">
            <a:srgbClr val="000000">
              <a:alpha val="50000"/>
            </a:srgbClr>
          </a:outerShdw>
          <a:reflection blurRad="12700" stA="26000" endPos="15000" dist="19050" dir="5400000" sy="-100000" rotWithShape="0"/>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err="1" smtClean="0"/>
            <a:t>TEMA</a:t>
          </a:r>
          <a:r>
            <a:rPr lang="cs-CZ" sz="1600" kern="1200" dirty="0" smtClean="0"/>
            <a:t>: Angličtina</a:t>
          </a:r>
          <a:endParaRPr lang="cs-CZ" sz="1600" kern="1200" dirty="0"/>
        </a:p>
      </dsp:txBody>
      <dsp:txXfrm>
        <a:off x="1224143" y="122413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alpha val="90000"/>
                <a:satMod val="130000"/>
              </a:schemeClr>
            </a:gs>
            <a:gs pos="50000">
              <a:schemeClr val="accent1">
                <a:hueOff val="0"/>
                <a:satOff val="0"/>
                <a:lumOff val="0"/>
                <a:alphaOff val="0"/>
                <a:shade val="93000"/>
                <a:alpha val="70000"/>
                <a:satMod val="130000"/>
              </a:schemeClr>
            </a:gs>
            <a:gs pos="75000">
              <a:schemeClr val="accent1">
                <a:hueOff val="0"/>
                <a:satOff val="0"/>
                <a:lumOff val="0"/>
                <a:alphaOff val="0"/>
                <a:shade val="94000"/>
                <a:alpha val="50000"/>
                <a:satMod val="135000"/>
              </a:schemeClr>
            </a:gs>
            <a:gs pos="100000">
              <a:schemeClr val="accent1">
                <a:hueOff val="0"/>
                <a:satOff val="0"/>
                <a:lumOff val="0"/>
                <a:alphaOff val="0"/>
                <a:shade val="94000"/>
                <a:alpha val="50000"/>
                <a:satMod val="135000"/>
              </a:schemeClr>
            </a:gs>
          </a:gsLst>
          <a:lin ang="0" scaled="0"/>
        </a:gradFill>
        <a:ln>
          <a:noFill/>
        </a:ln>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24143" y="1567773"/>
          <a:ext cx="6498543" cy="407634"/>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outerShdw blurRad="63500" dist="12700" dir="5400000" sx="101000" sy="101000" algn="ctr" rotWithShape="0">
            <a:srgbClr val="000000">
              <a:alpha val="50000"/>
            </a:srgbClr>
          </a:outerShdw>
          <a:reflection blurRad="12700" stA="26000" endPos="15000" dist="19050" dir="5400000" sy="-100000" rotWithShape="0"/>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ČÍSLO PROJEKTU: </a:t>
          </a:r>
          <a:endParaRPr lang="cs-CZ" sz="1600" kern="1200" dirty="0"/>
        </a:p>
      </dsp:txBody>
      <dsp:txXfrm>
        <a:off x="1224143" y="1567773"/>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54C42D-D85B-469C-A916-C7098E11C620}" type="datetimeFigureOut">
              <a:rPr lang="cs-CZ" smtClean="0"/>
              <a:t>25.6.2012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095416-94DA-42C3-9E51-112ACD2E5DC5}" type="slidenum">
              <a:rPr lang="cs-CZ" smtClean="0"/>
              <a:t>‹#›</a:t>
            </a:fld>
            <a:endParaRPr lang="cs-CZ"/>
          </a:p>
        </p:txBody>
      </p:sp>
    </p:spTree>
    <p:extLst>
      <p:ext uri="{BB962C8B-B14F-4D97-AF65-F5344CB8AC3E}">
        <p14:creationId xmlns:p14="http://schemas.microsoft.com/office/powerpoint/2010/main" val="3940179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58749A6-49C2-4181-9FC0-274417BCFC2C}" type="slidenum">
              <a:rPr lang="cs-CZ" smtClean="0"/>
              <a:t>7</a:t>
            </a:fld>
            <a:endParaRPr lang="cs-CZ"/>
          </a:p>
        </p:txBody>
      </p:sp>
    </p:spTree>
    <p:extLst>
      <p:ext uri="{BB962C8B-B14F-4D97-AF65-F5344CB8AC3E}">
        <p14:creationId xmlns:p14="http://schemas.microsoft.com/office/powerpoint/2010/main" val="42025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A095416-94DA-42C3-9E51-112ACD2E5DC5}" type="slidenum">
              <a:rPr lang="cs-CZ" smtClean="0"/>
              <a:t>9</a:t>
            </a:fld>
            <a:endParaRPr lang="cs-CZ"/>
          </a:p>
        </p:txBody>
      </p:sp>
    </p:spTree>
    <p:extLst>
      <p:ext uri="{BB962C8B-B14F-4D97-AF65-F5344CB8AC3E}">
        <p14:creationId xmlns:p14="http://schemas.microsoft.com/office/powerpoint/2010/main" val="3284763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A095416-94DA-42C3-9E51-112ACD2E5DC5}" type="slidenum">
              <a:rPr lang="cs-CZ" smtClean="0"/>
              <a:t>10</a:t>
            </a:fld>
            <a:endParaRPr lang="cs-CZ"/>
          </a:p>
        </p:txBody>
      </p:sp>
    </p:spTree>
    <p:extLst>
      <p:ext uri="{BB962C8B-B14F-4D97-AF65-F5344CB8AC3E}">
        <p14:creationId xmlns:p14="http://schemas.microsoft.com/office/powerpoint/2010/main" val="183208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685800" y="1143000"/>
            <a:ext cx="7772400" cy="4572000"/>
            <a:chOff x="1371600" y="1143000"/>
            <a:chExt cx="7772400" cy="5715000"/>
          </a:xfrm>
          <a:effectLst>
            <a:reflection blurRad="6350" stA="50000" endA="300" endPos="15500" dist="50800" dir="5400000" sy="-100000" algn="bl" rotWithShape="0"/>
          </a:effectLst>
        </p:grpSpPr>
        <p:sp>
          <p:nvSpPr>
            <p:cNvPr id="8" name="Rectangle 7"/>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ctrTitle"/>
          </p:nvPr>
        </p:nvSpPr>
        <p:spPr>
          <a:xfrm>
            <a:off x="1371600" y="1676401"/>
            <a:ext cx="6400800" cy="1924050"/>
          </a:xfrm>
        </p:spPr>
        <p:txBody>
          <a:bodyPr vert="horz" lIns="91440" tIns="45720" rIns="91440" bIns="45720" rtlCol="0" anchor="b" anchorCtr="0">
            <a:noAutofit/>
          </a:bodyPr>
          <a:lstStyle>
            <a:lvl1pPr algn="ctr" defTabSz="914400" rtl="0" eaLnBrk="1" latinLnBrk="0" hangingPunct="1">
              <a:spcBef>
                <a:spcPct val="0"/>
              </a:spcBef>
              <a:buNone/>
              <a:defRPr sz="3800" kern="1200">
                <a:solidFill>
                  <a:schemeClr val="tx1">
                    <a:lumMod val="75000"/>
                    <a:lumOff val="25000"/>
                  </a:schemeClr>
                </a:solidFill>
                <a:effectLst>
                  <a:innerShdw blurRad="63500">
                    <a:srgbClr val="F1F1F1"/>
                  </a:innerShdw>
                </a:effectLst>
                <a:latin typeface="+mj-lt"/>
                <a:ea typeface="+mj-ea"/>
                <a:cs typeface="+mj-cs"/>
              </a:defRPr>
            </a:lvl1pPr>
          </a:lstStyle>
          <a:p>
            <a:r>
              <a:rPr lang="cs-CZ" smtClean="0"/>
              <a:t>Kliknutím lze upravit styl.</a:t>
            </a:r>
            <a:endParaRPr/>
          </a:p>
        </p:txBody>
      </p:sp>
      <p:sp>
        <p:nvSpPr>
          <p:cNvPr id="3" name="Subtitle 2"/>
          <p:cNvSpPr>
            <a:spLocks noGrp="1"/>
          </p:cNvSpPr>
          <p:nvPr>
            <p:ph type="subTitle" idx="1"/>
          </p:nvPr>
        </p:nvSpPr>
        <p:spPr>
          <a:xfrm>
            <a:off x="1371600" y="4039737"/>
            <a:ext cx="6400800" cy="1522862"/>
          </a:xfr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lvl1pPr marL="0" indent="0" algn="ctr" defTabSz="914400" rtl="0" eaLnBrk="1" latinLnBrk="0" hangingPunct="1">
              <a:spcBef>
                <a:spcPts val="1500"/>
              </a:spcBef>
              <a:buClr>
                <a:schemeClr val="bg1">
                  <a:lumMod val="65000"/>
                </a:schemeClr>
              </a:buClr>
              <a:buSzPct val="80000"/>
              <a:buFont typeface="Wingdings 2" pitchFamily="18" charset="2"/>
              <a:buNone/>
              <a:defRPr sz="2000" b="0" kern="1200">
                <a:solidFill>
                  <a:schemeClr val="tx1">
                    <a:lumMod val="50000"/>
                    <a:lumOff val="50000"/>
                  </a:schemeClr>
                </a:solidFill>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a:p>
        </p:txBody>
      </p:sp>
      <p:sp>
        <p:nvSpPr>
          <p:cNvPr id="4" name="Date Placeholder 3"/>
          <p:cNvSpPr>
            <a:spLocks noGrp="1"/>
          </p:cNvSpPr>
          <p:nvPr>
            <p:ph type="dt" sz="half" idx="10"/>
          </p:nvPr>
        </p:nvSpPr>
        <p:spPr>
          <a:xfrm>
            <a:off x="5867400" y="6574536"/>
            <a:ext cx="2133600" cy="274320"/>
          </a:xfrm>
        </p:spPr>
        <p:txBody>
          <a:bodyPr/>
          <a:lstStyle/>
          <a:p>
            <a:fld id="{89023B2B-5618-495D-9139-2DB631EBBBE0}" type="datetimeFigureOut">
              <a:rPr lang="cs-CZ" smtClean="0"/>
              <a:t>25.6.2012</a:t>
            </a:fld>
            <a:endParaRPr lang="cs-CZ"/>
          </a:p>
        </p:txBody>
      </p:sp>
      <p:sp>
        <p:nvSpPr>
          <p:cNvPr id="5" name="Footer Placeholder 4"/>
          <p:cNvSpPr>
            <a:spLocks noGrp="1"/>
          </p:cNvSpPr>
          <p:nvPr>
            <p:ph type="ftr" sz="quarter" idx="11"/>
          </p:nvPr>
        </p:nvSpPr>
        <p:spPr>
          <a:xfrm>
            <a:off x="1143000" y="6574536"/>
            <a:ext cx="2895600" cy="274320"/>
          </a:xfrm>
        </p:spPr>
        <p:txBody>
          <a:bodyPr/>
          <a:lstStyle/>
          <a:p>
            <a:endParaRPr lang="cs-CZ"/>
          </a:p>
        </p:txBody>
      </p:sp>
      <p:sp>
        <p:nvSpPr>
          <p:cNvPr id="6" name="Slide Number Placeholder 5"/>
          <p:cNvSpPr>
            <a:spLocks noGrp="1"/>
          </p:cNvSpPr>
          <p:nvPr>
            <p:ph type="sldNum" sz="quarter" idx="12"/>
          </p:nvPr>
        </p:nvSpPr>
        <p:spPr>
          <a:xfrm>
            <a:off x="8778240" y="6574536"/>
            <a:ext cx="365760" cy="274320"/>
          </a:xfrm>
        </p:spPr>
        <p:txBody>
          <a:bodyPr/>
          <a:lstStyle/>
          <a:p>
            <a:fld id="{BDCEDEA5-AD14-45AD-B646-3387907FD006}" type="slidenum">
              <a:rPr lang="cs-CZ" smtClean="0"/>
              <a:t>‹#›</a:t>
            </a:fld>
            <a:endParaRPr lang="cs-CZ"/>
          </a:p>
        </p:txBody>
      </p:sp>
      <p:cxnSp>
        <p:nvCxnSpPr>
          <p:cNvPr id="11" name="Straight Connector 10"/>
          <p:cNvCxnSpPr/>
          <p:nvPr/>
        </p:nvCxnSpPr>
        <p:spPr>
          <a:xfrm rot="10800000">
            <a:off x="2286000" y="3794763"/>
            <a:ext cx="4572000" cy="1588"/>
          </a:xfrm>
          <a:prstGeom prst="line">
            <a:avLst/>
          </a:prstGeom>
          <a:ln w="28575">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4" name="Date Placeholder 3"/>
          <p:cNvSpPr>
            <a:spLocks noGrp="1"/>
          </p:cNvSpPr>
          <p:nvPr>
            <p:ph type="dt" sz="half" idx="10"/>
          </p:nvPr>
        </p:nvSpPr>
        <p:spPr/>
        <p:txBody>
          <a:bodyPr/>
          <a:lstStyle/>
          <a:p>
            <a:fld id="{89023B2B-5618-495D-9139-2DB631EBBBE0}"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grpSp>
        <p:nvGrpSpPr>
          <p:cNvPr id="7" name="Group 11"/>
          <p:cNvGrpSpPr/>
          <p:nvPr/>
        </p:nvGrpSpPr>
        <p:grpSpPr>
          <a:xfrm>
            <a:off x="0" y="1143000"/>
            <a:ext cx="7772400" cy="2743200"/>
            <a:chOff x="0" y="1143000"/>
            <a:chExt cx="7772400" cy="2743200"/>
          </a:xfrm>
        </p:grpSpPr>
        <p:sp>
          <p:nvSpPr>
            <p:cNvPr id="9" name="Rectangle 8"/>
            <p:cNvSpPr/>
            <p:nvPr/>
          </p:nvSpPr>
          <p:spPr>
            <a:xfrm>
              <a:off x="0" y="1143000"/>
              <a:ext cx="7772400" cy="27432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0" y="1371600"/>
              <a:ext cx="7543800" cy="2286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1" name="Rectangle 10"/>
            <p:cNvSpPr/>
            <p:nvPr/>
          </p:nvSpPr>
          <p:spPr>
            <a:xfrm>
              <a:off x="0" y="1600200"/>
              <a:ext cx="7315200" cy="1828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228600" y="1600200"/>
            <a:ext cx="6858000" cy="1143000"/>
          </a:xfrm>
        </p:spPr>
        <p:txBody>
          <a:bodyPr vert="horz" lIns="91440" tIns="45720" rIns="91440" bIns="45720" rtlCol="0" anchor="b" anchorCtr="0">
            <a:noAutofit/>
          </a:bodyPr>
          <a:lstStyle>
            <a:lvl1pPr algn="l" defTabSz="914400" rtl="0" eaLnBrk="1" latinLnBrk="0" hangingPunct="1">
              <a:spcBef>
                <a:spcPct val="0"/>
              </a:spcBef>
              <a:buNone/>
              <a:defRPr sz="3200" b="0" kern="1200" cap="none" baseline="0">
                <a:solidFill>
                  <a:schemeClr val="tx1">
                    <a:lumMod val="75000"/>
                    <a:lumOff val="25000"/>
                  </a:schemeClr>
                </a:solidFill>
                <a:effectLst>
                  <a:innerShdw blurRad="63500">
                    <a:srgbClr val="F1F1F1"/>
                  </a:innerShdw>
                </a:effectLst>
                <a:latin typeface="+mj-lt"/>
                <a:ea typeface="+mj-ea"/>
                <a:cs typeface="+mj-cs"/>
              </a:defRPr>
            </a:lvl1pPr>
          </a:lstStyle>
          <a:p>
            <a:r>
              <a:rPr lang="cs-CZ" smtClean="0"/>
              <a:t>Kliknutím lze upravit styl.</a:t>
            </a:r>
            <a:endParaRPr/>
          </a:p>
        </p:txBody>
      </p:sp>
      <p:sp>
        <p:nvSpPr>
          <p:cNvPr id="3" name="Text Placeholder 2"/>
          <p:cNvSpPr>
            <a:spLocks noGrp="1"/>
          </p:cNvSpPr>
          <p:nvPr>
            <p:ph type="body" idx="1"/>
          </p:nvPr>
        </p:nvSpPr>
        <p:spPr>
          <a:xfrm>
            <a:off x="228600" y="2756848"/>
            <a:ext cx="6858000" cy="640080"/>
          </a:xfrm>
        </p:spPr>
        <p:txBody>
          <a:bodyPr vert="horz" lIns="91440" tIns="45720" rIns="91440" bIns="45720" rtlCol="0" anchor="t" anchorCtr="0">
            <a:normAutofit/>
            <a:scene3d>
              <a:camera prst="orthographicFront"/>
              <a:lightRig rig="balanced" dir="t">
                <a:rot lat="0" lon="0" rev="4200000"/>
              </a:lightRig>
            </a:scene3d>
            <a:sp3d extrusionH="31750" prstMaterial="metal">
              <a:bevelT w="25400" h="12700" prst="softRound"/>
            </a:sp3d>
          </a:bodyPr>
          <a:lstStyle>
            <a:lvl1pPr marL="0" indent="0">
              <a:buNone/>
              <a:defRPr sz="1600" b="0" kern="1200">
                <a:solidFill>
                  <a:schemeClr val="tx1">
                    <a:lumMod val="50000"/>
                    <a:lumOff val="50000"/>
                  </a:schemeClr>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1500"/>
              </a:spcBef>
              <a:buClr>
                <a:schemeClr val="bg1">
                  <a:lumMod val="65000"/>
                </a:schemeClr>
              </a:buClr>
              <a:buSzPct val="80000"/>
              <a:buFont typeface="Wingdings 2" pitchFamily="18" charset="2"/>
              <a:buNone/>
            </a:pPr>
            <a:r>
              <a:rPr lang="cs-CZ" smtClean="0"/>
              <a:t>Kliknutím lze upravit styly předlohy textu.</a:t>
            </a:r>
          </a:p>
        </p:txBody>
      </p:sp>
      <p:sp>
        <p:nvSpPr>
          <p:cNvPr id="4" name="Date Placeholder 3"/>
          <p:cNvSpPr>
            <a:spLocks noGrp="1"/>
          </p:cNvSpPr>
          <p:nvPr>
            <p:ph type="dt" sz="half" idx="10"/>
          </p:nvPr>
        </p:nvSpPr>
        <p:spPr>
          <a:xfrm>
            <a:off x="4953000" y="6574536"/>
            <a:ext cx="2133600" cy="274320"/>
          </a:xfrm>
        </p:spPr>
        <p:txBody>
          <a:bodyPr/>
          <a:lstStyle/>
          <a:p>
            <a:fld id="{89023B2B-5618-495D-9139-2DB631EBBBE0}" type="datetimeFigureOut">
              <a:rPr lang="cs-CZ" smtClean="0"/>
              <a:t>25.6.2012</a:t>
            </a:fld>
            <a:endParaRPr lang="cs-CZ"/>
          </a:p>
        </p:txBody>
      </p:sp>
      <p:sp>
        <p:nvSpPr>
          <p:cNvPr id="5" name="Footer Placeholder 4"/>
          <p:cNvSpPr>
            <a:spLocks noGrp="1"/>
          </p:cNvSpPr>
          <p:nvPr>
            <p:ph type="ftr" sz="quarter" idx="11"/>
          </p:nvPr>
        </p:nvSpPr>
        <p:spPr>
          <a:xfrm>
            <a:off x="228600" y="6574536"/>
            <a:ext cx="2895600" cy="274320"/>
          </a:xfrm>
        </p:spPr>
        <p:txBody>
          <a:bodyPr/>
          <a:lstStyle/>
          <a:p>
            <a:endParaRPr lang="cs-CZ"/>
          </a:p>
        </p:txBody>
      </p:sp>
      <p:sp>
        <p:nvSpPr>
          <p:cNvPr id="6" name="Slide Number Placeholder 5"/>
          <p:cNvSpPr>
            <a:spLocks noGrp="1"/>
          </p:cNvSpPr>
          <p:nvPr>
            <p:ph type="sldNum" sz="quarter" idx="12"/>
          </p:nvPr>
        </p:nvSpPr>
        <p:spPr>
          <a:xfrm>
            <a:off x="8778240" y="6574536"/>
            <a:ext cx="365760" cy="274320"/>
          </a:xfrm>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a:p>
        </p:txBody>
      </p:sp>
      <p:sp>
        <p:nvSpPr>
          <p:cNvPr id="3" name="Content Placeholder 2"/>
          <p:cNvSpPr>
            <a:spLocks noGrp="1"/>
          </p:cNvSpPr>
          <p:nvPr>
            <p:ph sz="half" idx="1"/>
          </p:nvPr>
        </p:nvSpPr>
        <p:spPr>
          <a:xfrm>
            <a:off x="2057400" y="1828800"/>
            <a:ext cx="3108960" cy="4544704"/>
          </a:xfrm>
        </p:spPr>
        <p:txBody>
          <a:bodyPr>
            <a:normAutofit/>
          </a:bodyPr>
          <a:lstStyle>
            <a:lvl1pP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4" name="Content Placeholder 3"/>
          <p:cNvSpPr>
            <a:spLocks noGrp="1"/>
          </p:cNvSpPr>
          <p:nvPr>
            <p:ph sz="half" idx="2"/>
          </p:nvPr>
        </p:nvSpPr>
        <p:spPr>
          <a:xfrm>
            <a:off x="5376536" y="1828800"/>
            <a:ext cx="3108960" cy="4544704"/>
          </a:xfrm>
        </p:spPr>
        <p:txBody>
          <a:bodyPr>
            <a:normAutofit/>
          </a:bodyPr>
          <a:lstStyle>
            <a:lvl1pP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5" name="Date Placeholder 4"/>
          <p:cNvSpPr>
            <a:spLocks noGrp="1"/>
          </p:cNvSpPr>
          <p:nvPr>
            <p:ph type="dt" sz="half" idx="10"/>
          </p:nvPr>
        </p:nvSpPr>
        <p:spPr/>
        <p:txBody>
          <a:bodyPr/>
          <a:lstStyle/>
          <a:p>
            <a:fld id="{89023B2B-5618-495D-9139-2DB631EBBBE0}"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a:p>
        </p:txBody>
      </p:sp>
      <p:sp>
        <p:nvSpPr>
          <p:cNvPr id="3" name="Text Placeholder 2"/>
          <p:cNvSpPr>
            <a:spLocks noGrp="1"/>
          </p:cNvSpPr>
          <p:nvPr>
            <p:ph type="body" idx="1"/>
          </p:nvPr>
        </p:nvSpPr>
        <p:spPr>
          <a:xfrm>
            <a:off x="2046288" y="1825934"/>
            <a:ext cx="3108960" cy="639762"/>
          </a:xfrm>
        </p:spPr>
        <p:txBody>
          <a:bodyPr anchor="b">
            <a:normAutofit/>
          </a:bodyPr>
          <a:lstStyle>
            <a:lvl1pPr marL="0" indent="0" algn="ctr">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2046288" y="2667000"/>
            <a:ext cx="3108960" cy="3720152"/>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5" name="Text Placeholder 4"/>
          <p:cNvSpPr>
            <a:spLocks noGrp="1"/>
          </p:cNvSpPr>
          <p:nvPr>
            <p:ph type="body" sz="quarter" idx="3"/>
          </p:nvPr>
        </p:nvSpPr>
        <p:spPr>
          <a:xfrm>
            <a:off x="5392103" y="1825934"/>
            <a:ext cx="3108960" cy="639762"/>
          </a:xfrm>
        </p:spPr>
        <p:txBody>
          <a:bodyPr anchor="b">
            <a:normAutofit/>
          </a:bodyPr>
          <a:lstStyle>
            <a:lvl1pPr marL="0" indent="0" algn="ctr">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392103" y="2667000"/>
            <a:ext cx="3108960" cy="3720152"/>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7" name="Date Placeholder 6"/>
          <p:cNvSpPr>
            <a:spLocks noGrp="1"/>
          </p:cNvSpPr>
          <p:nvPr>
            <p:ph type="dt" sz="half" idx="10"/>
          </p:nvPr>
        </p:nvSpPr>
        <p:spPr/>
        <p:txBody>
          <a:bodyPr/>
          <a:lstStyle/>
          <a:p>
            <a:fld id="{89023B2B-5618-495D-9139-2DB631EBBBE0}" type="datetimeFigureOut">
              <a:rPr lang="cs-CZ" smtClean="0"/>
              <a:t>25.6.2012</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DCEDEA5-AD14-45AD-B646-3387907FD006}" type="slidenum">
              <a:rPr lang="cs-CZ" smtClean="0"/>
              <a:t>‹#›</a:t>
            </a:fld>
            <a:endParaRPr lang="cs-CZ"/>
          </a:p>
        </p:txBody>
      </p:sp>
      <p:cxnSp>
        <p:nvCxnSpPr>
          <p:cNvPr id="10" name="Straight Connector 9"/>
          <p:cNvCxnSpPr/>
          <p:nvPr/>
        </p:nvCxnSpPr>
        <p:spPr>
          <a:xfrm rot="10800000">
            <a:off x="2071048" y="2548267"/>
            <a:ext cx="6400800" cy="1588"/>
          </a:xfrm>
          <a:prstGeom prst="line">
            <a:avLst/>
          </a:prstGeom>
          <a:ln w="28575">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a:p>
        </p:txBody>
      </p:sp>
      <p:sp>
        <p:nvSpPr>
          <p:cNvPr id="3" name="Date Placeholder 2"/>
          <p:cNvSpPr>
            <a:spLocks noGrp="1"/>
          </p:cNvSpPr>
          <p:nvPr>
            <p:ph type="dt" sz="half" idx="10"/>
          </p:nvPr>
        </p:nvSpPr>
        <p:spPr/>
        <p:txBody>
          <a:bodyPr/>
          <a:lstStyle/>
          <a:p>
            <a:fld id="{89023B2B-5618-495D-9139-2DB631EBBBE0}" type="datetimeFigureOut">
              <a:rPr lang="cs-CZ" smtClean="0"/>
              <a:t>25.6.2012</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grpSp>
        <p:nvGrpSpPr>
          <p:cNvPr id="5" name="Group 11"/>
          <p:cNvGrpSpPr/>
          <p:nvPr/>
        </p:nvGrpSpPr>
        <p:grpSpPr>
          <a:xfrm>
            <a:off x="0" y="0"/>
            <a:ext cx="9144000" cy="6400800"/>
            <a:chOff x="0" y="457200"/>
            <a:chExt cx="9144000" cy="6400800"/>
          </a:xfrm>
          <a:effectLst>
            <a:reflection blurRad="6350" stA="50000" endA="300" endPos="6000" dist="50800" dir="5400000" sy="-100000" algn="bl" rotWithShape="0"/>
          </a:effectLst>
        </p:grpSpPr>
        <p:sp>
          <p:nvSpPr>
            <p:cNvPr id="11" name="Rectangle 10"/>
            <p:cNvSpPr/>
            <p:nvPr/>
          </p:nvSpPr>
          <p:spPr>
            <a:xfrm>
              <a:off x="0" y="457200"/>
              <a:ext cx="9144000" cy="6400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228600" y="685800"/>
              <a:ext cx="8686800" cy="61722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457200" y="914400"/>
              <a:ext cx="8229600" cy="5943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6" name="Rectangle 5"/>
            <p:cNvSpPr/>
            <p:nvPr/>
          </p:nvSpPr>
          <p:spPr>
            <a:xfrm>
              <a:off x="6858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7" name="Rectangle 6"/>
            <p:cNvSpPr/>
            <p:nvPr/>
          </p:nvSpPr>
          <p:spPr>
            <a:xfrm>
              <a:off x="9144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8" name="Rectangle 7"/>
            <p:cNvSpPr/>
            <p:nvPr/>
          </p:nvSpPr>
          <p:spPr>
            <a:xfrm>
              <a:off x="11430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Date Placeholder 1"/>
          <p:cNvSpPr>
            <a:spLocks noGrp="1"/>
          </p:cNvSpPr>
          <p:nvPr>
            <p:ph type="dt" sz="half" idx="10"/>
          </p:nvPr>
        </p:nvSpPr>
        <p:spPr>
          <a:xfrm>
            <a:off x="5867400" y="6574536"/>
            <a:ext cx="2133600" cy="274320"/>
          </a:xfrm>
        </p:spPr>
        <p:txBody>
          <a:bodyPr/>
          <a:lstStyle/>
          <a:p>
            <a:fld id="{89023B2B-5618-495D-9139-2DB631EBBBE0}" type="datetimeFigureOut">
              <a:rPr lang="cs-CZ" smtClean="0"/>
              <a:t>25.6.2012</a:t>
            </a:fld>
            <a:endParaRPr lang="cs-CZ"/>
          </a:p>
        </p:txBody>
      </p:sp>
      <p:sp>
        <p:nvSpPr>
          <p:cNvPr id="3" name="Footer Placeholder 2"/>
          <p:cNvSpPr>
            <a:spLocks noGrp="1"/>
          </p:cNvSpPr>
          <p:nvPr>
            <p:ph type="ftr" sz="quarter" idx="11"/>
          </p:nvPr>
        </p:nvSpPr>
        <p:spPr>
          <a:xfrm>
            <a:off x="1143000" y="6574536"/>
            <a:ext cx="2895600" cy="274320"/>
          </a:xfrm>
        </p:spPr>
        <p:txBody>
          <a:bodyPr/>
          <a:lstStyle/>
          <a:p>
            <a:endParaRPr lang="cs-CZ"/>
          </a:p>
        </p:txBody>
      </p:sp>
      <p:sp>
        <p:nvSpPr>
          <p:cNvPr id="4" name="Slide Number Placeholder 3"/>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8" name="Group 7"/>
          <p:cNvGrpSpPr/>
          <p:nvPr/>
        </p:nvGrpSpPr>
        <p:grpSpPr>
          <a:xfrm>
            <a:off x="1371600" y="1143000"/>
            <a:ext cx="7772400" cy="5257800"/>
            <a:chOff x="1371600" y="1143000"/>
            <a:chExt cx="7772400" cy="5715000"/>
          </a:xfrm>
          <a:effectLst>
            <a:reflection blurRad="6350" stA="50000" endA="300" endPos="6000" dist="50800" dir="5400000" sy="-100000" algn="bl" rotWithShape="0"/>
          </a:effectLst>
        </p:grpSpPr>
        <p:sp>
          <p:nvSpPr>
            <p:cNvPr id="9" name="Rectangle 8"/>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1" name="Rectangle 10"/>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 name="Content Placeholder 2"/>
          <p:cNvSpPr>
            <a:spLocks noGrp="1"/>
          </p:cNvSpPr>
          <p:nvPr>
            <p:ph idx="1"/>
          </p:nvPr>
        </p:nvSpPr>
        <p:spPr>
          <a:xfrm>
            <a:off x="3575050" y="1828800"/>
            <a:ext cx="4926013" cy="4343400"/>
          </a:xfrm>
        </p:spPr>
        <p:txBody>
          <a:bodyPr>
            <a:normAutofit/>
          </a:bodyPr>
          <a:lstStyle>
            <a:lvl1pPr>
              <a:defRPr sz="18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4" name="Text Placeholder 3"/>
          <p:cNvSpPr>
            <a:spLocks noGrp="1"/>
          </p:cNvSpPr>
          <p:nvPr>
            <p:ph type="body" sz="half" idx="2"/>
          </p:nvPr>
        </p:nvSpPr>
        <p:spPr>
          <a:xfrm>
            <a:off x="1828800" y="2133600"/>
            <a:ext cx="1371600" cy="3886200"/>
          </a:xfrm>
        </p:spPr>
        <p:txBody>
          <a:bodyPr/>
          <a:lstStyle>
            <a:lvl1pPr marL="0" indent="0">
              <a:buNone/>
              <a:defRPr sz="14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89023B2B-5618-495D-9139-2DB631EBBBE0}"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DCEDEA5-AD14-45AD-B646-3387907FD006}" type="slidenum">
              <a:rPr lang="cs-CZ" smtClean="0"/>
              <a:t>‹#›</a:t>
            </a:fld>
            <a:endParaRPr lang="cs-CZ"/>
          </a:p>
        </p:txBody>
      </p:sp>
      <p:sp>
        <p:nvSpPr>
          <p:cNvPr id="13" name="Rectangle 12"/>
          <p:cNvSpPr/>
          <p:nvPr/>
        </p:nvSpPr>
        <p:spPr>
          <a:xfrm rot="5400000">
            <a:off x="3268981" y="-3268981"/>
            <a:ext cx="777240" cy="7315200"/>
          </a:xfrm>
          <a:prstGeom prst="rect">
            <a:avLst/>
          </a:prstGeom>
          <a:gradFill flip="none" rotWithShape="1">
            <a:gsLst>
              <a:gs pos="0">
                <a:schemeClr val="bg1">
                  <a:alpha val="50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a:xfrm rot="10800000">
            <a:off x="1" y="789296"/>
            <a:ext cx="73152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 y="94678"/>
            <a:ext cx="7315200" cy="778778"/>
          </a:xfrm>
        </p:spPr>
        <p:txBody>
          <a:bodyPr vert="horz" lIns="91440" tIns="45720" rIns="91440" bIns="45720" rtlCol="0" anchor="b" anchorCtr="0">
            <a:noAutofit/>
          </a:bodyPr>
          <a:lstStyle>
            <a:lvl1pPr algn="l" defTabSz="914400" rtl="0" eaLnBrk="1" latinLnBrk="0" hangingPunct="1">
              <a:spcBef>
                <a:spcPct val="0"/>
              </a:spcBef>
              <a:buNone/>
              <a:defRPr sz="3200" kern="1200">
                <a:solidFill>
                  <a:schemeClr val="tx1">
                    <a:lumMod val="75000"/>
                    <a:lumOff val="25000"/>
                  </a:schemeClr>
                </a:solidFill>
                <a:effectLst>
                  <a:innerShdw blurRad="114300">
                    <a:srgbClr val="F1F1F1"/>
                  </a:innerShdw>
                </a:effectLst>
                <a:latin typeface="+mj-lt"/>
                <a:ea typeface="+mj-ea"/>
                <a:cs typeface="+mj-cs"/>
              </a:defRPr>
            </a:lvl1pPr>
          </a:lstStyle>
          <a:p>
            <a:r>
              <a:rPr lang="cs-CZ" smtClean="0"/>
              <a:t>Kliknutím lze upravit styl.</a:t>
            </a:r>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8" name="Rectangle 17"/>
          <p:cNvSpPr/>
          <p:nvPr/>
        </p:nvSpPr>
        <p:spPr>
          <a:xfrm rot="5400000">
            <a:off x="3268980" y="-3268981"/>
            <a:ext cx="777240" cy="7315200"/>
          </a:xfrm>
          <a:prstGeom prst="rect">
            <a:avLst/>
          </a:prstGeom>
          <a:gradFill flip="none" rotWithShape="1">
            <a:gsLst>
              <a:gs pos="0">
                <a:schemeClr val="bg1">
                  <a:alpha val="50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cxnSp>
        <p:nvCxnSpPr>
          <p:cNvPr id="19" name="Straight Connector 18"/>
          <p:cNvCxnSpPr/>
          <p:nvPr/>
        </p:nvCxnSpPr>
        <p:spPr>
          <a:xfrm rot="10800000">
            <a:off x="0" y="789296"/>
            <a:ext cx="73152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8" name="Group 13"/>
          <p:cNvGrpSpPr/>
          <p:nvPr/>
        </p:nvGrpSpPr>
        <p:grpSpPr>
          <a:xfrm>
            <a:off x="1371600" y="1143000"/>
            <a:ext cx="7772400" cy="5257800"/>
            <a:chOff x="1371600" y="1143000"/>
            <a:chExt cx="7772400" cy="5715000"/>
          </a:xfrm>
          <a:effectLst>
            <a:reflection blurRad="6350" stA="50000" endA="300" endPos="6000" dist="50800" dir="5400000" sy="-100000" algn="bl" rotWithShape="0"/>
          </a:effectLst>
        </p:grpSpPr>
        <p:sp>
          <p:nvSpPr>
            <p:cNvPr id="15" name="Rectangle 14"/>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6" name="Rectangle 15"/>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7" name="Rectangle 16"/>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0" y="91440"/>
            <a:ext cx="7315200" cy="777240"/>
          </a:xfrm>
        </p:spPr>
        <p:txBody>
          <a:bodyPr vert="horz" lIns="91440" tIns="45720" rIns="91440" bIns="45720" rtlCol="0" anchor="b" anchorCtr="0">
            <a:noAutofit/>
          </a:bodyPr>
          <a:lstStyle>
            <a:lvl1pPr algn="l" defTabSz="914400" rtl="0" eaLnBrk="1" latinLnBrk="0" hangingPunct="1">
              <a:spcBef>
                <a:spcPct val="0"/>
              </a:spcBef>
              <a:buNone/>
              <a:defRPr sz="3200" kern="1200">
                <a:solidFill>
                  <a:schemeClr val="tx1">
                    <a:lumMod val="75000"/>
                    <a:lumOff val="25000"/>
                  </a:schemeClr>
                </a:solidFill>
                <a:effectLst>
                  <a:innerShdw blurRad="114300">
                    <a:srgbClr val="F1F1F1"/>
                  </a:innerShdw>
                </a:effectLst>
                <a:latin typeface="+mj-lt"/>
                <a:ea typeface="+mj-ea"/>
                <a:cs typeface="+mj-cs"/>
              </a:defRPr>
            </a:lvl1pPr>
          </a:lstStyle>
          <a:p>
            <a:r>
              <a:rPr lang="cs-CZ" smtClean="0"/>
              <a:t>Kliknutím lze upravit styl.</a:t>
            </a:r>
            <a:endParaRPr/>
          </a:p>
        </p:txBody>
      </p:sp>
      <p:sp>
        <p:nvSpPr>
          <p:cNvPr id="3" name="Picture Placeholder 2"/>
          <p:cNvSpPr>
            <a:spLocks noGrp="1"/>
          </p:cNvSpPr>
          <p:nvPr>
            <p:ph type="pic" idx="1"/>
          </p:nvPr>
        </p:nvSpPr>
        <p:spPr>
          <a:xfrm>
            <a:off x="3575304" y="1828800"/>
            <a:ext cx="4928616" cy="4562856"/>
          </a:xfrm>
          <a:effectLst>
            <a:reflection blurRad="6350" stA="50000" endA="300" endPos="6000" dist="50800" dir="5400000" sy="-100000" algn="bl" rotWithShape="0"/>
            <a:softEdge rad="31750"/>
          </a:effectLst>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a:p>
        </p:txBody>
      </p:sp>
      <p:sp>
        <p:nvSpPr>
          <p:cNvPr id="4" name="Text Placeholder 3"/>
          <p:cNvSpPr>
            <a:spLocks noGrp="1"/>
          </p:cNvSpPr>
          <p:nvPr>
            <p:ph type="body" sz="half" idx="2"/>
          </p:nvPr>
        </p:nvSpPr>
        <p:spPr>
          <a:xfrm>
            <a:off x="1828800" y="2130552"/>
            <a:ext cx="1371600" cy="3886200"/>
          </a:xfrm>
        </p:spPr>
        <p:txBody>
          <a:bodyPr vert="horz" lIns="91440" tIns="45720" rIns="91440" bIns="45720" rtlCol="0">
            <a:normAutofit/>
            <a:scene3d>
              <a:camera prst="orthographicFront"/>
              <a:lightRig rig="balanced" dir="t">
                <a:rot lat="0" lon="0" rev="4200000"/>
              </a:lightRig>
            </a:scene3d>
            <a:sp3d extrusionH="57150" prstMaterial="metal">
              <a:bevelT w="25400" h="12700" prst="softRound"/>
            </a:sp3d>
          </a:bodyPr>
          <a:lstStyle>
            <a:lvl1pPr marL="0" indent="0">
              <a:buNone/>
              <a:defRPr sz="1400" b="0" kern="1200">
                <a:solidFill>
                  <a:schemeClr val="tx1">
                    <a:lumMod val="65000"/>
                    <a:lumOff val="35000"/>
                  </a:schemeClr>
                </a:solidFill>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1500"/>
              </a:spcBef>
              <a:buClr>
                <a:schemeClr val="bg1">
                  <a:lumMod val="65000"/>
                </a:schemeClr>
              </a:buClr>
              <a:buSzPct val="80000"/>
              <a:buFont typeface="Wingdings 2" pitchFamily="18" charset="2"/>
              <a:buNone/>
            </a:pPr>
            <a:r>
              <a:rPr lang="cs-CZ" smtClean="0"/>
              <a:t>Kliknutím lze upravit styly předlohy textu.</a:t>
            </a:r>
          </a:p>
        </p:txBody>
      </p:sp>
      <p:sp>
        <p:nvSpPr>
          <p:cNvPr id="5" name="Date Placeholder 4"/>
          <p:cNvSpPr>
            <a:spLocks noGrp="1"/>
          </p:cNvSpPr>
          <p:nvPr>
            <p:ph type="dt" sz="half" idx="10"/>
          </p:nvPr>
        </p:nvSpPr>
        <p:spPr/>
        <p:txBody>
          <a:bodyPr/>
          <a:lstStyle/>
          <a:p>
            <a:fld id="{89023B2B-5618-495D-9139-2DB631EBBBE0}"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4" name="Date Placeholder 3"/>
          <p:cNvSpPr>
            <a:spLocks noGrp="1"/>
          </p:cNvSpPr>
          <p:nvPr>
            <p:ph type="dt" sz="half" idx="10"/>
          </p:nvPr>
        </p:nvSpPr>
        <p:spPr/>
        <p:txBody>
          <a:bodyPr/>
          <a:lstStyle/>
          <a:p>
            <a:fld id="{89023B2B-5618-495D-9139-2DB631EBBBE0}"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DCEDEA5-AD14-45AD-B646-3387907FD00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grpSp>
        <p:nvGrpSpPr>
          <p:cNvPr id="7" name="Group 6"/>
          <p:cNvGrpSpPr/>
          <p:nvPr/>
        </p:nvGrpSpPr>
        <p:grpSpPr>
          <a:xfrm>
            <a:off x="0" y="1143000"/>
            <a:ext cx="7772400" cy="5715000"/>
            <a:chOff x="1371600" y="1143000"/>
            <a:chExt cx="7772400" cy="5715000"/>
          </a:xfrm>
        </p:grpSpPr>
        <p:sp>
          <p:nvSpPr>
            <p:cNvPr id="8" name="Rectangle 7"/>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 name="Vertical Text Placeholder 2"/>
          <p:cNvSpPr>
            <a:spLocks noGrp="1"/>
          </p:cNvSpPr>
          <p:nvPr>
            <p:ph type="body" orient="vert" idx="1"/>
          </p:nvPr>
        </p:nvSpPr>
        <p:spPr>
          <a:xfrm>
            <a:off x="609600" y="1828801"/>
            <a:ext cx="6553200" cy="4544703"/>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4" name="Date Placeholder 3"/>
          <p:cNvSpPr>
            <a:spLocks noGrp="1"/>
          </p:cNvSpPr>
          <p:nvPr>
            <p:ph type="dt" sz="half" idx="10"/>
          </p:nvPr>
        </p:nvSpPr>
        <p:spPr>
          <a:xfrm>
            <a:off x="5181600" y="6574536"/>
            <a:ext cx="2133600" cy="274320"/>
          </a:xfrm>
        </p:spPr>
        <p:txBody>
          <a:bodyPr/>
          <a:lstStyle/>
          <a:p>
            <a:fld id="{89023B2B-5618-495D-9139-2DB631EBBBE0}" type="datetimeFigureOut">
              <a:rPr lang="cs-CZ" smtClean="0"/>
              <a:t>25.6.2012</a:t>
            </a:fld>
            <a:endParaRPr lang="cs-CZ"/>
          </a:p>
        </p:txBody>
      </p:sp>
      <p:sp>
        <p:nvSpPr>
          <p:cNvPr id="5" name="Footer Placeholder 4"/>
          <p:cNvSpPr>
            <a:spLocks noGrp="1"/>
          </p:cNvSpPr>
          <p:nvPr>
            <p:ph type="ftr" sz="quarter" idx="11"/>
          </p:nvPr>
        </p:nvSpPr>
        <p:spPr>
          <a:xfrm>
            <a:off x="457200" y="6574536"/>
            <a:ext cx="2895600" cy="274320"/>
          </a:xfrm>
        </p:spPr>
        <p:txBody>
          <a:bodyPr/>
          <a:lstStyle/>
          <a:p>
            <a:endParaRPr lang="cs-CZ"/>
          </a:p>
        </p:txBody>
      </p:sp>
      <p:sp>
        <p:nvSpPr>
          <p:cNvPr id="6" name="Slide Number Placeholder 5"/>
          <p:cNvSpPr>
            <a:spLocks noGrp="1"/>
          </p:cNvSpPr>
          <p:nvPr>
            <p:ph type="sldNum" sz="quarter" idx="12"/>
          </p:nvPr>
        </p:nvSpPr>
        <p:spPr/>
        <p:txBody>
          <a:bodyPr/>
          <a:lstStyle/>
          <a:p>
            <a:fld id="{BDCEDEA5-AD14-45AD-B646-3387907FD006}" type="slidenum">
              <a:rPr lang="cs-CZ" smtClean="0"/>
              <a:t>‹#›</a:t>
            </a:fld>
            <a:endParaRPr lang="cs-CZ"/>
          </a:p>
        </p:txBody>
      </p:sp>
      <p:sp>
        <p:nvSpPr>
          <p:cNvPr id="11" name="Rectangle 10"/>
          <p:cNvSpPr/>
          <p:nvPr/>
        </p:nvSpPr>
        <p:spPr>
          <a:xfrm flipV="1">
            <a:off x="8366760" y="0"/>
            <a:ext cx="777240" cy="6858000"/>
          </a:xfrm>
          <a:prstGeom prst="rect">
            <a:avLst/>
          </a:prstGeom>
          <a:gradFill>
            <a:gsLst>
              <a:gs pos="0">
                <a:schemeClr val="bg1">
                  <a:alpha val="50000"/>
                </a:schemeClr>
              </a:gs>
              <a:gs pos="100000">
                <a:schemeClr val="bg1">
                  <a:alpha val="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2" name="Straight Connector 11"/>
          <p:cNvCxnSpPr/>
          <p:nvPr/>
        </p:nvCxnSpPr>
        <p:spPr>
          <a:xfrm rot="5400000">
            <a:off x="4940146" y="3428206"/>
            <a:ext cx="68580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409296" y="152400"/>
            <a:ext cx="734704" cy="5851525"/>
          </a:xfrm>
        </p:spPr>
        <p:txBody>
          <a:bodyPr vert="eaVert" anchor="t" anchorCtr="0"/>
          <a:lstStyle/>
          <a:p>
            <a:r>
              <a:rPr lang="cs-CZ" smtClean="0"/>
              <a:t>Kliknutím lze upravit styl.</a:t>
            </a:r>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4" name="Group 14"/>
          <p:cNvGrpSpPr/>
          <p:nvPr/>
        </p:nvGrpSpPr>
        <p:grpSpPr>
          <a:xfrm>
            <a:off x="1371600" y="1143000"/>
            <a:ext cx="7772400" cy="5715000"/>
            <a:chOff x="1371600" y="1143000"/>
            <a:chExt cx="7772400" cy="5715000"/>
          </a:xfrm>
        </p:grpSpPr>
        <p:sp>
          <p:nvSpPr>
            <p:cNvPr id="11" name="Rectangle 10"/>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4" name="Rectangle 13"/>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2" name="Rectangle 11"/>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10" name="Rectangle 9"/>
          <p:cNvSpPr/>
          <p:nvPr/>
        </p:nvSpPr>
        <p:spPr>
          <a:xfrm>
            <a:off x="0" y="0"/>
            <a:ext cx="777240" cy="6858000"/>
          </a:xfrm>
          <a:prstGeom prst="rect">
            <a:avLst/>
          </a:prstGeom>
          <a:gradFill>
            <a:gsLst>
              <a:gs pos="0">
                <a:schemeClr val="bg1">
                  <a:alpha val="50000"/>
                </a:schemeClr>
              </a:gs>
              <a:gs pos="100000">
                <a:schemeClr val="bg1">
                  <a:alpha val="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 Placeholder 2"/>
          <p:cNvSpPr>
            <a:spLocks noGrp="1"/>
          </p:cNvSpPr>
          <p:nvPr>
            <p:ph type="body" idx="1"/>
          </p:nvPr>
        </p:nvSpPr>
        <p:spPr>
          <a:xfrm>
            <a:off x="2057400" y="1828800"/>
            <a:ext cx="6400800" cy="4544704"/>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a:p>
        </p:txBody>
      </p:sp>
      <p:sp>
        <p:nvSpPr>
          <p:cNvPr id="6" name="Slide Number Placeholder 5"/>
          <p:cNvSpPr>
            <a:spLocks noGrp="1"/>
          </p:cNvSpPr>
          <p:nvPr>
            <p:ph type="sldNum" sz="quarter" idx="4"/>
          </p:nvPr>
        </p:nvSpPr>
        <p:spPr>
          <a:xfrm>
            <a:off x="8778240" y="6574536"/>
            <a:ext cx="365760" cy="274320"/>
          </a:xfrm>
          <a:prstGeom prst="rect">
            <a:avLst/>
          </a:prstGeom>
        </p:spPr>
        <p:txBody>
          <a:bodyPr vert="horz" lIns="45720" tIns="45720" rIns="45720" bIns="45720" rtlCol="0" anchor="ctr"/>
          <a:lstStyle>
            <a:lvl1pPr algn="r">
              <a:defRPr sz="1200">
                <a:solidFill>
                  <a:schemeClr val="tx1">
                    <a:lumMod val="50000"/>
                    <a:lumOff val="50000"/>
                  </a:schemeClr>
                </a:solidFill>
              </a:defRPr>
            </a:lvl1pPr>
          </a:lstStyle>
          <a:p>
            <a:fld id="{BDCEDEA5-AD14-45AD-B646-3387907FD006}" type="slidenum">
              <a:rPr lang="cs-CZ" smtClean="0"/>
              <a:t>‹#›</a:t>
            </a:fld>
            <a:endParaRPr lang="cs-CZ"/>
          </a:p>
        </p:txBody>
      </p:sp>
      <p:cxnSp>
        <p:nvCxnSpPr>
          <p:cNvPr id="9" name="Straight Connector 8"/>
          <p:cNvCxnSpPr/>
          <p:nvPr/>
        </p:nvCxnSpPr>
        <p:spPr>
          <a:xfrm rot="5400000">
            <a:off x="-2667000" y="3429000"/>
            <a:ext cx="68580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6" name="Date Placeholder 15"/>
          <p:cNvSpPr>
            <a:spLocks noGrp="1"/>
          </p:cNvSpPr>
          <p:nvPr>
            <p:ph type="dt" sz="half" idx="2"/>
          </p:nvPr>
        </p:nvSpPr>
        <p:spPr>
          <a:xfrm>
            <a:off x="6553200" y="6574536"/>
            <a:ext cx="2133600" cy="274320"/>
          </a:xfrm>
          <a:prstGeom prst="rect">
            <a:avLst/>
          </a:prstGeom>
        </p:spPr>
        <p:txBody>
          <a:bodyPr vert="horz" lIns="91440" tIns="45720" rIns="0" bIns="45720" rtlCol="0" anchor="ctr"/>
          <a:lstStyle>
            <a:lvl1pPr algn="r">
              <a:defRPr sz="1200">
                <a:solidFill>
                  <a:schemeClr val="tx1">
                    <a:lumMod val="50000"/>
                    <a:lumOff val="50000"/>
                  </a:schemeClr>
                </a:solidFill>
              </a:defRPr>
            </a:lvl1pPr>
          </a:lstStyle>
          <a:p>
            <a:fld id="{89023B2B-5618-495D-9139-2DB631EBBBE0}" type="datetimeFigureOut">
              <a:rPr lang="cs-CZ" smtClean="0"/>
              <a:t>25.6.2012</a:t>
            </a:fld>
            <a:endParaRPr lang="cs-CZ"/>
          </a:p>
        </p:txBody>
      </p:sp>
      <p:sp>
        <p:nvSpPr>
          <p:cNvPr id="17" name="Footer Placeholder 16"/>
          <p:cNvSpPr>
            <a:spLocks noGrp="1"/>
          </p:cNvSpPr>
          <p:nvPr>
            <p:ph type="ftr" sz="quarter" idx="3"/>
          </p:nvPr>
        </p:nvSpPr>
        <p:spPr>
          <a:xfrm>
            <a:off x="1828800" y="6574536"/>
            <a:ext cx="2895600" cy="274320"/>
          </a:xfrm>
          <a:prstGeom prst="rect">
            <a:avLst/>
          </a:prstGeom>
        </p:spPr>
        <p:txBody>
          <a:bodyPr vert="horz" lIns="0" tIns="45720" rIns="91440" bIns="45720" rtlCol="0" anchor="ctr"/>
          <a:lstStyle>
            <a:lvl1pPr algn="l">
              <a:defRPr sz="1200">
                <a:solidFill>
                  <a:schemeClr val="tx1">
                    <a:lumMod val="50000"/>
                    <a:lumOff val="50000"/>
                  </a:schemeClr>
                </a:solidFill>
              </a:defRPr>
            </a:lvl1pPr>
          </a:lstStyle>
          <a:p>
            <a:endParaRPr lang="cs-CZ"/>
          </a:p>
        </p:txBody>
      </p:sp>
      <p:sp>
        <p:nvSpPr>
          <p:cNvPr id="2" name="Title Placeholder 1"/>
          <p:cNvSpPr>
            <a:spLocks noGrp="1"/>
          </p:cNvSpPr>
          <p:nvPr>
            <p:ph type="title"/>
          </p:nvPr>
        </p:nvSpPr>
        <p:spPr>
          <a:xfrm rot="16200000">
            <a:off x="-2660177" y="3005919"/>
            <a:ext cx="6248400" cy="846161"/>
          </a:xfrm>
          <a:prstGeom prst="rect">
            <a:avLst/>
          </a:prstGeom>
        </p:spPr>
        <p:txBody>
          <a:bodyPr vert="horz" lIns="91440" tIns="45720" rIns="91440" bIns="45720" rtlCol="0" anchor="b" anchorCtr="0">
            <a:noAutofit/>
          </a:bodyPr>
          <a:lstStyle/>
          <a:p>
            <a:r>
              <a:rPr lang="cs-CZ" smtClean="0"/>
              <a:t>Kliknutím lze upravit styl.</a:t>
            </a:r>
            <a:endParaRPr/>
          </a:p>
        </p:txBody>
      </p:sp>
    </p:spTree>
  </p:cSld>
  <p:clrMap bg1="lt1" tx1="dk1" bg2="lt2" tx2="dk2" accent1="accent1" accent2="accent2" accent3="accent3" accent4="accent4" accent5="accent5" accent6="accent6" hlink="hlink" folHlink="folHlink"/>
  <p:sldLayoutIdLst>
    <p:sldLayoutId id="2147484207" r:id="rId1"/>
    <p:sldLayoutId id="2147484208" r:id="rId2"/>
    <p:sldLayoutId id="2147484209" r:id="rId3"/>
    <p:sldLayoutId id="2147484210" r:id="rId4"/>
    <p:sldLayoutId id="2147484211" r:id="rId5"/>
    <p:sldLayoutId id="2147484212" r:id="rId6"/>
    <p:sldLayoutId id="2147484213" r:id="rId7"/>
    <p:sldLayoutId id="2147484214" r:id="rId8"/>
    <p:sldLayoutId id="2147484215" r:id="rId9"/>
    <p:sldLayoutId id="2147484216" r:id="rId10"/>
    <p:sldLayoutId id="2147484217" r:id="rId11"/>
  </p:sldLayoutIdLst>
  <p:timing>
    <p:tnLst>
      <p:par>
        <p:cTn id="1" dur="indefinite" restart="never" nodeType="tmRoot"/>
      </p:par>
    </p:tnLst>
  </p:timing>
  <p:txStyles>
    <p:titleStyle>
      <a:lvl1pPr algn="l" defTabSz="914400" rtl="0" eaLnBrk="1" latinLnBrk="0" hangingPunct="1">
        <a:spcBef>
          <a:spcPct val="0"/>
        </a:spcBef>
        <a:buNone/>
        <a:defRPr sz="4000" kern="1200">
          <a:solidFill>
            <a:schemeClr val="tx1">
              <a:lumMod val="75000"/>
              <a:lumOff val="25000"/>
            </a:schemeClr>
          </a:solidFill>
          <a:effectLst>
            <a:innerShdw blurRad="63500">
              <a:srgbClr val="F1F1F1"/>
            </a:innerShdw>
          </a:effectLst>
          <a:latin typeface="+mj-lt"/>
          <a:ea typeface="+mj-ea"/>
          <a:cs typeface="+mj-cs"/>
        </a:defRPr>
      </a:lvl1pPr>
    </p:titleStyle>
    <p:bodyStyle>
      <a:lvl1pPr marL="342900" indent="-342900" algn="l" defTabSz="914400" rtl="0" eaLnBrk="1" latinLnBrk="0" hangingPunct="1">
        <a:spcBef>
          <a:spcPts val="1500"/>
        </a:spcBef>
        <a:buClr>
          <a:schemeClr val="tx1">
            <a:lumMod val="50000"/>
            <a:lumOff val="50000"/>
          </a:schemeClr>
        </a:buClr>
        <a:buSzPct val="80000"/>
        <a:buFont typeface="Wingdings 2" pitchFamily="18" charset="2"/>
        <a:buChar char=""/>
        <a:defRPr sz="2000" b="0" kern="1200">
          <a:solidFill>
            <a:schemeClr val="tx1">
              <a:lumMod val="65000"/>
              <a:lumOff val="35000"/>
            </a:schemeClr>
          </a:solidFill>
          <a:effectLst/>
          <a:latin typeface="+mn-lt"/>
          <a:ea typeface="+mn-ea"/>
          <a:cs typeface="+mn-cs"/>
        </a:defRPr>
      </a:lvl1pPr>
      <a:lvl2pPr marL="682625" indent="-341313" algn="l" defTabSz="914400" rtl="0" eaLnBrk="1" latinLnBrk="0" hangingPunct="1">
        <a:spcBef>
          <a:spcPts val="1500"/>
        </a:spcBef>
        <a:buClr>
          <a:schemeClr val="tx1">
            <a:lumMod val="50000"/>
            <a:lumOff val="50000"/>
          </a:schemeClr>
        </a:buClr>
        <a:buSzPct val="80000"/>
        <a:buFont typeface="Wingdings 2" pitchFamily="18" charset="2"/>
        <a:buChar char=""/>
        <a:defRPr sz="1800" b="0" kern="1200">
          <a:solidFill>
            <a:schemeClr val="tx1">
              <a:lumMod val="65000"/>
              <a:lumOff val="35000"/>
            </a:schemeClr>
          </a:solidFill>
          <a:effectLst/>
          <a:latin typeface="+mn-lt"/>
          <a:ea typeface="+mn-ea"/>
          <a:cs typeface="+mn-cs"/>
        </a:defRPr>
      </a:lvl2pPr>
      <a:lvl3pPr marL="1023938" indent="-341313" algn="l" defTabSz="914400" rtl="0" eaLnBrk="1" latinLnBrk="0" hangingPunct="1">
        <a:spcBef>
          <a:spcPts val="1500"/>
        </a:spcBef>
        <a:buClr>
          <a:schemeClr val="tx1">
            <a:lumMod val="50000"/>
            <a:lumOff val="50000"/>
          </a:schemeClr>
        </a:buClr>
        <a:buSzPct val="80000"/>
        <a:buFont typeface="Wingdings 2" pitchFamily="18" charset="2"/>
        <a:buChar char=""/>
        <a:defRPr sz="1800" b="0" kern="1200">
          <a:solidFill>
            <a:schemeClr val="tx1">
              <a:lumMod val="65000"/>
              <a:lumOff val="35000"/>
            </a:schemeClr>
          </a:solidFill>
          <a:effectLst/>
          <a:latin typeface="+mn-lt"/>
          <a:ea typeface="+mn-ea"/>
          <a:cs typeface="+mn-cs"/>
        </a:defRPr>
      </a:lvl3pPr>
      <a:lvl4pPr marL="1377950" indent="-354013" algn="l" defTabSz="914400" rtl="0" eaLnBrk="1" latinLnBrk="0" hangingPunct="1">
        <a:spcBef>
          <a:spcPts val="1500"/>
        </a:spcBef>
        <a:buClr>
          <a:schemeClr val="tx1">
            <a:lumMod val="50000"/>
            <a:lumOff val="50000"/>
          </a:schemeClr>
        </a:buClr>
        <a:buSzPct val="80000"/>
        <a:buFont typeface="Wingdings 2" pitchFamily="18" charset="2"/>
        <a:buChar char=""/>
        <a:defRPr sz="1800" b="0" kern="1200">
          <a:solidFill>
            <a:schemeClr val="tx1">
              <a:lumMod val="65000"/>
              <a:lumOff val="35000"/>
            </a:schemeClr>
          </a:solidFill>
          <a:effectLst/>
          <a:latin typeface="+mn-lt"/>
          <a:ea typeface="+mn-ea"/>
          <a:cs typeface="+mn-cs"/>
        </a:defRPr>
      </a:lvl4pPr>
      <a:lvl5pPr marL="1719263" indent="-341313" algn="l" defTabSz="914400" rtl="0" eaLnBrk="1" latinLnBrk="0" hangingPunct="1">
        <a:spcBef>
          <a:spcPts val="1500"/>
        </a:spcBef>
        <a:buClr>
          <a:schemeClr val="tx1">
            <a:lumMod val="50000"/>
            <a:lumOff val="50000"/>
          </a:schemeClr>
        </a:buClr>
        <a:buSzPct val="80000"/>
        <a:buFont typeface="Wingdings 2" pitchFamily="18" charset="2"/>
        <a:buChar char=""/>
        <a:defRPr sz="1800" b="0" kern="1200">
          <a:solidFill>
            <a:schemeClr val="tx1">
              <a:lumMod val="65000"/>
              <a:lumOff val="35000"/>
            </a:schemeClr>
          </a:solidFill>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7.gif"/><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gif"/><Relationship Id="rId4" Type="http://schemas.openxmlformats.org/officeDocument/2006/relationships/image" Target="../media/image4.gi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7207337"/>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Obrázek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79712" y="4743820"/>
            <a:ext cx="5407152" cy="1045464"/>
          </a:xfrm>
          <a:prstGeom prst="rect">
            <a:avLst/>
          </a:prstGeom>
        </p:spPr>
      </p:pic>
      <p:sp>
        <p:nvSpPr>
          <p:cNvPr id="4" name="TextovéPole 3"/>
          <p:cNvSpPr txBox="1"/>
          <p:nvPr/>
        </p:nvSpPr>
        <p:spPr>
          <a:xfrm>
            <a:off x="3739196" y="2564904"/>
            <a:ext cx="2404826" cy="369332"/>
          </a:xfrm>
          <a:prstGeom prst="rect">
            <a:avLst/>
          </a:prstGeom>
          <a:noFill/>
        </p:spPr>
        <p:txBody>
          <a:bodyPr wrap="none" rtlCol="0">
            <a:spAutoFit/>
          </a:bodyPr>
          <a:lstStyle/>
          <a:p>
            <a:r>
              <a:rPr lang="cs-CZ" dirty="0">
                <a:solidFill>
                  <a:prstClr val="black"/>
                </a:solidFill>
              </a:rPr>
              <a:t>CZ.1.07/1.4.00/21.2976</a:t>
            </a:r>
          </a:p>
        </p:txBody>
      </p:sp>
      <p:sp>
        <p:nvSpPr>
          <p:cNvPr id="5" name="TextovéPole 4"/>
          <p:cNvSpPr txBox="1"/>
          <p:nvPr/>
        </p:nvSpPr>
        <p:spPr>
          <a:xfrm>
            <a:off x="2751442" y="1339400"/>
            <a:ext cx="184731" cy="369332"/>
          </a:xfrm>
          <a:prstGeom prst="rect">
            <a:avLst/>
          </a:prstGeom>
          <a:noFill/>
        </p:spPr>
        <p:txBody>
          <a:bodyPr wrap="none" rtlCol="0">
            <a:spAutoFit/>
          </a:bodyPr>
          <a:lstStyle/>
          <a:p>
            <a:endParaRPr lang="cs-CZ" dirty="0"/>
          </a:p>
        </p:txBody>
      </p:sp>
      <p:sp>
        <p:nvSpPr>
          <p:cNvPr id="6" name="TextovéPole 5"/>
          <p:cNvSpPr txBox="1"/>
          <p:nvPr/>
        </p:nvSpPr>
        <p:spPr>
          <a:xfrm>
            <a:off x="2657133" y="2180092"/>
            <a:ext cx="184731" cy="369332"/>
          </a:xfrm>
          <a:prstGeom prst="rect">
            <a:avLst/>
          </a:prstGeom>
          <a:noFill/>
        </p:spPr>
        <p:txBody>
          <a:bodyPr wrap="none" rtlCol="0">
            <a:spAutoFit/>
          </a:bodyPr>
          <a:lstStyle/>
          <a:p>
            <a:endParaRPr lang="cs-CZ" dirty="0"/>
          </a:p>
        </p:txBody>
      </p:sp>
    </p:spTree>
    <p:extLst>
      <p:ext uri="{BB962C8B-B14F-4D97-AF65-F5344CB8AC3E}">
        <p14:creationId xmlns:p14="http://schemas.microsoft.com/office/powerpoint/2010/main" val="96170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835696" y="980728"/>
            <a:ext cx="1872208" cy="461665"/>
          </a:xfrm>
          <a:prstGeom prst="rect">
            <a:avLst/>
          </a:prstGeom>
          <a:noFill/>
          <a:ln>
            <a:solidFill>
              <a:schemeClr val="accent3">
                <a:lumMod val="60000"/>
                <a:lumOff val="40000"/>
              </a:schemeClr>
            </a:solidFill>
          </a:ln>
        </p:spPr>
        <p:txBody>
          <a:bodyPr wrap="square" rtlCol="0">
            <a:spAutoFit/>
          </a:bodyPr>
          <a:lstStyle/>
          <a:p>
            <a:r>
              <a:rPr lang="cs-CZ" sz="2400" dirty="0" smtClean="0"/>
              <a:t>ANOTACE:</a:t>
            </a:r>
            <a:endParaRPr lang="cs-CZ" sz="2400" dirty="0"/>
          </a:p>
        </p:txBody>
      </p:sp>
      <p:sp>
        <p:nvSpPr>
          <p:cNvPr id="3" name="TextovéPole 2"/>
          <p:cNvSpPr txBox="1"/>
          <p:nvPr/>
        </p:nvSpPr>
        <p:spPr>
          <a:xfrm>
            <a:off x="827584" y="1700808"/>
            <a:ext cx="7560840" cy="2862322"/>
          </a:xfrm>
          <a:prstGeom prst="rect">
            <a:avLst/>
          </a:prstGeom>
          <a:noFill/>
          <a:ln>
            <a:solidFill>
              <a:schemeClr val="accent3">
                <a:lumMod val="60000"/>
                <a:lumOff val="40000"/>
              </a:schemeClr>
            </a:solidFill>
          </a:ln>
        </p:spPr>
        <p:txBody>
          <a:bodyPr wrap="square" rtlCol="0">
            <a:spAutoFit/>
          </a:bodyPr>
          <a:lstStyle/>
          <a:p>
            <a:r>
              <a:rPr lang="cs-CZ" sz="2000" dirty="0" smtClean="0"/>
              <a:t>	Prezentace je určena žákům 2.stupně ZŠ k porozumění a procvičení pořadí přídavných jmen před podstatným jménem.</a:t>
            </a:r>
          </a:p>
          <a:p>
            <a:r>
              <a:rPr lang="cs-CZ" sz="2000" dirty="0"/>
              <a:t>	</a:t>
            </a:r>
            <a:r>
              <a:rPr lang="cs-CZ" sz="2000" dirty="0" smtClean="0"/>
              <a:t>V první části prezentace se děti seznámí s pravidly pořadí příd. jmen a podle přehledné tabulky.</a:t>
            </a:r>
          </a:p>
          <a:p>
            <a:r>
              <a:rPr lang="cs-CZ" sz="2000" dirty="0"/>
              <a:t>	</a:t>
            </a:r>
            <a:r>
              <a:rPr lang="cs-CZ" sz="2000" dirty="0" smtClean="0"/>
              <a:t> V dalších částech si žáci mohou procvičit v různých cvičeních probírané téma. Cvičení mohou být také využity pro testování znalostí žáků nebo jako soutěžní úkol mezi skupinami dětí.</a:t>
            </a:r>
            <a:endParaRPr lang="cs-CZ" sz="2000" dirty="0"/>
          </a:p>
        </p:txBody>
      </p:sp>
    </p:spTree>
    <p:extLst>
      <p:ext uri="{BB962C8B-B14F-4D97-AF65-F5344CB8AC3E}">
        <p14:creationId xmlns:p14="http://schemas.microsoft.com/office/powerpoint/2010/main" val="1893315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smtClean="0">
                <a:solidFill>
                  <a:schemeClr val="accent5">
                    <a:lumMod val="60000"/>
                    <a:lumOff val="40000"/>
                  </a:schemeClr>
                </a:solidFill>
              </a:rPr>
              <a:t>THE ORDER OF ADJECTIVES</a:t>
            </a:r>
            <a:endParaRPr lang="cs-CZ" dirty="0">
              <a:solidFill>
                <a:schemeClr val="accent5">
                  <a:lumMod val="60000"/>
                  <a:lumOff val="40000"/>
                </a:schemeClr>
              </a:solidFill>
            </a:endParaRPr>
          </a:p>
        </p:txBody>
      </p:sp>
      <p:sp>
        <p:nvSpPr>
          <p:cNvPr id="3" name="Podnadpis 2"/>
          <p:cNvSpPr>
            <a:spLocks noGrp="1"/>
          </p:cNvSpPr>
          <p:nvPr>
            <p:ph type="subTitle" idx="1"/>
          </p:nvPr>
        </p:nvSpPr>
        <p:spPr/>
        <p:txBody>
          <a:bodyPr/>
          <a:lstStyle/>
          <a:p>
            <a:r>
              <a:rPr lang="cs-CZ" dirty="0" smtClean="0">
                <a:solidFill>
                  <a:srgbClr val="7030A0"/>
                </a:solidFill>
              </a:rPr>
              <a:t>Lenka Kulhavá</a:t>
            </a:r>
            <a:endParaRPr lang="cs-CZ" dirty="0">
              <a:solidFill>
                <a:srgbClr val="7030A0"/>
              </a:solidFill>
            </a:endParaRPr>
          </a:p>
        </p:txBody>
      </p:sp>
    </p:spTree>
    <p:extLst>
      <p:ext uri="{BB962C8B-B14F-4D97-AF65-F5344CB8AC3E}">
        <p14:creationId xmlns:p14="http://schemas.microsoft.com/office/powerpoint/2010/main" val="281231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16632"/>
            <a:ext cx="8640960" cy="7263527"/>
          </a:xfrm>
          <a:prstGeom prst="rect">
            <a:avLst/>
          </a:prstGeom>
          <a:noFill/>
          <a:ln>
            <a:noFill/>
          </a:ln>
        </p:spPr>
        <p:txBody>
          <a:bodyPr wrap="square" rtlCol="0">
            <a:spAutoFit/>
          </a:bodyPr>
          <a:lstStyle/>
          <a:p>
            <a:r>
              <a:rPr lang="en-US" b="1" dirty="0">
                <a:solidFill>
                  <a:schemeClr val="accent5">
                    <a:lumMod val="60000"/>
                    <a:lumOff val="40000"/>
                  </a:schemeClr>
                </a:solidFill>
              </a:rPr>
              <a:t>Adjective Order</a:t>
            </a:r>
          </a:p>
          <a:p>
            <a:r>
              <a:rPr lang="en-US" sz="1400" dirty="0" smtClean="0"/>
              <a:t>In </a:t>
            </a:r>
            <a:r>
              <a:rPr lang="en-US" sz="1400" dirty="0"/>
              <a:t>English, it is common to use more than one adjective before a noun — for example, “He's a silly young fool,” or “She's a smart, energetic woman.” When you use more than one adjective, you have to put them in the right order, according to type. This page will explain the different types of adjectives and the correct order for them</a:t>
            </a:r>
            <a:r>
              <a:rPr lang="en-US" sz="1400" dirty="0" smtClean="0"/>
              <a:t>.</a:t>
            </a:r>
            <a:endParaRPr lang="cs-CZ" sz="1400" dirty="0" smtClean="0"/>
          </a:p>
          <a:p>
            <a:pPr fontAlgn="ctr"/>
            <a:r>
              <a:rPr lang="cs-CZ" sz="1400" b="1" dirty="0" err="1">
                <a:solidFill>
                  <a:schemeClr val="accent5">
                    <a:lumMod val="60000"/>
                    <a:lumOff val="40000"/>
                  </a:schemeClr>
                </a:solidFill>
              </a:rPr>
              <a:t>Opinion</a:t>
            </a:r>
            <a:endParaRPr lang="cs-CZ" sz="1400" b="1" dirty="0">
              <a:solidFill>
                <a:schemeClr val="accent5">
                  <a:lumMod val="60000"/>
                  <a:lumOff val="40000"/>
                </a:schemeClr>
              </a:solidFill>
            </a:endParaRPr>
          </a:p>
          <a:p>
            <a:pPr fontAlgn="ctr"/>
            <a:r>
              <a:rPr lang="en-US" sz="1400" dirty="0"/>
              <a:t>An </a:t>
            </a:r>
            <a:r>
              <a:rPr lang="en-US" sz="1400" b="1" dirty="0"/>
              <a:t>opinion</a:t>
            </a:r>
            <a:r>
              <a:rPr lang="en-US" sz="1400" dirty="0"/>
              <a:t> adjective explains what you think about something (other people may not agree with you).</a:t>
            </a:r>
            <a:br>
              <a:rPr lang="en-US" sz="1400" dirty="0"/>
            </a:br>
            <a:r>
              <a:rPr lang="en-US" sz="1400" dirty="0"/>
              <a:t>For example: silly, beautiful, horrible, difficult</a:t>
            </a:r>
            <a:endParaRPr lang="cs-CZ" sz="1400" dirty="0"/>
          </a:p>
          <a:p>
            <a:pPr fontAlgn="ctr"/>
            <a:r>
              <a:rPr lang="cs-CZ" sz="1400" b="1" dirty="0" err="1">
                <a:solidFill>
                  <a:schemeClr val="accent5">
                    <a:lumMod val="60000"/>
                    <a:lumOff val="40000"/>
                  </a:schemeClr>
                </a:solidFill>
              </a:rPr>
              <a:t>Size</a:t>
            </a:r>
            <a:endParaRPr lang="cs-CZ" sz="1400" b="1" dirty="0">
              <a:solidFill>
                <a:schemeClr val="accent5">
                  <a:lumMod val="60000"/>
                  <a:lumOff val="40000"/>
                </a:schemeClr>
              </a:solidFill>
            </a:endParaRPr>
          </a:p>
          <a:p>
            <a:pPr fontAlgn="ctr"/>
            <a:r>
              <a:rPr lang="en-US" sz="1400" dirty="0"/>
              <a:t>A </a:t>
            </a:r>
            <a:r>
              <a:rPr lang="en-US" sz="1400" b="1" dirty="0"/>
              <a:t>size</a:t>
            </a:r>
            <a:r>
              <a:rPr lang="en-US" sz="1400" dirty="0"/>
              <a:t> adjective, of course, tells you how big or small something is.</a:t>
            </a:r>
            <a:br>
              <a:rPr lang="en-US" sz="1400" dirty="0"/>
            </a:br>
            <a:r>
              <a:rPr lang="en-US" sz="1400" dirty="0"/>
              <a:t>For example: large, tiny, enormous, little</a:t>
            </a:r>
            <a:endParaRPr lang="cs-CZ" sz="1400" dirty="0"/>
          </a:p>
          <a:p>
            <a:pPr fontAlgn="ctr"/>
            <a:r>
              <a:rPr lang="cs-CZ" sz="1400" b="1" dirty="0">
                <a:solidFill>
                  <a:schemeClr val="accent5">
                    <a:lumMod val="60000"/>
                    <a:lumOff val="40000"/>
                  </a:schemeClr>
                </a:solidFill>
              </a:rPr>
              <a:t>Age</a:t>
            </a:r>
          </a:p>
          <a:p>
            <a:pPr fontAlgn="ctr"/>
            <a:r>
              <a:rPr lang="en-US" sz="1400" dirty="0"/>
              <a:t>An </a:t>
            </a:r>
            <a:r>
              <a:rPr lang="en-US" sz="1400" b="1" dirty="0"/>
              <a:t>age</a:t>
            </a:r>
            <a:r>
              <a:rPr lang="en-US" sz="1400" dirty="0"/>
              <a:t> adjective tells you how young or old something or someone is.</a:t>
            </a:r>
            <a:br>
              <a:rPr lang="en-US" sz="1400" dirty="0"/>
            </a:br>
            <a:r>
              <a:rPr lang="en-US" sz="1400" dirty="0"/>
              <a:t>For example: ancient, new, young, old</a:t>
            </a:r>
            <a:endParaRPr lang="cs-CZ" sz="1400" dirty="0"/>
          </a:p>
          <a:p>
            <a:pPr fontAlgn="ctr"/>
            <a:r>
              <a:rPr lang="cs-CZ" sz="1400" b="1" dirty="0" err="1">
                <a:solidFill>
                  <a:schemeClr val="accent5">
                    <a:lumMod val="60000"/>
                    <a:lumOff val="40000"/>
                  </a:schemeClr>
                </a:solidFill>
              </a:rPr>
              <a:t>Shape</a:t>
            </a:r>
            <a:endParaRPr lang="cs-CZ" sz="1400" b="1" dirty="0">
              <a:solidFill>
                <a:schemeClr val="accent5">
                  <a:lumMod val="60000"/>
                  <a:lumOff val="40000"/>
                </a:schemeClr>
              </a:solidFill>
            </a:endParaRPr>
          </a:p>
          <a:p>
            <a:pPr fontAlgn="ctr"/>
            <a:r>
              <a:rPr lang="en-US" sz="1400" dirty="0"/>
              <a:t>A </a:t>
            </a:r>
            <a:r>
              <a:rPr lang="en-US" sz="1400" b="1" dirty="0"/>
              <a:t>shape</a:t>
            </a:r>
            <a:r>
              <a:rPr lang="en-US" sz="1400" dirty="0"/>
              <a:t> adjective describes the shape of something.</a:t>
            </a:r>
            <a:br>
              <a:rPr lang="en-US" sz="1400" dirty="0"/>
            </a:br>
            <a:r>
              <a:rPr lang="en-US" sz="1400" dirty="0"/>
              <a:t>For example: square, round, flat, rectangular</a:t>
            </a:r>
            <a:endParaRPr lang="cs-CZ" sz="1400" dirty="0"/>
          </a:p>
          <a:p>
            <a:pPr fontAlgn="ctr"/>
            <a:r>
              <a:rPr lang="cs-CZ" sz="1400" b="1" dirty="0" err="1">
                <a:solidFill>
                  <a:schemeClr val="accent5">
                    <a:lumMod val="60000"/>
                    <a:lumOff val="40000"/>
                  </a:schemeClr>
                </a:solidFill>
              </a:rPr>
              <a:t>Colour</a:t>
            </a:r>
            <a:endParaRPr lang="cs-CZ" sz="1400" b="1" dirty="0">
              <a:solidFill>
                <a:schemeClr val="accent5">
                  <a:lumMod val="60000"/>
                  <a:lumOff val="40000"/>
                </a:schemeClr>
              </a:solidFill>
            </a:endParaRPr>
          </a:p>
          <a:p>
            <a:pPr fontAlgn="ctr"/>
            <a:r>
              <a:rPr lang="en-US" sz="1400" dirty="0"/>
              <a:t>A </a:t>
            </a:r>
            <a:r>
              <a:rPr lang="en-US" sz="1400" b="1" dirty="0" err="1"/>
              <a:t>colour</a:t>
            </a:r>
            <a:r>
              <a:rPr lang="en-US" sz="1400" dirty="0"/>
              <a:t> adjective, of course, describes the </a:t>
            </a:r>
            <a:r>
              <a:rPr lang="en-US" sz="1400" dirty="0" err="1"/>
              <a:t>colour</a:t>
            </a:r>
            <a:r>
              <a:rPr lang="en-US" sz="1400" dirty="0"/>
              <a:t> of something.</a:t>
            </a:r>
            <a:br>
              <a:rPr lang="en-US" sz="1400" dirty="0"/>
            </a:br>
            <a:r>
              <a:rPr lang="en-US" sz="1400" dirty="0"/>
              <a:t>For example: blue, pink, reddish, grey</a:t>
            </a:r>
            <a:endParaRPr lang="cs-CZ" sz="1400" dirty="0"/>
          </a:p>
          <a:p>
            <a:pPr fontAlgn="ctr"/>
            <a:r>
              <a:rPr lang="cs-CZ" sz="1400" b="1" dirty="0" err="1">
                <a:solidFill>
                  <a:schemeClr val="accent5">
                    <a:lumMod val="60000"/>
                    <a:lumOff val="40000"/>
                  </a:schemeClr>
                </a:solidFill>
              </a:rPr>
              <a:t>Origin</a:t>
            </a:r>
            <a:endParaRPr lang="cs-CZ" sz="1400" b="1" dirty="0">
              <a:solidFill>
                <a:schemeClr val="accent5">
                  <a:lumMod val="60000"/>
                  <a:lumOff val="40000"/>
                </a:schemeClr>
              </a:solidFill>
            </a:endParaRPr>
          </a:p>
          <a:p>
            <a:pPr fontAlgn="ctr"/>
            <a:r>
              <a:rPr lang="en-US" sz="1400" dirty="0"/>
              <a:t>An </a:t>
            </a:r>
            <a:r>
              <a:rPr lang="en-US" sz="1400" b="1" dirty="0"/>
              <a:t>origin</a:t>
            </a:r>
            <a:r>
              <a:rPr lang="en-US" sz="1400" dirty="0"/>
              <a:t> adjective describes where something comes from.</a:t>
            </a:r>
            <a:br>
              <a:rPr lang="en-US" sz="1400" dirty="0"/>
            </a:br>
            <a:r>
              <a:rPr lang="en-US" sz="1400" dirty="0"/>
              <a:t>For example: French, lunar, American, eastern, Greek</a:t>
            </a:r>
            <a:endParaRPr lang="cs-CZ" sz="1400" dirty="0"/>
          </a:p>
          <a:p>
            <a:pPr fontAlgn="ctr"/>
            <a:r>
              <a:rPr lang="cs-CZ" sz="1400" b="1" dirty="0" err="1">
                <a:solidFill>
                  <a:schemeClr val="accent5">
                    <a:lumMod val="60000"/>
                    <a:lumOff val="40000"/>
                  </a:schemeClr>
                </a:solidFill>
              </a:rPr>
              <a:t>Material</a:t>
            </a:r>
            <a:endParaRPr lang="cs-CZ" sz="1400" b="1" dirty="0">
              <a:solidFill>
                <a:schemeClr val="accent5">
                  <a:lumMod val="60000"/>
                  <a:lumOff val="40000"/>
                </a:schemeClr>
              </a:solidFill>
            </a:endParaRPr>
          </a:p>
          <a:p>
            <a:pPr fontAlgn="ctr"/>
            <a:r>
              <a:rPr lang="en-US" sz="1400" dirty="0"/>
              <a:t>A </a:t>
            </a:r>
            <a:r>
              <a:rPr lang="en-US" sz="1400" b="1" dirty="0"/>
              <a:t>material</a:t>
            </a:r>
            <a:r>
              <a:rPr lang="en-US" sz="1400" dirty="0"/>
              <a:t> adjective describes what something is made from.</a:t>
            </a:r>
            <a:br>
              <a:rPr lang="en-US" sz="1400" dirty="0"/>
            </a:br>
            <a:r>
              <a:rPr lang="en-US" sz="1400" dirty="0"/>
              <a:t>For example: wooden, metal, cotton, paper</a:t>
            </a:r>
            <a:endParaRPr lang="cs-CZ" sz="1400" dirty="0"/>
          </a:p>
          <a:p>
            <a:pPr fontAlgn="ctr"/>
            <a:r>
              <a:rPr lang="cs-CZ" sz="1400" b="1" dirty="0" err="1">
                <a:solidFill>
                  <a:schemeClr val="accent5">
                    <a:lumMod val="60000"/>
                    <a:lumOff val="40000"/>
                  </a:schemeClr>
                </a:solidFill>
              </a:rPr>
              <a:t>Purpose</a:t>
            </a:r>
            <a:endParaRPr lang="cs-CZ" sz="1400" b="1" dirty="0">
              <a:solidFill>
                <a:schemeClr val="accent5">
                  <a:lumMod val="60000"/>
                  <a:lumOff val="40000"/>
                </a:schemeClr>
              </a:solidFill>
            </a:endParaRPr>
          </a:p>
          <a:p>
            <a:pPr fontAlgn="ctr"/>
            <a:r>
              <a:rPr lang="en-US" sz="1400" dirty="0"/>
              <a:t>A </a:t>
            </a:r>
            <a:r>
              <a:rPr lang="en-US" sz="1400" b="1" dirty="0"/>
              <a:t>purpose</a:t>
            </a:r>
            <a:r>
              <a:rPr lang="en-US" sz="1400" dirty="0"/>
              <a:t> adjective describes what something is used for. These adjectives often end with “-</a:t>
            </a:r>
            <a:r>
              <a:rPr lang="en-US" sz="1400" dirty="0" err="1"/>
              <a:t>ing</a:t>
            </a:r>
            <a:r>
              <a:rPr lang="en-US" sz="1400" dirty="0"/>
              <a:t>”.</a:t>
            </a:r>
            <a:br>
              <a:rPr lang="en-US" sz="1400" dirty="0"/>
            </a:br>
            <a:r>
              <a:rPr lang="en-US" sz="1400" dirty="0"/>
              <a:t>For example: sleeping (as in “sleeping bag”), roasting (as in “roasting tin”)</a:t>
            </a:r>
            <a:endParaRPr lang="cs-CZ" sz="1400" dirty="0"/>
          </a:p>
          <a:p>
            <a:r>
              <a:rPr lang="en-US" sz="1400" dirty="0" smtClean="0"/>
              <a:t> </a:t>
            </a:r>
            <a:endParaRPr lang="en-US" sz="1400" dirty="0"/>
          </a:p>
          <a:p>
            <a:endParaRPr lang="cs-CZ" sz="1400" dirty="0"/>
          </a:p>
        </p:txBody>
      </p:sp>
    </p:spTree>
    <p:extLst>
      <p:ext uri="{BB962C8B-B14F-4D97-AF65-F5344CB8AC3E}">
        <p14:creationId xmlns:p14="http://schemas.microsoft.com/office/powerpoint/2010/main" val="894992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ulka 9"/>
          <p:cNvGraphicFramePr>
            <a:graphicFrameLocks noGrp="1"/>
          </p:cNvGraphicFramePr>
          <p:nvPr>
            <p:extLst>
              <p:ext uri="{D42A27DB-BD31-4B8C-83A1-F6EECF244321}">
                <p14:modId xmlns:p14="http://schemas.microsoft.com/office/powerpoint/2010/main" val="703256911"/>
              </p:ext>
            </p:extLst>
          </p:nvPr>
        </p:nvGraphicFramePr>
        <p:xfrm>
          <a:off x="-36513" y="1268760"/>
          <a:ext cx="9217025" cy="4522652"/>
        </p:xfrm>
        <a:graphic>
          <a:graphicData uri="http://schemas.openxmlformats.org/drawingml/2006/table">
            <a:tbl>
              <a:tblPr/>
              <a:tblGrid>
                <a:gridCol w="504056"/>
                <a:gridCol w="1137726"/>
                <a:gridCol w="964907"/>
                <a:gridCol w="964907"/>
                <a:gridCol w="964907"/>
                <a:gridCol w="964907"/>
                <a:gridCol w="964907"/>
                <a:gridCol w="964907"/>
                <a:gridCol w="921705"/>
                <a:gridCol w="864096"/>
              </a:tblGrid>
              <a:tr h="1130663">
                <a:tc>
                  <a:txBody>
                    <a:bodyPr/>
                    <a:lstStyle/>
                    <a:p>
                      <a:endParaRPr lang="cs-CZ" dirty="0"/>
                    </a:p>
                  </a:txBody>
                  <a:tcPr anchor="ctr">
                    <a:lnL>
                      <a:noFill/>
                    </a:lnL>
                    <a:lnR>
                      <a:noFill/>
                    </a:lnR>
                    <a:lnT>
                      <a:noFill/>
                    </a:lnT>
                    <a:lnB>
                      <a:noFill/>
                    </a:lnB>
                    <a:solidFill>
                      <a:schemeClr val="accent5">
                        <a:lumMod val="40000"/>
                        <a:lumOff val="60000"/>
                      </a:schemeClr>
                    </a:solidFill>
                  </a:tcPr>
                </a:tc>
                <a:tc>
                  <a:txBody>
                    <a:bodyPr/>
                    <a:lstStyle/>
                    <a:p>
                      <a:r>
                        <a:rPr lang="cs-CZ" sz="1600" dirty="0" err="1">
                          <a:solidFill>
                            <a:srgbClr val="C00000"/>
                          </a:solidFill>
                        </a:rPr>
                        <a:t>Opinion</a:t>
                      </a:r>
                      <a:endParaRPr lang="cs-CZ" sz="1600"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dirty="0" err="1">
                          <a:solidFill>
                            <a:srgbClr val="C00000"/>
                          </a:solidFill>
                        </a:rPr>
                        <a:t>Size</a:t>
                      </a:r>
                      <a:endParaRPr lang="cs-CZ"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dirty="0">
                          <a:solidFill>
                            <a:srgbClr val="C00000"/>
                          </a:solidFill>
                        </a:rPr>
                        <a:t>Age</a:t>
                      </a:r>
                    </a:p>
                  </a:txBody>
                  <a:tcPr anchor="ctr">
                    <a:lnL>
                      <a:noFill/>
                    </a:lnL>
                    <a:lnR>
                      <a:noFill/>
                    </a:lnR>
                    <a:lnT>
                      <a:noFill/>
                    </a:lnT>
                    <a:lnB>
                      <a:noFill/>
                    </a:lnB>
                    <a:solidFill>
                      <a:schemeClr val="accent5">
                        <a:lumMod val="40000"/>
                        <a:lumOff val="60000"/>
                      </a:schemeClr>
                    </a:solidFill>
                  </a:tcPr>
                </a:tc>
                <a:tc>
                  <a:txBody>
                    <a:bodyPr/>
                    <a:lstStyle/>
                    <a:p>
                      <a:r>
                        <a:rPr lang="cs-CZ" dirty="0" err="1">
                          <a:solidFill>
                            <a:srgbClr val="C00000"/>
                          </a:solidFill>
                        </a:rPr>
                        <a:t>Shape</a:t>
                      </a:r>
                      <a:endParaRPr lang="cs-CZ"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sz="1600" dirty="0" err="1">
                          <a:solidFill>
                            <a:srgbClr val="C00000"/>
                          </a:solidFill>
                        </a:rPr>
                        <a:t>Colour</a:t>
                      </a:r>
                      <a:endParaRPr lang="cs-CZ" sz="1600"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dirty="0" err="1">
                          <a:solidFill>
                            <a:srgbClr val="C00000"/>
                          </a:solidFill>
                        </a:rPr>
                        <a:t>Origin</a:t>
                      </a:r>
                      <a:endParaRPr lang="cs-CZ"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sz="1400" dirty="0" err="1">
                          <a:solidFill>
                            <a:srgbClr val="C00000"/>
                          </a:solidFill>
                        </a:rPr>
                        <a:t>Material</a:t>
                      </a:r>
                      <a:endParaRPr lang="cs-CZ" sz="1400"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r>
                        <a:rPr lang="cs-CZ" sz="1400" dirty="0" err="1">
                          <a:solidFill>
                            <a:srgbClr val="C00000"/>
                          </a:solidFill>
                        </a:rPr>
                        <a:t>Purpose</a:t>
                      </a:r>
                      <a:endParaRPr lang="cs-CZ" sz="1400" dirty="0">
                        <a:solidFill>
                          <a:srgbClr val="C00000"/>
                        </a:solidFill>
                      </a:endParaRPr>
                    </a:p>
                  </a:txBody>
                  <a:tcPr anchor="ctr">
                    <a:lnL>
                      <a:noFill/>
                    </a:lnL>
                    <a:lnR>
                      <a:noFill/>
                    </a:lnR>
                    <a:lnT>
                      <a:noFill/>
                    </a:lnT>
                    <a:lnB>
                      <a:noFill/>
                    </a:lnB>
                    <a:solidFill>
                      <a:schemeClr val="accent5">
                        <a:lumMod val="40000"/>
                        <a:lumOff val="60000"/>
                      </a:schemeClr>
                    </a:solidFill>
                  </a:tcPr>
                </a:tc>
                <a:tc>
                  <a:txBody>
                    <a:bodyPr/>
                    <a:lstStyle/>
                    <a:p>
                      <a:endParaRPr lang="cs-CZ" dirty="0">
                        <a:solidFill>
                          <a:srgbClr val="C00000"/>
                        </a:solidFill>
                      </a:endParaRPr>
                    </a:p>
                  </a:txBody>
                  <a:tcPr anchor="ctr">
                    <a:lnL>
                      <a:noFill/>
                    </a:lnL>
                    <a:lnR>
                      <a:noFill/>
                    </a:lnR>
                    <a:lnT>
                      <a:noFill/>
                    </a:lnT>
                    <a:lnB>
                      <a:noFill/>
                    </a:lnB>
                    <a:solidFill>
                      <a:schemeClr val="accent5">
                        <a:lumMod val="40000"/>
                        <a:lumOff val="60000"/>
                      </a:schemeClr>
                    </a:solidFill>
                  </a:tcPr>
                </a:tc>
              </a:tr>
              <a:tr h="1130663">
                <a:tc>
                  <a:txBody>
                    <a:bodyPr/>
                    <a:lstStyle/>
                    <a:p>
                      <a:pPr algn="ctr"/>
                      <a:r>
                        <a:rPr lang="cs-CZ" dirty="0"/>
                        <a:t>a</a:t>
                      </a:r>
                    </a:p>
                  </a:txBody>
                  <a:tcPr anchor="ctr">
                    <a:lnL>
                      <a:noFill/>
                    </a:lnL>
                    <a:lnR>
                      <a:noFill/>
                    </a:lnR>
                    <a:lnT>
                      <a:noFill/>
                    </a:lnT>
                    <a:lnB>
                      <a:noFill/>
                    </a:lnB>
                    <a:solidFill>
                      <a:schemeClr val="accent2">
                        <a:lumMod val="60000"/>
                        <a:lumOff val="40000"/>
                      </a:schemeClr>
                    </a:solidFill>
                  </a:tcPr>
                </a:tc>
                <a:tc>
                  <a:txBody>
                    <a:bodyPr/>
                    <a:lstStyle/>
                    <a:p>
                      <a:pPr algn="ctr"/>
                      <a:r>
                        <a:rPr lang="cs-CZ" dirty="0" err="1"/>
                        <a:t>silly</a:t>
                      </a:r>
                      <a:endParaRPr lang="cs-CZ" dirty="0"/>
                    </a:p>
                  </a:txBody>
                  <a:tcPr anchor="ctr">
                    <a:lnL>
                      <a:noFill/>
                    </a:lnL>
                    <a:lnR>
                      <a:noFill/>
                    </a:lnR>
                    <a:lnT>
                      <a:noFill/>
                    </a:lnT>
                    <a:lnB>
                      <a:noFill/>
                    </a:lnB>
                    <a:solidFill>
                      <a:schemeClr val="accent2">
                        <a:lumMod val="60000"/>
                        <a:lumOff val="40000"/>
                      </a:schemeClr>
                    </a:solidFill>
                  </a:tcPr>
                </a:tc>
                <a:tc>
                  <a:txBody>
                    <a:bodyPr/>
                    <a:lstStyle/>
                    <a:p>
                      <a:pPr algn="ctr"/>
                      <a:endParaRPr lang="cs-CZ" dirty="0"/>
                    </a:p>
                  </a:txBody>
                  <a:tcPr anchor="ctr">
                    <a:lnL>
                      <a:noFill/>
                    </a:lnL>
                    <a:lnR>
                      <a:noFill/>
                    </a:lnR>
                    <a:lnT>
                      <a:noFill/>
                    </a:lnT>
                    <a:lnB>
                      <a:noFill/>
                    </a:lnB>
                    <a:solidFill>
                      <a:schemeClr val="accent2">
                        <a:lumMod val="60000"/>
                        <a:lumOff val="40000"/>
                      </a:schemeClr>
                    </a:solidFill>
                  </a:tcPr>
                </a:tc>
                <a:tc>
                  <a:txBody>
                    <a:bodyPr/>
                    <a:lstStyle/>
                    <a:p>
                      <a:pPr algn="ctr"/>
                      <a:r>
                        <a:rPr lang="cs-CZ" dirty="0" err="1"/>
                        <a:t>young</a:t>
                      </a:r>
                      <a:endParaRPr lang="cs-CZ" dirty="0"/>
                    </a:p>
                  </a:txBody>
                  <a:tcPr anchor="ctr">
                    <a:lnL>
                      <a:noFill/>
                    </a:lnL>
                    <a:lnR>
                      <a:noFill/>
                    </a:lnR>
                    <a:lnT>
                      <a:noFill/>
                    </a:lnT>
                    <a:lnB>
                      <a:noFill/>
                    </a:lnB>
                    <a:solidFill>
                      <a:schemeClr val="accent2">
                        <a:lumMod val="60000"/>
                        <a:lumOff val="40000"/>
                      </a:schemeClr>
                    </a:solidFill>
                  </a:tcPr>
                </a:tc>
                <a:tc>
                  <a:txBody>
                    <a:bodyPr/>
                    <a:lstStyle/>
                    <a:p>
                      <a:pPr algn="ctr"/>
                      <a:endParaRPr lang="cs-CZ" dirty="0"/>
                    </a:p>
                  </a:txBody>
                  <a:tcPr anchor="ctr">
                    <a:lnL>
                      <a:noFill/>
                    </a:lnL>
                    <a:lnR>
                      <a:noFill/>
                    </a:lnR>
                    <a:lnT>
                      <a:noFill/>
                    </a:lnT>
                    <a:lnB>
                      <a:noFill/>
                    </a:lnB>
                    <a:solidFill>
                      <a:schemeClr val="accent2">
                        <a:lumMod val="60000"/>
                        <a:lumOff val="40000"/>
                      </a:schemeClr>
                    </a:solidFill>
                  </a:tcPr>
                </a:tc>
                <a:tc>
                  <a:txBody>
                    <a:bodyPr/>
                    <a:lstStyle/>
                    <a:p>
                      <a:pPr algn="ctr"/>
                      <a:endParaRPr lang="cs-CZ" dirty="0"/>
                    </a:p>
                  </a:txBody>
                  <a:tcPr anchor="ctr">
                    <a:lnL>
                      <a:noFill/>
                    </a:lnL>
                    <a:lnR>
                      <a:noFill/>
                    </a:lnR>
                    <a:lnT>
                      <a:noFill/>
                    </a:lnT>
                    <a:lnB>
                      <a:noFill/>
                    </a:lnB>
                    <a:solidFill>
                      <a:schemeClr val="accent2">
                        <a:lumMod val="60000"/>
                        <a:lumOff val="40000"/>
                      </a:schemeClr>
                    </a:solidFill>
                  </a:tcPr>
                </a:tc>
                <a:tc>
                  <a:txBody>
                    <a:bodyPr/>
                    <a:lstStyle/>
                    <a:p>
                      <a:pPr algn="ctr"/>
                      <a:r>
                        <a:rPr lang="cs-CZ" sz="1600" dirty="0" err="1"/>
                        <a:t>English</a:t>
                      </a:r>
                      <a:endParaRPr lang="cs-CZ" sz="1600" dirty="0"/>
                    </a:p>
                  </a:txBody>
                  <a:tcPr anchor="ctr">
                    <a:lnL>
                      <a:noFill/>
                    </a:lnL>
                    <a:lnR>
                      <a:noFill/>
                    </a:lnR>
                    <a:lnT>
                      <a:noFill/>
                    </a:lnT>
                    <a:lnB>
                      <a:noFill/>
                    </a:lnB>
                    <a:solidFill>
                      <a:schemeClr val="accent2">
                        <a:lumMod val="60000"/>
                        <a:lumOff val="40000"/>
                      </a:schemeClr>
                    </a:solidFill>
                  </a:tcPr>
                </a:tc>
                <a:tc>
                  <a:txBody>
                    <a:bodyPr/>
                    <a:lstStyle/>
                    <a:p>
                      <a:pPr algn="ctr"/>
                      <a:endParaRPr lang="cs-CZ" dirty="0"/>
                    </a:p>
                  </a:txBody>
                  <a:tcPr anchor="ctr">
                    <a:lnL>
                      <a:noFill/>
                    </a:lnL>
                    <a:lnR>
                      <a:noFill/>
                    </a:lnR>
                    <a:lnT>
                      <a:noFill/>
                    </a:lnT>
                    <a:lnB>
                      <a:noFill/>
                    </a:lnB>
                    <a:solidFill>
                      <a:schemeClr val="accent2">
                        <a:lumMod val="60000"/>
                        <a:lumOff val="40000"/>
                      </a:schemeClr>
                    </a:solidFill>
                  </a:tcPr>
                </a:tc>
                <a:tc>
                  <a:txBody>
                    <a:bodyPr/>
                    <a:lstStyle/>
                    <a:p>
                      <a:pPr algn="ctr"/>
                      <a:endParaRPr lang="cs-CZ" dirty="0"/>
                    </a:p>
                  </a:txBody>
                  <a:tcPr anchor="ctr">
                    <a:lnL>
                      <a:noFill/>
                    </a:lnL>
                    <a:lnR>
                      <a:noFill/>
                    </a:lnR>
                    <a:lnT>
                      <a:noFill/>
                    </a:lnT>
                    <a:lnB>
                      <a:noFill/>
                    </a:lnB>
                    <a:solidFill>
                      <a:schemeClr val="accent2">
                        <a:lumMod val="60000"/>
                        <a:lumOff val="40000"/>
                      </a:schemeClr>
                    </a:solidFill>
                  </a:tcPr>
                </a:tc>
                <a:tc>
                  <a:txBody>
                    <a:bodyPr/>
                    <a:lstStyle/>
                    <a:p>
                      <a:pPr algn="ctr"/>
                      <a:r>
                        <a:rPr lang="cs-CZ" dirty="0"/>
                        <a:t>man</a:t>
                      </a:r>
                    </a:p>
                  </a:txBody>
                  <a:tcPr anchor="ctr">
                    <a:lnL>
                      <a:noFill/>
                    </a:lnL>
                    <a:lnR>
                      <a:noFill/>
                    </a:lnR>
                    <a:lnT>
                      <a:noFill/>
                    </a:lnT>
                    <a:lnB>
                      <a:noFill/>
                    </a:lnB>
                    <a:solidFill>
                      <a:schemeClr val="accent2">
                        <a:lumMod val="60000"/>
                        <a:lumOff val="40000"/>
                      </a:schemeClr>
                    </a:solidFill>
                  </a:tcPr>
                </a:tc>
              </a:tr>
              <a:tr h="1130663">
                <a:tc>
                  <a:txBody>
                    <a:bodyPr/>
                    <a:lstStyle/>
                    <a:p>
                      <a:pPr algn="ctr"/>
                      <a:r>
                        <a:rPr lang="cs-CZ" dirty="0"/>
                        <a:t>a</a:t>
                      </a:r>
                    </a:p>
                  </a:txBody>
                  <a:tcPr anchor="ctr">
                    <a:lnL>
                      <a:noFill/>
                    </a:lnL>
                    <a:lnR>
                      <a:noFill/>
                    </a:lnR>
                    <a:lnT>
                      <a:noFill/>
                    </a:lnT>
                    <a:lnB>
                      <a:noFill/>
                    </a:lnB>
                    <a:solidFill>
                      <a:schemeClr val="accent3">
                        <a:lumMod val="60000"/>
                        <a:lumOff val="40000"/>
                      </a:schemeClr>
                    </a:solidFill>
                  </a:tcPr>
                </a:tc>
                <a:tc>
                  <a:txBody>
                    <a:bodyPr/>
                    <a:lstStyle/>
                    <a:p>
                      <a:pPr algn="ctr"/>
                      <a:endParaRPr lang="cs-CZ" dirty="0"/>
                    </a:p>
                  </a:txBody>
                  <a:tcPr anchor="ctr">
                    <a:lnL>
                      <a:noFill/>
                    </a:lnL>
                    <a:lnR>
                      <a:noFill/>
                    </a:lnR>
                    <a:lnT>
                      <a:noFill/>
                    </a:lnT>
                    <a:lnB>
                      <a:noFill/>
                    </a:lnB>
                    <a:solidFill>
                      <a:schemeClr val="accent3">
                        <a:lumMod val="60000"/>
                        <a:lumOff val="40000"/>
                      </a:schemeClr>
                    </a:solidFill>
                  </a:tcPr>
                </a:tc>
                <a:tc>
                  <a:txBody>
                    <a:bodyPr/>
                    <a:lstStyle/>
                    <a:p>
                      <a:pPr algn="ctr"/>
                      <a:r>
                        <a:rPr lang="cs-CZ" dirty="0" err="1"/>
                        <a:t>huge</a:t>
                      </a:r>
                      <a:endParaRPr lang="cs-CZ" dirty="0"/>
                    </a:p>
                  </a:txBody>
                  <a:tcPr anchor="ctr">
                    <a:lnL>
                      <a:noFill/>
                    </a:lnL>
                    <a:lnR>
                      <a:noFill/>
                    </a:lnR>
                    <a:lnT>
                      <a:noFill/>
                    </a:lnT>
                    <a:lnB>
                      <a:noFill/>
                    </a:lnB>
                    <a:solidFill>
                      <a:schemeClr val="accent3">
                        <a:lumMod val="60000"/>
                        <a:lumOff val="40000"/>
                      </a:schemeClr>
                    </a:solidFill>
                  </a:tcPr>
                </a:tc>
                <a:tc>
                  <a:txBody>
                    <a:bodyPr/>
                    <a:lstStyle/>
                    <a:p>
                      <a:pPr algn="ctr"/>
                      <a:endParaRPr lang="cs-CZ" dirty="0"/>
                    </a:p>
                  </a:txBody>
                  <a:tcPr anchor="ctr">
                    <a:lnL>
                      <a:noFill/>
                    </a:lnL>
                    <a:lnR>
                      <a:noFill/>
                    </a:lnR>
                    <a:lnT>
                      <a:noFill/>
                    </a:lnT>
                    <a:lnB>
                      <a:noFill/>
                    </a:lnB>
                    <a:solidFill>
                      <a:schemeClr val="accent3">
                        <a:lumMod val="60000"/>
                        <a:lumOff val="40000"/>
                      </a:schemeClr>
                    </a:solidFill>
                  </a:tcPr>
                </a:tc>
                <a:tc>
                  <a:txBody>
                    <a:bodyPr/>
                    <a:lstStyle/>
                    <a:p>
                      <a:pPr algn="ctr"/>
                      <a:r>
                        <a:rPr lang="cs-CZ" dirty="0" err="1"/>
                        <a:t>round</a:t>
                      </a:r>
                      <a:endParaRPr lang="cs-CZ" dirty="0"/>
                    </a:p>
                  </a:txBody>
                  <a:tcPr anchor="ctr">
                    <a:lnL>
                      <a:noFill/>
                    </a:lnL>
                    <a:lnR>
                      <a:noFill/>
                    </a:lnR>
                    <a:lnT>
                      <a:noFill/>
                    </a:lnT>
                    <a:lnB>
                      <a:noFill/>
                    </a:lnB>
                    <a:solidFill>
                      <a:schemeClr val="accent3">
                        <a:lumMod val="60000"/>
                        <a:lumOff val="40000"/>
                      </a:schemeClr>
                    </a:solidFill>
                  </a:tcPr>
                </a:tc>
                <a:tc>
                  <a:txBody>
                    <a:bodyPr/>
                    <a:lstStyle/>
                    <a:p>
                      <a:pPr algn="ctr"/>
                      <a:endParaRPr lang="cs-CZ" dirty="0"/>
                    </a:p>
                  </a:txBody>
                  <a:tcPr anchor="ctr">
                    <a:lnL>
                      <a:noFill/>
                    </a:lnL>
                    <a:lnR>
                      <a:noFill/>
                    </a:lnR>
                    <a:lnT>
                      <a:noFill/>
                    </a:lnT>
                    <a:lnB>
                      <a:noFill/>
                    </a:lnB>
                    <a:solidFill>
                      <a:schemeClr val="accent3">
                        <a:lumMod val="60000"/>
                        <a:lumOff val="40000"/>
                      </a:schemeClr>
                    </a:solidFill>
                  </a:tcPr>
                </a:tc>
                <a:tc>
                  <a:txBody>
                    <a:bodyPr/>
                    <a:lstStyle/>
                    <a:p>
                      <a:pPr algn="ctr"/>
                      <a:endParaRPr lang="cs-CZ" dirty="0"/>
                    </a:p>
                  </a:txBody>
                  <a:tcPr anchor="ctr">
                    <a:lnL>
                      <a:noFill/>
                    </a:lnL>
                    <a:lnR>
                      <a:noFill/>
                    </a:lnR>
                    <a:lnT>
                      <a:noFill/>
                    </a:lnT>
                    <a:lnB>
                      <a:noFill/>
                    </a:lnB>
                    <a:solidFill>
                      <a:schemeClr val="accent3">
                        <a:lumMod val="60000"/>
                        <a:lumOff val="40000"/>
                      </a:schemeClr>
                    </a:solidFill>
                  </a:tcPr>
                </a:tc>
                <a:tc>
                  <a:txBody>
                    <a:bodyPr/>
                    <a:lstStyle/>
                    <a:p>
                      <a:pPr algn="ctr"/>
                      <a:r>
                        <a:rPr lang="cs-CZ" dirty="0"/>
                        <a:t>metal</a:t>
                      </a:r>
                    </a:p>
                  </a:txBody>
                  <a:tcPr anchor="ctr">
                    <a:lnL>
                      <a:noFill/>
                    </a:lnL>
                    <a:lnR>
                      <a:noFill/>
                    </a:lnR>
                    <a:lnT>
                      <a:noFill/>
                    </a:lnT>
                    <a:lnB>
                      <a:noFill/>
                    </a:lnB>
                    <a:solidFill>
                      <a:schemeClr val="accent3">
                        <a:lumMod val="60000"/>
                        <a:lumOff val="40000"/>
                      </a:schemeClr>
                    </a:solidFill>
                  </a:tcPr>
                </a:tc>
                <a:tc>
                  <a:txBody>
                    <a:bodyPr/>
                    <a:lstStyle/>
                    <a:p>
                      <a:pPr algn="ctr"/>
                      <a:endParaRPr lang="cs-CZ" dirty="0"/>
                    </a:p>
                  </a:txBody>
                  <a:tcPr anchor="ctr">
                    <a:lnL>
                      <a:noFill/>
                    </a:lnL>
                    <a:lnR>
                      <a:noFill/>
                    </a:lnR>
                    <a:lnT>
                      <a:noFill/>
                    </a:lnT>
                    <a:lnB>
                      <a:noFill/>
                    </a:lnB>
                    <a:solidFill>
                      <a:schemeClr val="accent3">
                        <a:lumMod val="60000"/>
                        <a:lumOff val="40000"/>
                      </a:schemeClr>
                    </a:solidFill>
                  </a:tcPr>
                </a:tc>
                <a:tc>
                  <a:txBody>
                    <a:bodyPr/>
                    <a:lstStyle/>
                    <a:p>
                      <a:pPr algn="ctr"/>
                      <a:r>
                        <a:rPr lang="cs-CZ" dirty="0" err="1"/>
                        <a:t>bowl</a:t>
                      </a:r>
                      <a:endParaRPr lang="cs-CZ" dirty="0"/>
                    </a:p>
                  </a:txBody>
                  <a:tcPr anchor="ctr">
                    <a:lnL>
                      <a:noFill/>
                    </a:lnL>
                    <a:lnR>
                      <a:noFill/>
                    </a:lnR>
                    <a:lnT>
                      <a:noFill/>
                    </a:lnT>
                    <a:lnB>
                      <a:noFill/>
                    </a:lnB>
                    <a:solidFill>
                      <a:schemeClr val="accent3">
                        <a:lumMod val="60000"/>
                        <a:lumOff val="40000"/>
                      </a:schemeClr>
                    </a:solidFill>
                  </a:tcPr>
                </a:tc>
              </a:tr>
              <a:tr h="1130663">
                <a:tc>
                  <a:txBody>
                    <a:bodyPr/>
                    <a:lstStyle/>
                    <a:p>
                      <a:pPr algn="ctr"/>
                      <a:r>
                        <a:rPr lang="cs-CZ" dirty="0"/>
                        <a:t>a</a:t>
                      </a:r>
                    </a:p>
                  </a:txBody>
                  <a:tcPr anchor="ctr">
                    <a:lnL>
                      <a:noFill/>
                    </a:lnL>
                    <a:lnR>
                      <a:noFill/>
                    </a:lnR>
                    <a:lnT>
                      <a:noFill/>
                    </a:lnT>
                    <a:lnB>
                      <a:noFill/>
                    </a:lnB>
                    <a:solidFill>
                      <a:schemeClr val="accent6">
                        <a:lumMod val="60000"/>
                        <a:lumOff val="40000"/>
                      </a:schemeClr>
                    </a:solidFill>
                  </a:tcPr>
                </a:tc>
                <a:tc>
                  <a:txBody>
                    <a:bodyPr/>
                    <a:lstStyle/>
                    <a:p>
                      <a:pPr algn="ctr"/>
                      <a:endParaRPr lang="cs-CZ" dirty="0"/>
                    </a:p>
                  </a:txBody>
                  <a:tcPr anchor="ctr">
                    <a:lnL>
                      <a:noFill/>
                    </a:lnL>
                    <a:lnR>
                      <a:noFill/>
                    </a:lnR>
                    <a:lnT>
                      <a:noFill/>
                    </a:lnT>
                    <a:lnB>
                      <a:noFill/>
                    </a:lnB>
                    <a:solidFill>
                      <a:schemeClr val="accent6">
                        <a:lumMod val="60000"/>
                        <a:lumOff val="40000"/>
                      </a:schemeClr>
                    </a:solidFill>
                  </a:tcPr>
                </a:tc>
                <a:tc>
                  <a:txBody>
                    <a:bodyPr/>
                    <a:lstStyle/>
                    <a:p>
                      <a:pPr algn="ctr"/>
                      <a:r>
                        <a:rPr lang="cs-CZ" dirty="0" err="1"/>
                        <a:t>small</a:t>
                      </a:r>
                      <a:endParaRPr lang="cs-CZ" dirty="0"/>
                    </a:p>
                  </a:txBody>
                  <a:tcPr anchor="ctr">
                    <a:lnL>
                      <a:noFill/>
                    </a:lnL>
                    <a:lnR>
                      <a:noFill/>
                    </a:lnR>
                    <a:lnT>
                      <a:noFill/>
                    </a:lnT>
                    <a:lnB>
                      <a:noFill/>
                    </a:lnB>
                    <a:solidFill>
                      <a:schemeClr val="accent6">
                        <a:lumMod val="60000"/>
                        <a:lumOff val="40000"/>
                      </a:schemeClr>
                    </a:solidFill>
                  </a:tcPr>
                </a:tc>
                <a:tc>
                  <a:txBody>
                    <a:bodyPr/>
                    <a:lstStyle/>
                    <a:p>
                      <a:pPr algn="ctr"/>
                      <a:endParaRPr lang="cs-CZ" dirty="0"/>
                    </a:p>
                  </a:txBody>
                  <a:tcPr anchor="ctr">
                    <a:lnL>
                      <a:noFill/>
                    </a:lnL>
                    <a:lnR>
                      <a:noFill/>
                    </a:lnR>
                    <a:lnT>
                      <a:noFill/>
                    </a:lnT>
                    <a:lnB>
                      <a:noFill/>
                    </a:lnB>
                    <a:solidFill>
                      <a:schemeClr val="accent6">
                        <a:lumMod val="60000"/>
                        <a:lumOff val="40000"/>
                      </a:schemeClr>
                    </a:solidFill>
                  </a:tcPr>
                </a:tc>
                <a:tc>
                  <a:txBody>
                    <a:bodyPr/>
                    <a:lstStyle/>
                    <a:p>
                      <a:pPr algn="ctr"/>
                      <a:endParaRPr lang="cs-CZ" dirty="0"/>
                    </a:p>
                  </a:txBody>
                  <a:tcPr anchor="ctr">
                    <a:lnL>
                      <a:noFill/>
                    </a:lnL>
                    <a:lnR>
                      <a:noFill/>
                    </a:lnR>
                    <a:lnT>
                      <a:noFill/>
                    </a:lnT>
                    <a:lnB>
                      <a:noFill/>
                    </a:lnB>
                    <a:solidFill>
                      <a:schemeClr val="accent6">
                        <a:lumMod val="60000"/>
                        <a:lumOff val="40000"/>
                      </a:schemeClr>
                    </a:solidFill>
                  </a:tcPr>
                </a:tc>
                <a:tc>
                  <a:txBody>
                    <a:bodyPr/>
                    <a:lstStyle/>
                    <a:p>
                      <a:pPr algn="ctr"/>
                      <a:r>
                        <a:rPr lang="cs-CZ" dirty="0" err="1"/>
                        <a:t>red</a:t>
                      </a:r>
                      <a:endParaRPr lang="cs-CZ" dirty="0"/>
                    </a:p>
                  </a:txBody>
                  <a:tcPr anchor="ctr">
                    <a:lnL>
                      <a:noFill/>
                    </a:lnL>
                    <a:lnR>
                      <a:noFill/>
                    </a:lnR>
                    <a:lnT>
                      <a:noFill/>
                    </a:lnT>
                    <a:lnB>
                      <a:noFill/>
                    </a:lnB>
                    <a:solidFill>
                      <a:schemeClr val="accent6">
                        <a:lumMod val="60000"/>
                        <a:lumOff val="40000"/>
                      </a:schemeClr>
                    </a:solidFill>
                  </a:tcPr>
                </a:tc>
                <a:tc>
                  <a:txBody>
                    <a:bodyPr/>
                    <a:lstStyle/>
                    <a:p>
                      <a:pPr algn="ctr"/>
                      <a:endParaRPr lang="cs-CZ" dirty="0"/>
                    </a:p>
                  </a:txBody>
                  <a:tcPr anchor="ctr">
                    <a:lnL>
                      <a:noFill/>
                    </a:lnL>
                    <a:lnR>
                      <a:noFill/>
                    </a:lnR>
                    <a:lnT>
                      <a:noFill/>
                    </a:lnT>
                    <a:lnB>
                      <a:noFill/>
                    </a:lnB>
                    <a:solidFill>
                      <a:schemeClr val="accent6">
                        <a:lumMod val="60000"/>
                        <a:lumOff val="40000"/>
                      </a:schemeClr>
                    </a:solidFill>
                  </a:tcPr>
                </a:tc>
                <a:tc>
                  <a:txBody>
                    <a:bodyPr/>
                    <a:lstStyle/>
                    <a:p>
                      <a:pPr algn="ctr"/>
                      <a:endParaRPr lang="cs-CZ" dirty="0"/>
                    </a:p>
                  </a:txBody>
                  <a:tcPr anchor="ctr">
                    <a:lnL>
                      <a:noFill/>
                    </a:lnL>
                    <a:lnR>
                      <a:noFill/>
                    </a:lnR>
                    <a:lnT>
                      <a:noFill/>
                    </a:lnT>
                    <a:lnB>
                      <a:noFill/>
                    </a:lnB>
                    <a:solidFill>
                      <a:schemeClr val="accent6">
                        <a:lumMod val="60000"/>
                        <a:lumOff val="40000"/>
                      </a:schemeClr>
                    </a:solidFill>
                  </a:tcPr>
                </a:tc>
                <a:tc>
                  <a:txBody>
                    <a:bodyPr/>
                    <a:lstStyle/>
                    <a:p>
                      <a:pPr algn="ctr"/>
                      <a:r>
                        <a:rPr lang="cs-CZ" sz="1400" dirty="0" err="1"/>
                        <a:t>sleeping</a:t>
                      </a:r>
                      <a:endParaRPr lang="cs-CZ" sz="1400" dirty="0"/>
                    </a:p>
                  </a:txBody>
                  <a:tcPr anchor="ctr">
                    <a:lnL>
                      <a:noFill/>
                    </a:lnL>
                    <a:lnR>
                      <a:noFill/>
                    </a:lnR>
                    <a:lnT>
                      <a:noFill/>
                    </a:lnT>
                    <a:lnB>
                      <a:noFill/>
                    </a:lnB>
                    <a:solidFill>
                      <a:schemeClr val="accent6">
                        <a:lumMod val="60000"/>
                        <a:lumOff val="40000"/>
                      </a:schemeClr>
                    </a:solidFill>
                  </a:tcPr>
                </a:tc>
                <a:tc>
                  <a:txBody>
                    <a:bodyPr/>
                    <a:lstStyle/>
                    <a:p>
                      <a:pPr algn="ctr"/>
                      <a:r>
                        <a:rPr lang="cs-CZ" dirty="0" err="1"/>
                        <a:t>bag</a:t>
                      </a:r>
                      <a:endParaRPr lang="cs-CZ" dirty="0"/>
                    </a:p>
                  </a:txBody>
                  <a:tcPr anchor="ctr">
                    <a:lnL>
                      <a:noFill/>
                    </a:lnL>
                    <a:lnR>
                      <a:noFill/>
                    </a:lnR>
                    <a:lnT>
                      <a:noFill/>
                    </a:lnT>
                    <a:lnB>
                      <a:noFill/>
                    </a:lnB>
                    <a:solidFill>
                      <a:schemeClr val="accent6">
                        <a:lumMod val="60000"/>
                        <a:lumOff val="40000"/>
                      </a:schemeClr>
                    </a:solidFill>
                  </a:tcPr>
                </a:tc>
              </a:tr>
            </a:tbl>
          </a:graphicData>
        </a:graphic>
      </p:graphicFrame>
      <p:sp>
        <p:nvSpPr>
          <p:cNvPr id="12" name="TextovéPole 11"/>
          <p:cNvSpPr txBox="1"/>
          <p:nvPr/>
        </p:nvSpPr>
        <p:spPr>
          <a:xfrm>
            <a:off x="395536" y="260648"/>
            <a:ext cx="6768752" cy="369332"/>
          </a:xfrm>
          <a:prstGeom prst="rect">
            <a:avLst/>
          </a:prstGeom>
          <a:noFill/>
        </p:spPr>
        <p:txBody>
          <a:bodyPr wrap="square" rtlCol="0">
            <a:spAutoFit/>
          </a:bodyPr>
          <a:lstStyle/>
          <a:p>
            <a:r>
              <a:rPr lang="en-US" b="1" dirty="0">
                <a:solidFill>
                  <a:schemeClr val="accent5">
                    <a:lumMod val="60000"/>
                    <a:lumOff val="40000"/>
                  </a:schemeClr>
                </a:solidFill>
              </a:rPr>
              <a:t>Some examples of adjective </a:t>
            </a:r>
            <a:r>
              <a:rPr lang="en-US" b="1" dirty="0" smtClean="0">
                <a:solidFill>
                  <a:schemeClr val="accent5">
                    <a:lumMod val="60000"/>
                    <a:lumOff val="40000"/>
                  </a:schemeClr>
                </a:solidFill>
              </a:rPr>
              <a:t>order</a:t>
            </a:r>
            <a:r>
              <a:rPr lang="cs-CZ" b="1" dirty="0" smtClean="0">
                <a:solidFill>
                  <a:schemeClr val="accent5">
                    <a:lumMod val="60000"/>
                    <a:lumOff val="40000"/>
                  </a:schemeClr>
                </a:solidFill>
              </a:rPr>
              <a:t>:</a:t>
            </a:r>
            <a:endParaRPr lang="cs-CZ" dirty="0">
              <a:solidFill>
                <a:schemeClr val="accent5">
                  <a:lumMod val="60000"/>
                  <a:lumOff val="40000"/>
                </a:schemeClr>
              </a:solidFill>
            </a:endParaRPr>
          </a:p>
        </p:txBody>
      </p:sp>
    </p:spTree>
    <p:extLst>
      <p:ext uri="{BB962C8B-B14F-4D97-AF65-F5344CB8AC3E}">
        <p14:creationId xmlns:p14="http://schemas.microsoft.com/office/powerpoint/2010/main" val="911564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116632"/>
            <a:ext cx="8676456" cy="6894195"/>
          </a:xfrm>
          <a:prstGeom prst="rect">
            <a:avLst/>
          </a:prstGeom>
          <a:noFill/>
        </p:spPr>
        <p:txBody>
          <a:bodyPr wrap="square" rtlCol="0">
            <a:spAutoFit/>
          </a:bodyPr>
          <a:lstStyle/>
          <a:p>
            <a:r>
              <a:rPr lang="en-US" dirty="0"/>
              <a:t>Adjectives cannot be written in any order. There are rules, so you should use the following order:</a:t>
            </a:r>
          </a:p>
          <a:p>
            <a:pPr lvl="4"/>
            <a:r>
              <a:rPr lang="cs-CZ" sz="1400" b="1" dirty="0" err="1" smtClean="0">
                <a:solidFill>
                  <a:schemeClr val="accent5">
                    <a:lumMod val="60000"/>
                    <a:lumOff val="40000"/>
                  </a:schemeClr>
                </a:solidFill>
              </a:rPr>
              <a:t>Dete</a:t>
            </a:r>
            <a:r>
              <a:rPr lang="en-US" sz="1400" b="1" dirty="0" err="1" smtClean="0">
                <a:solidFill>
                  <a:schemeClr val="accent5">
                    <a:lumMod val="60000"/>
                    <a:lumOff val="40000"/>
                  </a:schemeClr>
                </a:solidFill>
              </a:rPr>
              <a:t>rminer</a:t>
            </a:r>
            <a:r>
              <a:rPr lang="en-US" sz="1400" b="1" dirty="0" smtClean="0">
                <a:solidFill>
                  <a:schemeClr val="accent5">
                    <a:lumMod val="60000"/>
                    <a:lumOff val="40000"/>
                  </a:schemeClr>
                </a:solidFill>
              </a:rPr>
              <a:t> </a:t>
            </a:r>
            <a:r>
              <a:rPr lang="en-US" sz="1400" b="1" dirty="0">
                <a:solidFill>
                  <a:schemeClr val="accent5">
                    <a:lumMod val="60000"/>
                    <a:lumOff val="40000"/>
                  </a:schemeClr>
                </a:solidFill>
              </a:rPr>
              <a:t>or article </a:t>
            </a:r>
          </a:p>
          <a:p>
            <a:pPr lvl="5"/>
            <a:r>
              <a:rPr lang="en-US" sz="1400" dirty="0"/>
              <a:t>Determiners e.g. this, that, these, those, my, mine, your, yours, him, his, her, hers, they, their, Sam's ; or </a:t>
            </a:r>
          </a:p>
          <a:p>
            <a:pPr lvl="5"/>
            <a:r>
              <a:rPr lang="en-US" sz="1400" dirty="0"/>
              <a:t>Articles - a, an, </a:t>
            </a:r>
            <a:r>
              <a:rPr lang="en-US" sz="1400" dirty="0" smtClean="0"/>
              <a:t>the</a:t>
            </a:r>
            <a:endParaRPr lang="en-US" sz="1400" dirty="0"/>
          </a:p>
          <a:p>
            <a:pPr lvl="4"/>
            <a:r>
              <a:rPr lang="en-US" sz="1400" b="1" dirty="0">
                <a:solidFill>
                  <a:schemeClr val="accent5">
                    <a:lumMod val="60000"/>
                    <a:lumOff val="40000"/>
                  </a:schemeClr>
                </a:solidFill>
              </a:rPr>
              <a:t>Opinion adjective</a:t>
            </a:r>
            <a:r>
              <a:rPr lang="en-US" sz="1400" dirty="0">
                <a:solidFill>
                  <a:schemeClr val="accent5">
                    <a:lumMod val="60000"/>
                    <a:lumOff val="40000"/>
                  </a:schemeClr>
                </a:solidFill>
              </a:rPr>
              <a:t/>
            </a:r>
            <a:br>
              <a:rPr lang="en-US" sz="1400" dirty="0">
                <a:solidFill>
                  <a:schemeClr val="accent5">
                    <a:lumMod val="60000"/>
                    <a:lumOff val="40000"/>
                  </a:schemeClr>
                </a:solidFill>
              </a:rPr>
            </a:br>
            <a:r>
              <a:rPr lang="en-US" sz="1400" dirty="0"/>
              <a:t>e.g. polite, fun, cute, difficult, </a:t>
            </a:r>
            <a:r>
              <a:rPr lang="en-US" sz="1400" dirty="0" smtClean="0"/>
              <a:t>hard-working</a:t>
            </a:r>
            <a:endParaRPr lang="en-US" sz="1400" dirty="0"/>
          </a:p>
          <a:p>
            <a:pPr lvl="4"/>
            <a:r>
              <a:rPr lang="en-US" sz="1400" b="1" dirty="0">
                <a:solidFill>
                  <a:schemeClr val="accent5">
                    <a:lumMod val="60000"/>
                    <a:lumOff val="40000"/>
                  </a:schemeClr>
                </a:solidFill>
              </a:rPr>
              <a:t>Size, including adjectives, comparatives and </a:t>
            </a:r>
            <a:r>
              <a:rPr lang="en-US" sz="1400" b="1" dirty="0" smtClean="0">
                <a:solidFill>
                  <a:schemeClr val="accent5">
                    <a:lumMod val="60000"/>
                    <a:lumOff val="40000"/>
                  </a:schemeClr>
                </a:solidFill>
              </a:rPr>
              <a:t>superlatives</a:t>
            </a:r>
            <a:endParaRPr lang="en-US" sz="1400" b="1" dirty="0">
              <a:solidFill>
                <a:schemeClr val="accent5">
                  <a:lumMod val="60000"/>
                  <a:lumOff val="40000"/>
                </a:schemeClr>
              </a:solidFill>
            </a:endParaRPr>
          </a:p>
          <a:p>
            <a:pPr lvl="5"/>
            <a:r>
              <a:rPr lang="en-US" sz="1400" b="1" dirty="0">
                <a:solidFill>
                  <a:schemeClr val="accent5">
                    <a:lumMod val="60000"/>
                    <a:lumOff val="40000"/>
                  </a:schemeClr>
                </a:solidFill>
              </a:rPr>
              <a:t>height</a:t>
            </a:r>
            <a:r>
              <a:rPr lang="en-US" sz="1400" dirty="0"/>
              <a:t>; e.g. tall, short, high, low; taller, </a:t>
            </a:r>
            <a:r>
              <a:rPr lang="en-US" sz="1400" dirty="0" smtClean="0"/>
              <a:t>tallest</a:t>
            </a:r>
            <a:endParaRPr lang="en-US" sz="1400" dirty="0"/>
          </a:p>
          <a:p>
            <a:pPr lvl="5"/>
            <a:r>
              <a:rPr lang="en-US" sz="1400" b="1" dirty="0">
                <a:solidFill>
                  <a:schemeClr val="accent5">
                    <a:lumMod val="60000"/>
                    <a:lumOff val="40000"/>
                  </a:schemeClr>
                </a:solidFill>
              </a:rPr>
              <a:t>width</a:t>
            </a:r>
            <a:r>
              <a:rPr lang="en-US" sz="1400" dirty="0"/>
              <a:t>; e.g. wide, narrow, thin, slim; wider, </a:t>
            </a:r>
            <a:r>
              <a:rPr lang="en-US" sz="1400" dirty="0" smtClean="0"/>
              <a:t>widest</a:t>
            </a:r>
            <a:endParaRPr lang="en-US" sz="1400" dirty="0"/>
          </a:p>
          <a:p>
            <a:pPr lvl="5"/>
            <a:r>
              <a:rPr lang="en-US" sz="1400" b="1" dirty="0">
                <a:solidFill>
                  <a:schemeClr val="accent5">
                    <a:lumMod val="60000"/>
                    <a:lumOff val="40000"/>
                  </a:schemeClr>
                </a:solidFill>
              </a:rPr>
              <a:t>length</a:t>
            </a:r>
            <a:r>
              <a:rPr lang="en-US" sz="1400" dirty="0"/>
              <a:t>; e.g. long, short; longer, </a:t>
            </a:r>
            <a:r>
              <a:rPr lang="en-US" sz="1400" dirty="0" smtClean="0"/>
              <a:t>longest</a:t>
            </a:r>
            <a:endParaRPr lang="en-US" sz="1400" dirty="0"/>
          </a:p>
          <a:p>
            <a:pPr lvl="5"/>
            <a:r>
              <a:rPr lang="en-US" sz="1400" b="1" dirty="0">
                <a:solidFill>
                  <a:schemeClr val="accent5">
                    <a:lumMod val="60000"/>
                    <a:lumOff val="40000"/>
                  </a:schemeClr>
                </a:solidFill>
              </a:rPr>
              <a:t>volume</a:t>
            </a:r>
            <a:r>
              <a:rPr lang="en-US" sz="1400" dirty="0"/>
              <a:t>; e.g. fat, huge; fatter, fattest </a:t>
            </a:r>
          </a:p>
          <a:p>
            <a:pPr lvl="4"/>
            <a:r>
              <a:rPr lang="en-US" sz="1400" b="1" dirty="0">
                <a:solidFill>
                  <a:schemeClr val="accent5">
                    <a:lumMod val="60000"/>
                    <a:lumOff val="40000"/>
                  </a:schemeClr>
                </a:solidFill>
              </a:rPr>
              <a:t>Shape</a:t>
            </a:r>
            <a:r>
              <a:rPr lang="en-US" sz="1400" dirty="0"/>
              <a:t/>
            </a:r>
            <a:br>
              <a:rPr lang="en-US" sz="1400" dirty="0"/>
            </a:br>
            <a:r>
              <a:rPr lang="en-US" sz="1400" dirty="0"/>
              <a:t>e.g. circular, oval, triangular, square, 5-sided, hexagonal, </a:t>
            </a:r>
            <a:r>
              <a:rPr lang="en-US" sz="1400" dirty="0" smtClean="0"/>
              <a:t>irregular</a:t>
            </a:r>
            <a:endParaRPr lang="en-US" sz="1400" dirty="0"/>
          </a:p>
          <a:p>
            <a:pPr lvl="4"/>
            <a:r>
              <a:rPr lang="en-US" sz="1400" b="1" dirty="0">
                <a:solidFill>
                  <a:schemeClr val="accent5">
                    <a:lumMod val="60000"/>
                    <a:lumOff val="40000"/>
                  </a:schemeClr>
                </a:solidFill>
              </a:rPr>
              <a:t>Age</a:t>
            </a:r>
            <a:r>
              <a:rPr lang="en-US" sz="1400" dirty="0"/>
              <a:t/>
            </a:r>
            <a:br>
              <a:rPr lang="en-US" sz="1400" dirty="0"/>
            </a:br>
            <a:r>
              <a:rPr lang="en-US" sz="1400" dirty="0"/>
              <a:t>e.g. new, young, adolescent, teenage, middle-aged, old, </a:t>
            </a:r>
            <a:r>
              <a:rPr lang="en-US" sz="1400" dirty="0" smtClean="0"/>
              <a:t>ancient</a:t>
            </a:r>
            <a:endParaRPr lang="en-US" sz="1400" dirty="0"/>
          </a:p>
          <a:p>
            <a:pPr lvl="4"/>
            <a:r>
              <a:rPr lang="en-US" sz="1400" b="1" dirty="0" err="1">
                <a:solidFill>
                  <a:schemeClr val="accent5">
                    <a:lumMod val="60000"/>
                    <a:lumOff val="40000"/>
                  </a:schemeClr>
                </a:solidFill>
              </a:rPr>
              <a:t>Colour</a:t>
            </a:r>
            <a:r>
              <a:rPr lang="en-US" sz="1400" dirty="0"/>
              <a:t/>
            </a:r>
            <a:br>
              <a:rPr lang="en-US" sz="1400" dirty="0"/>
            </a:br>
            <a:r>
              <a:rPr lang="en-US" sz="1400" dirty="0"/>
              <a:t>e.g. red, orange, yellow, green, blue, purple, white, grey, black, black and white, light blue, dark red, pale blue, reddish brown, off-white, bright green, warm </a:t>
            </a:r>
            <a:r>
              <a:rPr lang="en-US" sz="1400" dirty="0" smtClean="0"/>
              <a:t>yellow</a:t>
            </a:r>
            <a:endParaRPr lang="en-US" sz="1400" dirty="0"/>
          </a:p>
          <a:p>
            <a:pPr lvl="4"/>
            <a:r>
              <a:rPr lang="en-US" sz="1400" b="1" dirty="0">
                <a:solidFill>
                  <a:schemeClr val="accent5">
                    <a:lumMod val="60000"/>
                    <a:lumOff val="40000"/>
                  </a:schemeClr>
                </a:solidFill>
              </a:rPr>
              <a:t>Nationality</a:t>
            </a:r>
            <a:r>
              <a:rPr lang="en-US" sz="1400" dirty="0"/>
              <a:t/>
            </a:r>
            <a:br>
              <a:rPr lang="en-US" sz="1400" dirty="0"/>
            </a:br>
            <a:r>
              <a:rPr lang="en-US" sz="1400" dirty="0"/>
              <a:t>e.g. Hong Kong, Chinese, English, American, Canadian, </a:t>
            </a:r>
            <a:r>
              <a:rPr lang="en-US" sz="1400" dirty="0" smtClean="0"/>
              <a:t>Japanese</a:t>
            </a:r>
            <a:endParaRPr lang="en-US" sz="1400" dirty="0"/>
          </a:p>
          <a:p>
            <a:pPr lvl="4"/>
            <a:r>
              <a:rPr lang="en-US" sz="1400" b="1" dirty="0">
                <a:solidFill>
                  <a:schemeClr val="accent5">
                    <a:lumMod val="60000"/>
                    <a:lumOff val="40000"/>
                  </a:schemeClr>
                </a:solidFill>
              </a:rPr>
              <a:t>Religion</a:t>
            </a:r>
            <a:r>
              <a:rPr lang="en-US" sz="1400" dirty="0"/>
              <a:t/>
            </a:r>
            <a:br>
              <a:rPr lang="en-US" sz="1400" dirty="0"/>
            </a:br>
            <a:r>
              <a:rPr lang="en-US" sz="1400" dirty="0"/>
              <a:t>e.g. Buddhist, Taoist, Christian, Moslem, pagan, </a:t>
            </a:r>
            <a:r>
              <a:rPr lang="en-US" sz="1400" dirty="0" smtClean="0"/>
              <a:t>atheist</a:t>
            </a:r>
            <a:endParaRPr lang="en-US" sz="1400" dirty="0"/>
          </a:p>
          <a:p>
            <a:pPr lvl="4"/>
            <a:r>
              <a:rPr lang="en-US" sz="1400" b="1" dirty="0">
                <a:solidFill>
                  <a:schemeClr val="accent5">
                    <a:lumMod val="60000"/>
                    <a:lumOff val="40000"/>
                  </a:schemeClr>
                </a:solidFill>
              </a:rPr>
              <a:t>Material</a:t>
            </a:r>
            <a:r>
              <a:rPr lang="en-US" sz="1400" dirty="0"/>
              <a:t/>
            </a:r>
            <a:br>
              <a:rPr lang="en-US" sz="1400" dirty="0"/>
            </a:br>
            <a:r>
              <a:rPr lang="en-US" sz="1400" dirty="0"/>
              <a:t>e.g. wood, plastic, metal, ceramic, paper, </a:t>
            </a:r>
            <a:r>
              <a:rPr lang="en-US" sz="1400" dirty="0" smtClean="0"/>
              <a:t>silk</a:t>
            </a:r>
            <a:endParaRPr lang="en-US" sz="1400" dirty="0"/>
          </a:p>
          <a:p>
            <a:pPr lvl="4"/>
            <a:r>
              <a:rPr lang="en-US" sz="1400" b="1" dirty="0">
                <a:solidFill>
                  <a:schemeClr val="accent5">
                    <a:lumMod val="60000"/>
                    <a:lumOff val="40000"/>
                  </a:schemeClr>
                </a:solidFill>
              </a:rPr>
              <a:t>Noun used as an adjective</a:t>
            </a:r>
            <a:r>
              <a:rPr lang="en-US" sz="1400" dirty="0"/>
              <a:t/>
            </a:r>
            <a:br>
              <a:rPr lang="en-US" sz="1400" dirty="0"/>
            </a:br>
            <a:r>
              <a:rPr lang="en-US" sz="1400" dirty="0"/>
              <a:t>e.g. campus (as in 'campus activities</a:t>
            </a:r>
            <a:r>
              <a:rPr lang="en-US" sz="1400" dirty="0" smtClean="0"/>
              <a:t>')</a:t>
            </a:r>
            <a:endParaRPr lang="en-US" sz="1400" dirty="0"/>
          </a:p>
          <a:p>
            <a:pPr lvl="4"/>
            <a:r>
              <a:rPr lang="en-US" sz="1400" b="1" dirty="0">
                <a:solidFill>
                  <a:schemeClr val="accent5">
                    <a:lumMod val="60000"/>
                    <a:lumOff val="40000"/>
                  </a:schemeClr>
                </a:solidFill>
              </a:rPr>
              <a:t>The noun that the adjectives are describing. </a:t>
            </a:r>
            <a:endParaRPr lang="cs-CZ" sz="1400" dirty="0"/>
          </a:p>
        </p:txBody>
      </p:sp>
    </p:spTree>
    <p:extLst>
      <p:ext uri="{BB962C8B-B14F-4D97-AF65-F5344CB8AC3E}">
        <p14:creationId xmlns:p14="http://schemas.microsoft.com/office/powerpoint/2010/main" val="3845132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3528" y="332656"/>
            <a:ext cx="4104456" cy="6319872"/>
          </a:xfrm>
          <a:prstGeom prst="rect">
            <a:avLst/>
          </a:prstGeom>
          <a:noFill/>
        </p:spPr>
        <p:txBody>
          <a:bodyPr wrap="square" rtlCol="0">
            <a:spAutoFit/>
          </a:bodyPr>
          <a:lstStyle/>
          <a:p>
            <a:pPr lvl="0" fontAlgn="base">
              <a:spcBef>
                <a:spcPct val="0"/>
              </a:spcBef>
              <a:spcAft>
                <a:spcPct val="0"/>
              </a:spcAft>
              <a:buFontTx/>
              <a:buChar char="•"/>
            </a:pPr>
            <a:r>
              <a:rPr lang="cs-CZ" i="1" dirty="0" smtClean="0">
                <a:solidFill>
                  <a:schemeClr val="accent5">
                    <a:lumMod val="60000"/>
                    <a:lumOff val="40000"/>
                  </a:schemeClr>
                </a:solidFill>
                <a:latin typeface="Arial" pitchFamily="34" charset="0"/>
                <a:cs typeface="Arial" pitchFamily="34" charset="0"/>
              </a:rPr>
              <a:t>  </a:t>
            </a:r>
            <a:r>
              <a:rPr lang="cs-CZ" sz="2000" i="1" dirty="0" err="1" smtClean="0">
                <a:solidFill>
                  <a:schemeClr val="accent5">
                    <a:lumMod val="60000"/>
                    <a:lumOff val="40000"/>
                  </a:schemeClr>
                </a:solidFill>
                <a:latin typeface="Arial" pitchFamily="34" charset="0"/>
                <a:cs typeface="Arial" pitchFamily="34" charset="0"/>
              </a:rPr>
              <a:t>Which</a:t>
            </a:r>
            <a:r>
              <a:rPr lang="cs-CZ" sz="2000" i="1" dirty="0" smtClean="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is</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the</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correct</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order</a:t>
            </a:r>
            <a:r>
              <a:rPr lang="cs-CZ" sz="2000" i="1"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a:t>
            </a:r>
            <a:r>
              <a:rPr lang="cs-CZ" sz="2000" dirty="0" err="1">
                <a:latin typeface="Arial" pitchFamily="34" charset="0"/>
                <a:cs typeface="Arial" pitchFamily="34" charset="0"/>
              </a:rPr>
              <a:t>new</a:t>
            </a:r>
            <a:r>
              <a:rPr lang="cs-CZ" sz="2000" dirty="0">
                <a:latin typeface="Arial" pitchFamily="34" charset="0"/>
                <a:cs typeface="Arial" pitchFamily="34" charset="0"/>
              </a:rPr>
              <a:t> carving </a:t>
            </a:r>
            <a:r>
              <a:rPr lang="cs-CZ" sz="2000" dirty="0" err="1">
                <a:latin typeface="Arial" pitchFamily="34" charset="0"/>
                <a:cs typeface="Arial" pitchFamily="34" charset="0"/>
              </a:rPr>
              <a:t>steel</a:t>
            </a:r>
            <a:r>
              <a:rPr lang="cs-CZ" sz="2000" dirty="0">
                <a:latin typeface="Arial" pitchFamily="34" charset="0"/>
                <a:cs typeface="Arial" pitchFamily="34" charset="0"/>
              </a:rPr>
              <a:t> </a:t>
            </a:r>
            <a:r>
              <a:rPr lang="cs-CZ" sz="2000" dirty="0" err="1">
                <a:latin typeface="Arial" pitchFamily="34" charset="0"/>
                <a:cs typeface="Arial" pitchFamily="34" charset="0"/>
              </a:rPr>
              <a:t>knife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2"/>
            </a:pPr>
            <a:r>
              <a:rPr lang="cs-CZ" sz="2000" dirty="0">
                <a:latin typeface="Arial" pitchFamily="34" charset="0"/>
                <a:cs typeface="Arial" pitchFamily="34" charset="0"/>
              </a:rPr>
              <a:t>a </a:t>
            </a:r>
            <a:r>
              <a:rPr lang="cs-CZ" sz="2000" dirty="0" err="1">
                <a:latin typeface="Arial" pitchFamily="34" charset="0"/>
                <a:cs typeface="Arial" pitchFamily="34" charset="0"/>
              </a:rPr>
              <a:t>new</a:t>
            </a:r>
            <a:r>
              <a:rPr lang="cs-CZ" sz="2000" dirty="0">
                <a:latin typeface="Arial" pitchFamily="34" charset="0"/>
                <a:cs typeface="Arial" pitchFamily="34" charset="0"/>
              </a:rPr>
              <a:t> </a:t>
            </a:r>
            <a:r>
              <a:rPr lang="cs-CZ" sz="2000" dirty="0" err="1">
                <a:latin typeface="Arial" pitchFamily="34" charset="0"/>
                <a:cs typeface="Arial" pitchFamily="34" charset="0"/>
              </a:rPr>
              <a:t>steel</a:t>
            </a:r>
            <a:r>
              <a:rPr lang="cs-CZ" sz="2000" dirty="0">
                <a:latin typeface="Arial" pitchFamily="34" charset="0"/>
                <a:cs typeface="Arial" pitchFamily="34" charset="0"/>
              </a:rPr>
              <a:t> carving </a:t>
            </a:r>
            <a:r>
              <a:rPr lang="cs-CZ" sz="2000" dirty="0" err="1">
                <a:latin typeface="Arial" pitchFamily="34" charset="0"/>
                <a:cs typeface="Arial" pitchFamily="34" charset="0"/>
              </a:rPr>
              <a:t>knife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carving </a:t>
            </a:r>
            <a:r>
              <a:rPr lang="cs-CZ" sz="2000" dirty="0" err="1">
                <a:latin typeface="Arial" pitchFamily="34" charset="0"/>
                <a:cs typeface="Arial" pitchFamily="34" charset="0"/>
              </a:rPr>
              <a:t>steel</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a:t>
            </a:r>
            <a:r>
              <a:rPr lang="cs-CZ" sz="2000" dirty="0" err="1">
                <a:latin typeface="Arial" pitchFamily="34" charset="0"/>
                <a:cs typeface="Arial" pitchFamily="34" charset="0"/>
              </a:rPr>
              <a:t>knife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steel</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carving </a:t>
            </a:r>
            <a:r>
              <a:rPr lang="cs-CZ" sz="2000" dirty="0" err="1">
                <a:latin typeface="Arial" pitchFamily="34" charset="0"/>
                <a:cs typeface="Arial" pitchFamily="34" charset="0"/>
              </a:rPr>
              <a:t>knife</a:t>
            </a:r>
            <a:endParaRPr lang="cs-CZ" sz="2000" dirty="0">
              <a:latin typeface="Arial" pitchFamily="34" charset="0"/>
              <a:cs typeface="Arial" pitchFamily="34" charset="0"/>
            </a:endParaRPr>
          </a:p>
          <a:p>
            <a:pPr lvl="0" eaLnBrk="0" fontAlgn="base" hangingPunct="0">
              <a:spcBef>
                <a:spcPct val="0"/>
              </a:spcBef>
              <a:spcAft>
                <a:spcPct val="0"/>
              </a:spcAft>
              <a:buFontTx/>
              <a:buChar char="•"/>
            </a:pPr>
            <a:r>
              <a:rPr lang="cs-CZ" sz="2000" i="1" dirty="0" smtClean="0">
                <a:solidFill>
                  <a:schemeClr val="accent5">
                    <a:lumMod val="60000"/>
                    <a:lumOff val="40000"/>
                  </a:schemeClr>
                </a:solidFill>
                <a:latin typeface="Arial" pitchFamily="34" charset="0"/>
                <a:cs typeface="Arial" pitchFamily="34" charset="0"/>
              </a:rPr>
              <a:t>  </a:t>
            </a:r>
            <a:r>
              <a:rPr lang="cs-CZ" sz="2000" i="1" dirty="0" err="1" smtClean="0">
                <a:solidFill>
                  <a:schemeClr val="accent5">
                    <a:lumMod val="60000"/>
                    <a:lumOff val="40000"/>
                  </a:schemeClr>
                </a:solidFill>
                <a:latin typeface="Arial" pitchFamily="34" charset="0"/>
                <a:cs typeface="Arial" pitchFamily="34" charset="0"/>
              </a:rPr>
              <a:t>Which</a:t>
            </a:r>
            <a:r>
              <a:rPr lang="cs-CZ" sz="2000" i="1" dirty="0" smtClean="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is</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the</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correct</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order</a:t>
            </a:r>
            <a:r>
              <a:rPr lang="cs-CZ" sz="2000" i="1" dirty="0">
                <a:solidFill>
                  <a:srgbClr val="C00000"/>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thin</a:t>
            </a:r>
            <a:r>
              <a:rPr lang="cs-CZ" sz="2000" dirty="0">
                <a:latin typeface="Arial" pitchFamily="34" charset="0"/>
                <a:cs typeface="Arial" pitchFamily="34" charset="0"/>
              </a:rPr>
              <a:t> </a:t>
            </a:r>
            <a:r>
              <a:rPr lang="cs-CZ" sz="2000" dirty="0" err="1">
                <a:latin typeface="Arial" pitchFamily="34" charset="0"/>
                <a:cs typeface="Arial" pitchFamily="34" charset="0"/>
              </a:rPr>
              <a:t>Canadian</a:t>
            </a:r>
            <a:r>
              <a:rPr lang="cs-CZ" sz="2000" dirty="0">
                <a:latin typeface="Arial" pitchFamily="34" charset="0"/>
                <a:cs typeface="Arial" pitchFamily="34" charset="0"/>
              </a:rPr>
              <a:t> lady</a:t>
            </a:r>
          </a:p>
          <a:p>
            <a:pPr lvl="0" eaLnBrk="0" fontAlgn="base" hangingPunct="0">
              <a:spcBef>
                <a:spcPct val="0"/>
              </a:spcBef>
              <a:spcAft>
                <a:spcPct val="0"/>
              </a:spcAft>
              <a:buFontTx/>
              <a:buAutoNum type="arabicPeriod" startAt="2"/>
            </a:pPr>
            <a:r>
              <a:rPr lang="cs-CZ" sz="2000" dirty="0">
                <a:latin typeface="Arial" pitchFamily="34" charset="0"/>
                <a:cs typeface="Arial" pitchFamily="34" charset="0"/>
              </a:rPr>
              <a:t>a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Canadian</a:t>
            </a:r>
            <a:r>
              <a:rPr lang="cs-CZ" sz="2000" dirty="0">
                <a:latin typeface="Arial" pitchFamily="34" charset="0"/>
                <a:cs typeface="Arial" pitchFamily="34" charset="0"/>
              </a:rPr>
              <a:t> </a:t>
            </a:r>
            <a:r>
              <a:rPr lang="cs-CZ" sz="2000" dirty="0" err="1">
                <a:latin typeface="Arial" pitchFamily="34" charset="0"/>
                <a:cs typeface="Arial" pitchFamily="34" charset="0"/>
              </a:rPr>
              <a:t>thin</a:t>
            </a:r>
            <a:r>
              <a:rPr lang="cs-CZ" sz="2000" dirty="0">
                <a:latin typeface="Arial" pitchFamily="34" charset="0"/>
                <a:cs typeface="Arial" pitchFamily="34" charset="0"/>
              </a:rPr>
              <a:t> lady</a:t>
            </a: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a:t>
            </a:r>
            <a:r>
              <a:rPr lang="cs-CZ" sz="2000" dirty="0" err="1">
                <a:latin typeface="Arial" pitchFamily="34" charset="0"/>
                <a:cs typeface="Arial" pitchFamily="34" charset="0"/>
              </a:rPr>
              <a:t>thin</a:t>
            </a:r>
            <a:r>
              <a:rPr lang="cs-CZ" sz="2000" dirty="0">
                <a:latin typeface="Arial" pitchFamily="34" charset="0"/>
                <a:cs typeface="Arial" pitchFamily="34" charset="0"/>
              </a:rPr>
              <a:t>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Canadian</a:t>
            </a:r>
            <a:r>
              <a:rPr lang="cs-CZ" sz="2000" dirty="0">
                <a:latin typeface="Arial" pitchFamily="34" charset="0"/>
                <a:cs typeface="Arial" pitchFamily="34" charset="0"/>
              </a:rPr>
              <a:t> lady</a:t>
            </a: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Canadian</a:t>
            </a:r>
            <a:r>
              <a:rPr lang="cs-CZ" sz="2000" dirty="0">
                <a:latin typeface="Arial" pitchFamily="34" charset="0"/>
                <a:cs typeface="Arial" pitchFamily="34" charset="0"/>
              </a:rPr>
              <a:t>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thin</a:t>
            </a:r>
            <a:r>
              <a:rPr lang="cs-CZ" sz="2000" dirty="0">
                <a:latin typeface="Arial" pitchFamily="34" charset="0"/>
                <a:cs typeface="Arial" pitchFamily="34" charset="0"/>
              </a:rPr>
              <a:t> lady</a:t>
            </a:r>
          </a:p>
          <a:p>
            <a:pPr lvl="0" eaLnBrk="0" fontAlgn="base" hangingPunct="0">
              <a:spcBef>
                <a:spcPct val="0"/>
              </a:spcBef>
              <a:spcAft>
                <a:spcPct val="0"/>
              </a:spcAft>
              <a:buFontTx/>
              <a:buChar char="•"/>
            </a:pPr>
            <a:r>
              <a:rPr lang="cs-CZ" sz="2000" i="1" dirty="0" smtClean="0">
                <a:solidFill>
                  <a:schemeClr val="accent5">
                    <a:lumMod val="60000"/>
                    <a:lumOff val="40000"/>
                  </a:schemeClr>
                </a:solidFill>
                <a:latin typeface="Arial" pitchFamily="34" charset="0"/>
                <a:cs typeface="Arial" pitchFamily="34" charset="0"/>
              </a:rPr>
              <a:t>  </a:t>
            </a:r>
            <a:r>
              <a:rPr lang="cs-CZ" sz="2000" i="1" dirty="0" err="1" smtClean="0">
                <a:solidFill>
                  <a:schemeClr val="accent5">
                    <a:lumMod val="60000"/>
                    <a:lumOff val="40000"/>
                  </a:schemeClr>
                </a:solidFill>
                <a:latin typeface="Arial" pitchFamily="34" charset="0"/>
                <a:cs typeface="Arial" pitchFamily="34" charset="0"/>
              </a:rPr>
              <a:t>Which</a:t>
            </a:r>
            <a:r>
              <a:rPr lang="cs-CZ" sz="2000" i="1" dirty="0" smtClean="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is</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the</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correct</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order</a:t>
            </a:r>
            <a:r>
              <a:rPr lang="cs-CZ" sz="2000" i="1" dirty="0">
                <a:solidFill>
                  <a:srgbClr val="C00000"/>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a:t>
            </a:r>
            <a:r>
              <a:rPr lang="cs-CZ" sz="2000" dirty="0" err="1">
                <a:latin typeface="Arial" pitchFamily="34" charset="0"/>
                <a:cs typeface="Arial" pitchFamily="34" charset="0"/>
              </a:rPr>
              <a:t>dirty</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a:t>
            </a:r>
            <a:r>
              <a:rPr lang="cs-CZ" sz="2000" dirty="0" err="1">
                <a:latin typeface="Arial" pitchFamily="34" charset="0"/>
                <a:cs typeface="Arial" pitchFamily="34" charset="0"/>
              </a:rPr>
              <a:t>cotton</a:t>
            </a:r>
            <a:r>
              <a:rPr lang="cs-CZ" sz="2000" dirty="0">
                <a:latin typeface="Arial" pitchFamily="34" charset="0"/>
                <a:cs typeface="Arial" pitchFamily="34" charset="0"/>
              </a:rPr>
              <a:t> </a:t>
            </a:r>
            <a:r>
              <a:rPr lang="cs-CZ" sz="2000" dirty="0" err="1">
                <a:latin typeface="Arial" pitchFamily="34" charset="0"/>
                <a:cs typeface="Arial" pitchFamily="34" charset="0"/>
              </a:rPr>
              <a:t>tie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2"/>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a:t>
            </a:r>
            <a:r>
              <a:rPr lang="cs-CZ" sz="2000" dirty="0" err="1">
                <a:latin typeface="Arial" pitchFamily="34" charset="0"/>
                <a:cs typeface="Arial" pitchFamily="34" charset="0"/>
              </a:rPr>
              <a:t>cotton</a:t>
            </a:r>
            <a:r>
              <a:rPr lang="cs-CZ" sz="2000" dirty="0">
                <a:latin typeface="Arial" pitchFamily="34" charset="0"/>
                <a:cs typeface="Arial" pitchFamily="34" charset="0"/>
              </a:rPr>
              <a:t> </a:t>
            </a:r>
            <a:r>
              <a:rPr lang="cs-CZ" sz="2000" dirty="0" err="1">
                <a:latin typeface="Arial" pitchFamily="34" charset="0"/>
                <a:cs typeface="Arial" pitchFamily="34" charset="0"/>
              </a:rPr>
              <a:t>dirty</a:t>
            </a:r>
            <a:r>
              <a:rPr lang="cs-CZ" sz="2000" dirty="0">
                <a:latin typeface="Arial" pitchFamily="34" charset="0"/>
                <a:cs typeface="Arial" pitchFamily="34" charset="0"/>
              </a:rPr>
              <a:t> </a:t>
            </a:r>
            <a:r>
              <a:rPr lang="cs-CZ" sz="2000" dirty="0" err="1">
                <a:latin typeface="Arial" pitchFamily="34" charset="0"/>
                <a:cs typeface="Arial" pitchFamily="34" charset="0"/>
              </a:rPr>
              <a:t>tie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a:t>
            </a:r>
            <a:r>
              <a:rPr lang="cs-CZ" sz="2000" dirty="0" err="1">
                <a:latin typeface="Arial" pitchFamily="34" charset="0"/>
                <a:cs typeface="Arial" pitchFamily="34" charset="0"/>
              </a:rPr>
              <a:t>dirty</a:t>
            </a:r>
            <a:r>
              <a:rPr lang="cs-CZ" sz="2000" dirty="0">
                <a:latin typeface="Arial" pitchFamily="34" charset="0"/>
                <a:cs typeface="Arial" pitchFamily="34" charset="0"/>
              </a:rPr>
              <a:t> </a:t>
            </a:r>
            <a:r>
              <a:rPr lang="cs-CZ" sz="2000" dirty="0" err="1">
                <a:latin typeface="Arial" pitchFamily="34" charset="0"/>
                <a:cs typeface="Arial" pitchFamily="34" charset="0"/>
              </a:rPr>
              <a:t>cotton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a:t>
            </a:r>
            <a:r>
              <a:rPr lang="cs-CZ" sz="2000" dirty="0" err="1">
                <a:latin typeface="Arial" pitchFamily="34" charset="0"/>
                <a:cs typeface="Arial" pitchFamily="34" charset="0"/>
              </a:rPr>
              <a:t>tie</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cotton</a:t>
            </a:r>
            <a:r>
              <a:rPr lang="cs-CZ" sz="2000" dirty="0">
                <a:latin typeface="Arial" pitchFamily="34" charset="0"/>
                <a:cs typeface="Arial" pitchFamily="34" charset="0"/>
              </a:rPr>
              <a:t> </a:t>
            </a:r>
            <a:r>
              <a:rPr lang="cs-CZ" sz="2000" dirty="0" err="1">
                <a:latin typeface="Arial" pitchFamily="34" charset="0"/>
                <a:cs typeface="Arial" pitchFamily="34" charset="0"/>
              </a:rPr>
              <a:t>dirty</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a:t>
            </a:r>
            <a:r>
              <a:rPr lang="cs-CZ" sz="2000" dirty="0" err="1">
                <a:latin typeface="Arial" pitchFamily="34" charset="0"/>
                <a:cs typeface="Arial" pitchFamily="34" charset="0"/>
              </a:rPr>
              <a:t>tie</a:t>
            </a:r>
            <a:endParaRPr lang="cs-CZ" sz="2000" dirty="0">
              <a:latin typeface="Arial" pitchFamily="34" charset="0"/>
              <a:cs typeface="Arial" pitchFamily="34" charset="0"/>
            </a:endParaRPr>
          </a:p>
          <a:p>
            <a:pPr lvl="0" eaLnBrk="0" fontAlgn="base" hangingPunct="0">
              <a:spcBef>
                <a:spcPct val="0"/>
              </a:spcBef>
              <a:spcAft>
                <a:spcPct val="0"/>
              </a:spcAft>
              <a:buFontTx/>
              <a:buChar char="•"/>
            </a:pPr>
            <a:r>
              <a:rPr lang="cs-CZ" sz="2000" i="1" dirty="0" smtClean="0">
                <a:latin typeface="Arial" pitchFamily="34" charset="0"/>
                <a:cs typeface="Arial" pitchFamily="34" charset="0"/>
              </a:rPr>
              <a:t>  </a:t>
            </a:r>
            <a:r>
              <a:rPr lang="cs-CZ" sz="2000" i="1" dirty="0" err="1" smtClean="0">
                <a:solidFill>
                  <a:schemeClr val="accent5">
                    <a:lumMod val="60000"/>
                    <a:lumOff val="40000"/>
                  </a:schemeClr>
                </a:solidFill>
                <a:latin typeface="Arial" pitchFamily="34" charset="0"/>
                <a:cs typeface="Arial" pitchFamily="34" charset="0"/>
              </a:rPr>
              <a:t>Which</a:t>
            </a:r>
            <a:r>
              <a:rPr lang="cs-CZ" sz="2000" i="1" dirty="0" smtClean="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is</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the</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correct</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order</a:t>
            </a:r>
            <a:r>
              <a:rPr lang="cs-CZ" sz="2000" i="1"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a:t>
            </a:r>
            <a:r>
              <a:rPr lang="cs-CZ" sz="2000" dirty="0" err="1">
                <a:latin typeface="Arial" pitchFamily="34" charset="0"/>
                <a:cs typeface="Arial" pitchFamily="34" charset="0"/>
              </a:rPr>
              <a:t>red</a:t>
            </a:r>
            <a:r>
              <a:rPr lang="cs-CZ" sz="2000" dirty="0">
                <a:latin typeface="Arial" pitchFamily="34" charset="0"/>
                <a:cs typeface="Arial" pitchFamily="34" charset="0"/>
              </a:rPr>
              <a:t> big </a:t>
            </a:r>
            <a:r>
              <a:rPr lang="cs-CZ" sz="2000" dirty="0" err="1">
                <a:latin typeface="Arial" pitchFamily="34" charset="0"/>
                <a:cs typeface="Arial" pitchFamily="34" charset="0"/>
              </a:rPr>
              <a:t>plastic</a:t>
            </a:r>
            <a:r>
              <a:rPr lang="cs-CZ" sz="2000" dirty="0">
                <a:latin typeface="Arial" pitchFamily="34" charset="0"/>
                <a:cs typeface="Arial" pitchFamily="34" charset="0"/>
              </a:rPr>
              <a:t> </a:t>
            </a:r>
            <a:r>
              <a:rPr lang="cs-CZ" sz="2000" dirty="0" err="1">
                <a:latin typeface="Arial" pitchFamily="34" charset="0"/>
                <a:cs typeface="Arial" pitchFamily="34" charset="0"/>
              </a:rPr>
              <a:t>hat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2"/>
            </a:pPr>
            <a:r>
              <a:rPr lang="cs-CZ" sz="2000" dirty="0">
                <a:latin typeface="Arial" pitchFamily="34" charset="0"/>
                <a:cs typeface="Arial" pitchFamily="34" charset="0"/>
              </a:rPr>
              <a:t>a big </a:t>
            </a:r>
            <a:r>
              <a:rPr lang="cs-CZ" sz="2000" dirty="0" err="1">
                <a:latin typeface="Arial" pitchFamily="34" charset="0"/>
                <a:cs typeface="Arial" pitchFamily="34" charset="0"/>
              </a:rPr>
              <a:t>red</a:t>
            </a:r>
            <a:r>
              <a:rPr lang="cs-CZ" sz="2000" dirty="0">
                <a:latin typeface="Arial" pitchFamily="34" charset="0"/>
                <a:cs typeface="Arial" pitchFamily="34" charset="0"/>
              </a:rPr>
              <a:t> </a:t>
            </a:r>
            <a:r>
              <a:rPr lang="cs-CZ" sz="2000" dirty="0" err="1">
                <a:latin typeface="Arial" pitchFamily="34" charset="0"/>
                <a:cs typeface="Arial" pitchFamily="34" charset="0"/>
              </a:rPr>
              <a:t>plastic</a:t>
            </a:r>
            <a:r>
              <a:rPr lang="cs-CZ" sz="2000" dirty="0">
                <a:latin typeface="Arial" pitchFamily="34" charset="0"/>
                <a:cs typeface="Arial" pitchFamily="34" charset="0"/>
              </a:rPr>
              <a:t> </a:t>
            </a:r>
            <a:r>
              <a:rPr lang="cs-CZ" sz="2000" dirty="0" err="1">
                <a:latin typeface="Arial" pitchFamily="34" charset="0"/>
                <a:cs typeface="Arial" pitchFamily="34" charset="0"/>
              </a:rPr>
              <a:t>hat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a:t>
            </a:r>
            <a:r>
              <a:rPr lang="cs-CZ" sz="2000" dirty="0" err="1">
                <a:latin typeface="Arial" pitchFamily="34" charset="0"/>
                <a:cs typeface="Arial" pitchFamily="34" charset="0"/>
              </a:rPr>
              <a:t>plastic</a:t>
            </a:r>
            <a:r>
              <a:rPr lang="cs-CZ" sz="2000" dirty="0">
                <a:latin typeface="Arial" pitchFamily="34" charset="0"/>
                <a:cs typeface="Arial" pitchFamily="34" charset="0"/>
              </a:rPr>
              <a:t> big </a:t>
            </a:r>
            <a:r>
              <a:rPr lang="cs-CZ" sz="2000" dirty="0" err="1">
                <a:latin typeface="Arial" pitchFamily="34" charset="0"/>
                <a:cs typeface="Arial" pitchFamily="34" charset="0"/>
              </a:rPr>
              <a:t>red</a:t>
            </a:r>
            <a:r>
              <a:rPr lang="cs-CZ" sz="2000" dirty="0">
                <a:latin typeface="Arial" pitchFamily="34" charset="0"/>
                <a:cs typeface="Arial" pitchFamily="34" charset="0"/>
              </a:rPr>
              <a:t> </a:t>
            </a:r>
            <a:r>
              <a:rPr lang="cs-CZ" sz="2000" dirty="0" err="1">
                <a:latin typeface="Arial" pitchFamily="34" charset="0"/>
                <a:cs typeface="Arial" pitchFamily="34" charset="0"/>
              </a:rPr>
              <a:t>hat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bit </a:t>
            </a:r>
            <a:r>
              <a:rPr lang="cs-CZ" sz="2000" dirty="0" err="1">
                <a:latin typeface="Arial" pitchFamily="34" charset="0"/>
                <a:cs typeface="Arial" pitchFamily="34" charset="0"/>
              </a:rPr>
              <a:t>plastic</a:t>
            </a:r>
            <a:r>
              <a:rPr lang="cs-CZ" sz="2000" dirty="0">
                <a:latin typeface="Arial" pitchFamily="34" charset="0"/>
                <a:cs typeface="Arial" pitchFamily="34" charset="0"/>
              </a:rPr>
              <a:t> </a:t>
            </a:r>
            <a:r>
              <a:rPr lang="cs-CZ" sz="2000" dirty="0" err="1">
                <a:latin typeface="Arial" pitchFamily="34" charset="0"/>
                <a:cs typeface="Arial" pitchFamily="34" charset="0"/>
              </a:rPr>
              <a:t>red</a:t>
            </a:r>
            <a:r>
              <a:rPr lang="cs-CZ" sz="2000" dirty="0">
                <a:latin typeface="Arial" pitchFamily="34" charset="0"/>
                <a:cs typeface="Arial" pitchFamily="34" charset="0"/>
              </a:rPr>
              <a:t> </a:t>
            </a:r>
            <a:r>
              <a:rPr lang="cs-CZ" sz="2000" dirty="0" err="1" smtClean="0">
                <a:latin typeface="Arial" pitchFamily="34" charset="0"/>
                <a:cs typeface="Arial" pitchFamily="34" charset="0"/>
              </a:rPr>
              <a:t>hat</a:t>
            </a:r>
            <a:r>
              <a:rPr lang="cs-CZ" sz="2000" i="1" dirty="0" smtClean="0">
                <a:latin typeface="Arial" pitchFamily="34" charset="0"/>
                <a:cs typeface="Arial" pitchFamily="34" charset="0"/>
              </a:rPr>
              <a:t> </a:t>
            </a:r>
            <a:endParaRPr lang="cs-CZ" sz="2000" dirty="0"/>
          </a:p>
        </p:txBody>
      </p:sp>
      <p:sp>
        <p:nvSpPr>
          <p:cNvPr id="3" name="TextovéPole 2"/>
          <p:cNvSpPr txBox="1"/>
          <p:nvPr/>
        </p:nvSpPr>
        <p:spPr>
          <a:xfrm>
            <a:off x="4283968" y="332656"/>
            <a:ext cx="4608512" cy="6801862"/>
          </a:xfrm>
          <a:prstGeom prst="rect">
            <a:avLst/>
          </a:prstGeom>
          <a:noFill/>
        </p:spPr>
        <p:txBody>
          <a:bodyPr wrap="square" rtlCol="0">
            <a:spAutoFit/>
          </a:bodyPr>
          <a:lstStyle/>
          <a:p>
            <a:pPr lvl="0" eaLnBrk="0" fontAlgn="base" hangingPunct="0">
              <a:spcBef>
                <a:spcPct val="0"/>
              </a:spcBef>
              <a:spcAft>
                <a:spcPct val="0"/>
              </a:spcAft>
              <a:buFontTx/>
              <a:buChar char="•"/>
            </a:pPr>
            <a:r>
              <a:rPr lang="cs-CZ" sz="2000" i="1" dirty="0" err="1">
                <a:solidFill>
                  <a:schemeClr val="accent5">
                    <a:lumMod val="60000"/>
                    <a:lumOff val="40000"/>
                  </a:schemeClr>
                </a:solidFill>
                <a:latin typeface="Arial" pitchFamily="34" charset="0"/>
                <a:cs typeface="Arial" pitchFamily="34" charset="0"/>
              </a:rPr>
              <a:t>Which</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is</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the</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correct</a:t>
            </a:r>
            <a:r>
              <a:rPr lang="cs-CZ" sz="2000" i="1" dirty="0">
                <a:solidFill>
                  <a:schemeClr val="accent5">
                    <a:lumMod val="60000"/>
                    <a:lumOff val="40000"/>
                  </a:schemeClr>
                </a:solidFill>
                <a:latin typeface="Arial" pitchFamily="34" charset="0"/>
                <a:cs typeface="Arial" pitchFamily="34" charset="0"/>
              </a:rPr>
              <a:t> </a:t>
            </a:r>
            <a:r>
              <a:rPr lang="cs-CZ" sz="2000" i="1" dirty="0" err="1">
                <a:solidFill>
                  <a:schemeClr val="accent5">
                    <a:lumMod val="60000"/>
                    <a:lumOff val="40000"/>
                  </a:schemeClr>
                </a:solidFill>
                <a:latin typeface="Arial" pitchFamily="34" charset="0"/>
                <a:cs typeface="Arial" pitchFamily="34" charset="0"/>
              </a:rPr>
              <a:t>order</a:t>
            </a:r>
            <a:r>
              <a:rPr lang="cs-CZ" sz="2000" i="1"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a:t>
            </a:r>
            <a:r>
              <a:rPr lang="cs-CZ" sz="2000" dirty="0" err="1">
                <a:latin typeface="Arial" pitchFamily="34" charset="0"/>
                <a:cs typeface="Arial" pitchFamily="34" charset="0"/>
              </a:rPr>
              <a:t>Japanese</a:t>
            </a:r>
            <a:r>
              <a:rPr lang="cs-CZ" sz="2000" dirty="0">
                <a:latin typeface="Arial" pitchFamily="34" charset="0"/>
                <a:cs typeface="Arial" pitchFamily="34" charset="0"/>
              </a:rPr>
              <a:t>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serving</a:t>
            </a:r>
            <a:r>
              <a:rPr lang="cs-CZ" sz="2000" dirty="0">
                <a:latin typeface="Arial" pitchFamily="34" charset="0"/>
                <a:cs typeface="Arial" pitchFamily="34" charset="0"/>
              </a:rPr>
              <a:t> </a:t>
            </a:r>
            <a:r>
              <a:rPr lang="cs-CZ" sz="2000" dirty="0" err="1">
                <a:latin typeface="Arial" pitchFamily="34" charset="0"/>
                <a:cs typeface="Arial" pitchFamily="34" charset="0"/>
              </a:rPr>
              <a:t>bowl</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2"/>
            </a:pPr>
            <a:r>
              <a:rPr lang="cs-CZ" sz="2000" dirty="0">
                <a:latin typeface="Arial" pitchFamily="34" charset="0"/>
                <a:cs typeface="Arial" pitchFamily="34" charset="0"/>
              </a:rPr>
              <a:t>a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serving</a:t>
            </a:r>
            <a:r>
              <a:rPr lang="cs-CZ" sz="2000" dirty="0">
                <a:latin typeface="Arial" pitchFamily="34" charset="0"/>
                <a:cs typeface="Arial" pitchFamily="34" charset="0"/>
              </a:rPr>
              <a:t> </a:t>
            </a:r>
            <a:r>
              <a:rPr lang="cs-CZ" sz="2000" dirty="0" err="1">
                <a:latin typeface="Arial" pitchFamily="34" charset="0"/>
                <a:cs typeface="Arial" pitchFamily="34" charset="0"/>
              </a:rPr>
              <a:t>Japanese</a:t>
            </a:r>
            <a:r>
              <a:rPr lang="cs-CZ" sz="2000" dirty="0">
                <a:latin typeface="Arial" pitchFamily="34" charset="0"/>
                <a:cs typeface="Arial" pitchFamily="34" charset="0"/>
              </a:rPr>
              <a:t> </a:t>
            </a:r>
            <a:r>
              <a:rPr lang="cs-CZ" sz="2000" dirty="0" err="1">
                <a:latin typeface="Arial" pitchFamily="34" charset="0"/>
                <a:cs typeface="Arial" pitchFamily="34" charset="0"/>
              </a:rPr>
              <a:t>bowl</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Japanese</a:t>
            </a:r>
            <a:r>
              <a:rPr lang="cs-CZ" sz="2000" dirty="0">
                <a:latin typeface="Arial" pitchFamily="34" charset="0"/>
                <a:cs typeface="Arial" pitchFamily="34" charset="0"/>
              </a:rPr>
              <a:t> </a:t>
            </a:r>
            <a:r>
              <a:rPr lang="cs-CZ" sz="2000" dirty="0" err="1">
                <a:latin typeface="Arial" pitchFamily="34" charset="0"/>
                <a:cs typeface="Arial" pitchFamily="34" charset="0"/>
              </a:rPr>
              <a:t>serving</a:t>
            </a:r>
            <a:r>
              <a:rPr lang="cs-CZ" sz="2000" dirty="0">
                <a:latin typeface="Arial" pitchFamily="34" charset="0"/>
                <a:cs typeface="Arial" pitchFamily="34" charset="0"/>
              </a:rPr>
              <a:t> </a:t>
            </a:r>
            <a:r>
              <a:rPr lang="cs-CZ" sz="2000" dirty="0" err="1">
                <a:latin typeface="Arial" pitchFamily="34" charset="0"/>
                <a:cs typeface="Arial" pitchFamily="34" charset="0"/>
              </a:rPr>
              <a:t>bowl</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serving</a:t>
            </a:r>
            <a:r>
              <a:rPr lang="cs-CZ" sz="2000" dirty="0">
                <a:latin typeface="Arial" pitchFamily="34" charset="0"/>
                <a:cs typeface="Arial" pitchFamily="34" charset="0"/>
              </a:rPr>
              <a:t> </a:t>
            </a:r>
            <a:r>
              <a:rPr lang="cs-CZ" sz="2000" dirty="0" err="1">
                <a:latin typeface="Arial" pitchFamily="34" charset="0"/>
                <a:cs typeface="Arial" pitchFamily="34" charset="0"/>
              </a:rPr>
              <a:t>small</a:t>
            </a:r>
            <a:r>
              <a:rPr lang="cs-CZ" sz="2000" dirty="0">
                <a:latin typeface="Arial" pitchFamily="34" charset="0"/>
                <a:cs typeface="Arial" pitchFamily="34" charset="0"/>
              </a:rPr>
              <a:t> </a:t>
            </a:r>
            <a:r>
              <a:rPr lang="cs-CZ" sz="2000" dirty="0" err="1">
                <a:latin typeface="Arial" pitchFamily="34" charset="0"/>
                <a:cs typeface="Arial" pitchFamily="34" charset="0"/>
              </a:rPr>
              <a:t>Japanese</a:t>
            </a:r>
            <a:r>
              <a:rPr lang="cs-CZ" sz="2000" dirty="0">
                <a:latin typeface="Arial" pitchFamily="34" charset="0"/>
                <a:cs typeface="Arial" pitchFamily="34" charset="0"/>
              </a:rPr>
              <a:t> </a:t>
            </a:r>
            <a:r>
              <a:rPr lang="cs-CZ" sz="2000" dirty="0" err="1">
                <a:latin typeface="Arial" pitchFamily="34" charset="0"/>
                <a:cs typeface="Arial" pitchFamily="34" charset="0"/>
              </a:rPr>
              <a:t>bowl</a:t>
            </a:r>
            <a:endParaRPr lang="cs-CZ" sz="2000" dirty="0">
              <a:latin typeface="Arial" pitchFamily="34" charset="0"/>
              <a:cs typeface="Arial" pitchFamily="34" charset="0"/>
            </a:endParaRPr>
          </a:p>
          <a:p>
            <a:pPr lvl="0" eaLnBrk="0" fontAlgn="base" hangingPunct="0">
              <a:spcBef>
                <a:spcPct val="0"/>
              </a:spcBef>
              <a:spcAft>
                <a:spcPct val="0"/>
              </a:spcAft>
              <a:buFontTx/>
              <a:buChar char="•"/>
            </a:pPr>
            <a:r>
              <a:rPr lang="cs-CZ" sz="2000" dirty="0" err="1">
                <a:solidFill>
                  <a:schemeClr val="accent5">
                    <a:lumMod val="60000"/>
                    <a:lumOff val="40000"/>
                  </a:schemeClr>
                </a:solidFill>
                <a:latin typeface="Arial" pitchFamily="34" charset="0"/>
                <a:cs typeface="Arial" pitchFamily="34" charset="0"/>
              </a:rPr>
              <a:t>Which</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is</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the</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correct</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order</a:t>
            </a:r>
            <a:r>
              <a:rPr lang="cs-CZ" sz="2000"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a:latin typeface="Arial" pitchFamily="34" charset="0"/>
                <a:cs typeface="Arial" pitchFamily="34" charset="0"/>
              </a:rPr>
              <a:t>a blue </a:t>
            </a:r>
            <a:r>
              <a:rPr lang="cs-CZ" sz="2000" dirty="0" err="1">
                <a:latin typeface="Arial" pitchFamily="34" charset="0"/>
                <a:cs typeface="Arial" pitchFamily="34" charset="0"/>
              </a:rPr>
              <a:t>sailing</a:t>
            </a:r>
            <a:r>
              <a:rPr lang="cs-CZ" sz="2000" dirty="0">
                <a:latin typeface="Arial" pitchFamily="34" charset="0"/>
                <a:cs typeface="Arial" pitchFamily="34" charset="0"/>
              </a:rPr>
              <a:t> </a:t>
            </a:r>
            <a:r>
              <a:rPr lang="cs-CZ" sz="2000" dirty="0" err="1">
                <a:latin typeface="Arial" pitchFamily="34" charset="0"/>
                <a:cs typeface="Arial" pitchFamily="34" charset="0"/>
              </a:rPr>
              <a:t>beautiful</a:t>
            </a:r>
            <a:r>
              <a:rPr lang="cs-CZ" sz="2000" dirty="0">
                <a:latin typeface="Arial" pitchFamily="34" charset="0"/>
                <a:cs typeface="Arial" pitchFamily="34" charset="0"/>
              </a:rPr>
              <a:t> </a:t>
            </a:r>
            <a:r>
              <a:rPr lang="cs-CZ" sz="2000" dirty="0" err="1">
                <a:latin typeface="Arial" pitchFamily="34" charset="0"/>
                <a:cs typeface="Arial" pitchFamily="34" charset="0"/>
              </a:rPr>
              <a:t>boat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2"/>
            </a:pPr>
            <a:r>
              <a:rPr lang="cs-CZ" sz="2000" dirty="0">
                <a:latin typeface="Arial" pitchFamily="34" charset="0"/>
                <a:cs typeface="Arial" pitchFamily="34" charset="0"/>
              </a:rPr>
              <a:t>a blue </a:t>
            </a:r>
            <a:r>
              <a:rPr lang="cs-CZ" sz="2000" dirty="0" err="1">
                <a:latin typeface="Arial" pitchFamily="34" charset="0"/>
                <a:cs typeface="Arial" pitchFamily="34" charset="0"/>
              </a:rPr>
              <a:t>beautiful</a:t>
            </a:r>
            <a:r>
              <a:rPr lang="cs-CZ" sz="2000" dirty="0">
                <a:latin typeface="Arial" pitchFamily="34" charset="0"/>
                <a:cs typeface="Arial" pitchFamily="34" charset="0"/>
              </a:rPr>
              <a:t> </a:t>
            </a:r>
            <a:r>
              <a:rPr lang="cs-CZ" sz="2000" dirty="0" err="1">
                <a:latin typeface="Arial" pitchFamily="34" charset="0"/>
                <a:cs typeface="Arial" pitchFamily="34" charset="0"/>
              </a:rPr>
              <a:t>sailing</a:t>
            </a:r>
            <a:r>
              <a:rPr lang="cs-CZ" sz="2000" dirty="0">
                <a:latin typeface="Arial" pitchFamily="34" charset="0"/>
                <a:cs typeface="Arial" pitchFamily="34" charset="0"/>
              </a:rPr>
              <a:t> </a:t>
            </a:r>
            <a:r>
              <a:rPr lang="cs-CZ" sz="2000" dirty="0" err="1">
                <a:latin typeface="Arial" pitchFamily="34" charset="0"/>
                <a:cs typeface="Arial" pitchFamily="34" charset="0"/>
              </a:rPr>
              <a:t>boat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a:t>
            </a:r>
            <a:r>
              <a:rPr lang="cs-CZ" sz="2000" dirty="0" err="1">
                <a:latin typeface="Arial" pitchFamily="34" charset="0"/>
                <a:cs typeface="Arial" pitchFamily="34" charset="0"/>
              </a:rPr>
              <a:t>beautiful</a:t>
            </a:r>
            <a:r>
              <a:rPr lang="cs-CZ" sz="2000" dirty="0">
                <a:latin typeface="Arial" pitchFamily="34" charset="0"/>
                <a:cs typeface="Arial" pitchFamily="34" charset="0"/>
              </a:rPr>
              <a:t> blue </a:t>
            </a:r>
            <a:r>
              <a:rPr lang="cs-CZ" sz="2000" dirty="0" err="1">
                <a:latin typeface="Arial" pitchFamily="34" charset="0"/>
                <a:cs typeface="Arial" pitchFamily="34" charset="0"/>
              </a:rPr>
              <a:t>sailing</a:t>
            </a:r>
            <a:r>
              <a:rPr lang="cs-CZ" sz="2000" dirty="0">
                <a:latin typeface="Arial" pitchFamily="34" charset="0"/>
                <a:cs typeface="Arial" pitchFamily="34" charset="0"/>
              </a:rPr>
              <a:t> </a:t>
            </a:r>
            <a:r>
              <a:rPr lang="cs-CZ" sz="2000" dirty="0" err="1">
                <a:latin typeface="Arial" pitchFamily="34" charset="0"/>
                <a:cs typeface="Arial" pitchFamily="34" charset="0"/>
              </a:rPr>
              <a:t>boat</a:t>
            </a:r>
            <a:endParaRPr lang="cs-CZ" sz="2000" dirty="0">
              <a:latin typeface="Arial" pitchFamily="34" charset="0"/>
              <a:cs typeface="Arial" pitchFamily="34" charset="0"/>
            </a:endParaRP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sailing</a:t>
            </a:r>
            <a:r>
              <a:rPr lang="cs-CZ" sz="2000" dirty="0">
                <a:latin typeface="Arial" pitchFamily="34" charset="0"/>
                <a:cs typeface="Arial" pitchFamily="34" charset="0"/>
              </a:rPr>
              <a:t> </a:t>
            </a:r>
            <a:r>
              <a:rPr lang="cs-CZ" sz="2000" dirty="0" err="1">
                <a:latin typeface="Arial" pitchFamily="34" charset="0"/>
                <a:cs typeface="Arial" pitchFamily="34" charset="0"/>
              </a:rPr>
              <a:t>beautiful</a:t>
            </a:r>
            <a:r>
              <a:rPr lang="cs-CZ" sz="2000" dirty="0">
                <a:latin typeface="Arial" pitchFamily="34" charset="0"/>
                <a:cs typeface="Arial" pitchFamily="34" charset="0"/>
              </a:rPr>
              <a:t> blue </a:t>
            </a:r>
            <a:r>
              <a:rPr lang="cs-CZ" sz="2000" dirty="0" err="1">
                <a:latin typeface="Arial" pitchFamily="34" charset="0"/>
                <a:cs typeface="Arial" pitchFamily="34" charset="0"/>
              </a:rPr>
              <a:t>boat</a:t>
            </a:r>
            <a:endParaRPr lang="cs-CZ" sz="2000" dirty="0">
              <a:latin typeface="Arial" pitchFamily="34" charset="0"/>
              <a:cs typeface="Arial" pitchFamily="34" charset="0"/>
            </a:endParaRPr>
          </a:p>
          <a:p>
            <a:pPr lvl="0" eaLnBrk="0" fontAlgn="base" hangingPunct="0">
              <a:spcBef>
                <a:spcPct val="0"/>
              </a:spcBef>
              <a:spcAft>
                <a:spcPct val="0"/>
              </a:spcAft>
              <a:buFontTx/>
              <a:buChar char="•"/>
            </a:pPr>
            <a:r>
              <a:rPr lang="cs-CZ" sz="2000" dirty="0" err="1">
                <a:solidFill>
                  <a:schemeClr val="accent5">
                    <a:lumMod val="60000"/>
                    <a:lumOff val="40000"/>
                  </a:schemeClr>
                </a:solidFill>
                <a:latin typeface="Arial" pitchFamily="34" charset="0"/>
                <a:cs typeface="Arial" pitchFamily="34" charset="0"/>
              </a:rPr>
              <a:t>Which</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is</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the</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correct</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order</a:t>
            </a:r>
            <a:r>
              <a:rPr lang="cs-CZ" sz="2000"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exciting</a:t>
            </a:r>
            <a:r>
              <a:rPr lang="cs-CZ" sz="2000" dirty="0">
                <a:latin typeface="Arial" pitchFamily="34" charset="0"/>
                <a:cs typeface="Arial" pitchFamily="34" charset="0"/>
              </a:rPr>
              <a:t> </a:t>
            </a:r>
            <a:r>
              <a:rPr lang="cs-CZ" sz="2000" dirty="0" err="1">
                <a:latin typeface="Arial" pitchFamily="34" charset="0"/>
                <a:cs typeface="Arial" pitchFamily="34" charset="0"/>
              </a:rPr>
              <a:t>French</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band</a:t>
            </a:r>
          </a:p>
          <a:p>
            <a:pPr lvl="0" eaLnBrk="0" fontAlgn="base" hangingPunct="0">
              <a:spcBef>
                <a:spcPct val="0"/>
              </a:spcBef>
              <a:spcAft>
                <a:spcPct val="0"/>
              </a:spcAft>
              <a:buFontTx/>
              <a:buAutoNum type="arabicPeriod" startAt="2"/>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a:t>
            </a:r>
            <a:r>
              <a:rPr lang="cs-CZ" sz="2000" dirty="0" err="1">
                <a:latin typeface="Arial" pitchFamily="34" charset="0"/>
                <a:cs typeface="Arial" pitchFamily="34" charset="0"/>
              </a:rPr>
              <a:t>French</a:t>
            </a:r>
            <a:r>
              <a:rPr lang="cs-CZ" sz="2000" dirty="0">
                <a:latin typeface="Arial" pitchFamily="34" charset="0"/>
                <a:cs typeface="Arial" pitchFamily="34" charset="0"/>
              </a:rPr>
              <a:t> </a:t>
            </a:r>
            <a:r>
              <a:rPr lang="cs-CZ" sz="2000" dirty="0" err="1">
                <a:latin typeface="Arial" pitchFamily="34" charset="0"/>
                <a:cs typeface="Arial" pitchFamily="34" charset="0"/>
              </a:rPr>
              <a:t>exciting</a:t>
            </a:r>
            <a:r>
              <a:rPr lang="cs-CZ" sz="2000" dirty="0">
                <a:latin typeface="Arial" pitchFamily="34" charset="0"/>
                <a:cs typeface="Arial" pitchFamily="34" charset="0"/>
              </a:rPr>
              <a:t> band</a:t>
            </a:r>
          </a:p>
          <a:p>
            <a:pPr lvl="0" eaLnBrk="0" fontAlgn="base" hangingPunct="0">
              <a:spcBef>
                <a:spcPct val="0"/>
              </a:spcBef>
              <a:spcAft>
                <a:spcPct val="0"/>
              </a:spcAft>
              <a:buFontTx/>
              <a:buAutoNum type="arabicPeriod" startAt="3"/>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exciting</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a:t>
            </a:r>
            <a:r>
              <a:rPr lang="cs-CZ" sz="2000" dirty="0" err="1">
                <a:latin typeface="Arial" pitchFamily="34" charset="0"/>
                <a:cs typeface="Arial" pitchFamily="34" charset="0"/>
              </a:rPr>
              <a:t>French</a:t>
            </a:r>
            <a:r>
              <a:rPr lang="cs-CZ" sz="2000" dirty="0">
                <a:latin typeface="Arial" pitchFamily="34" charset="0"/>
                <a:cs typeface="Arial" pitchFamily="34" charset="0"/>
              </a:rPr>
              <a:t> band</a:t>
            </a: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French</a:t>
            </a:r>
            <a:r>
              <a:rPr lang="cs-CZ" sz="2000" dirty="0">
                <a:latin typeface="Arial" pitchFamily="34" charset="0"/>
                <a:cs typeface="Arial" pitchFamily="34" charset="0"/>
              </a:rPr>
              <a:t> </a:t>
            </a:r>
            <a:r>
              <a:rPr lang="cs-CZ" sz="2000" dirty="0" err="1">
                <a:latin typeface="Arial" pitchFamily="34" charset="0"/>
                <a:cs typeface="Arial" pitchFamily="34" charset="0"/>
              </a:rPr>
              <a:t>new</a:t>
            </a:r>
            <a:r>
              <a:rPr lang="cs-CZ" sz="2000" dirty="0">
                <a:latin typeface="Arial" pitchFamily="34" charset="0"/>
                <a:cs typeface="Arial" pitchFamily="34" charset="0"/>
              </a:rPr>
              <a:t> </a:t>
            </a:r>
            <a:r>
              <a:rPr lang="cs-CZ" sz="2000" dirty="0" err="1">
                <a:latin typeface="Arial" pitchFamily="34" charset="0"/>
                <a:cs typeface="Arial" pitchFamily="34" charset="0"/>
              </a:rPr>
              <a:t>exciting</a:t>
            </a:r>
            <a:r>
              <a:rPr lang="cs-CZ" sz="2000" dirty="0">
                <a:latin typeface="Arial" pitchFamily="34" charset="0"/>
                <a:cs typeface="Arial" pitchFamily="34" charset="0"/>
              </a:rPr>
              <a:t> band</a:t>
            </a:r>
          </a:p>
          <a:p>
            <a:pPr lvl="0" eaLnBrk="0" fontAlgn="base" hangingPunct="0">
              <a:spcBef>
                <a:spcPct val="0"/>
              </a:spcBef>
              <a:spcAft>
                <a:spcPct val="0"/>
              </a:spcAft>
              <a:buFontTx/>
              <a:buChar char="•"/>
            </a:pPr>
            <a:r>
              <a:rPr lang="cs-CZ" sz="2000" dirty="0" err="1">
                <a:solidFill>
                  <a:schemeClr val="accent5">
                    <a:lumMod val="60000"/>
                    <a:lumOff val="40000"/>
                  </a:schemeClr>
                </a:solidFill>
                <a:latin typeface="Arial" pitchFamily="34" charset="0"/>
                <a:cs typeface="Arial" pitchFamily="34" charset="0"/>
              </a:rPr>
              <a:t>Which</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is</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the</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correct</a:t>
            </a:r>
            <a:r>
              <a:rPr lang="cs-CZ" sz="2000" dirty="0">
                <a:solidFill>
                  <a:schemeClr val="accent5">
                    <a:lumMod val="60000"/>
                    <a:lumOff val="40000"/>
                  </a:schemeClr>
                </a:solidFill>
                <a:latin typeface="Arial" pitchFamily="34" charset="0"/>
                <a:cs typeface="Arial" pitchFamily="34" charset="0"/>
              </a:rPr>
              <a:t> </a:t>
            </a:r>
            <a:r>
              <a:rPr lang="cs-CZ" sz="2000" dirty="0" err="1">
                <a:solidFill>
                  <a:schemeClr val="accent5">
                    <a:lumMod val="60000"/>
                    <a:lumOff val="40000"/>
                  </a:schemeClr>
                </a:solidFill>
                <a:latin typeface="Arial" pitchFamily="34" charset="0"/>
                <a:cs typeface="Arial" pitchFamily="34" charset="0"/>
              </a:rPr>
              <a:t>order</a:t>
            </a:r>
            <a:r>
              <a:rPr lang="cs-CZ" sz="2000" dirty="0">
                <a:solidFill>
                  <a:schemeClr val="accent5">
                    <a:lumMod val="60000"/>
                    <a:lumOff val="40000"/>
                  </a:schemeClr>
                </a:solidFill>
                <a:latin typeface="Arial" pitchFamily="34" charset="0"/>
                <a:cs typeface="Arial" pitchFamily="34" charset="0"/>
              </a:rPr>
              <a:t>?</a:t>
            </a:r>
          </a:p>
          <a:p>
            <a:pPr lvl="0" eaLnBrk="0" fontAlgn="base" hangingPunct="0">
              <a:spcBef>
                <a:spcPct val="0"/>
              </a:spcBef>
              <a:spcAft>
                <a:spcPct val="0"/>
              </a:spcAft>
              <a:buFontTx/>
              <a:buAutoNum type="arabicPeriod"/>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square </a:t>
            </a:r>
            <a:r>
              <a:rPr lang="cs-CZ" sz="2000" dirty="0" err="1">
                <a:latin typeface="Arial" pitchFamily="34" charset="0"/>
                <a:cs typeface="Arial" pitchFamily="34" charset="0"/>
              </a:rPr>
              <a:t>wooden</a:t>
            </a:r>
            <a:r>
              <a:rPr lang="cs-CZ" sz="2000" dirty="0">
                <a:latin typeface="Arial" pitchFamily="34" charset="0"/>
                <a:cs typeface="Arial" pitchFamily="34" charset="0"/>
              </a:rPr>
              <a:t> table</a:t>
            </a:r>
          </a:p>
          <a:p>
            <a:pPr lvl="0" eaLnBrk="0" fontAlgn="base" hangingPunct="0">
              <a:spcBef>
                <a:spcPct val="0"/>
              </a:spcBef>
              <a:spcAft>
                <a:spcPct val="0"/>
              </a:spcAft>
              <a:buFontTx/>
              <a:buAutoNum type="arabicPeriod" startAt="2"/>
            </a:pPr>
            <a:r>
              <a:rPr lang="cs-CZ" sz="2000" dirty="0" err="1">
                <a:latin typeface="Arial" pitchFamily="34" charset="0"/>
                <a:cs typeface="Arial" pitchFamily="34" charset="0"/>
              </a:rPr>
              <a:t>an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a:t>
            </a:r>
            <a:r>
              <a:rPr lang="cs-CZ" sz="2000" dirty="0" err="1">
                <a:latin typeface="Arial" pitchFamily="34" charset="0"/>
                <a:cs typeface="Arial" pitchFamily="34" charset="0"/>
              </a:rPr>
              <a:t>wooden</a:t>
            </a:r>
            <a:r>
              <a:rPr lang="cs-CZ" sz="2000" dirty="0">
                <a:latin typeface="Arial" pitchFamily="34" charset="0"/>
                <a:cs typeface="Arial" pitchFamily="34" charset="0"/>
              </a:rPr>
              <a:t> square table</a:t>
            </a:r>
          </a:p>
          <a:p>
            <a:pPr lvl="0" eaLnBrk="0" fontAlgn="base" hangingPunct="0">
              <a:spcBef>
                <a:spcPct val="0"/>
              </a:spcBef>
              <a:spcAft>
                <a:spcPct val="0"/>
              </a:spcAft>
              <a:buFontTx/>
              <a:buAutoNum type="arabicPeriod" startAt="3"/>
            </a:pPr>
            <a:r>
              <a:rPr lang="cs-CZ" sz="2000" dirty="0">
                <a:latin typeface="Arial" pitchFamily="34" charset="0"/>
                <a:cs typeface="Arial" pitchFamily="34" charset="0"/>
              </a:rPr>
              <a:t>a square </a:t>
            </a:r>
            <a:r>
              <a:rPr lang="cs-CZ" sz="2000" dirty="0" err="1">
                <a:latin typeface="Arial" pitchFamily="34" charset="0"/>
                <a:cs typeface="Arial" pitchFamily="34" charset="0"/>
              </a:rPr>
              <a:t>wooden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table</a:t>
            </a:r>
          </a:p>
          <a:p>
            <a:pPr lvl="0" eaLnBrk="0" fontAlgn="base" hangingPunct="0">
              <a:spcBef>
                <a:spcPct val="0"/>
              </a:spcBef>
              <a:spcAft>
                <a:spcPct val="0"/>
              </a:spcAft>
              <a:buFontTx/>
              <a:buAutoNum type="arabicPeriod" startAt="4"/>
            </a:pPr>
            <a:r>
              <a:rPr lang="cs-CZ" sz="2000" dirty="0">
                <a:latin typeface="Arial" pitchFamily="34" charset="0"/>
                <a:cs typeface="Arial" pitchFamily="34" charset="0"/>
              </a:rPr>
              <a:t>a </a:t>
            </a:r>
            <a:r>
              <a:rPr lang="cs-CZ" sz="2000" dirty="0" err="1">
                <a:latin typeface="Arial" pitchFamily="34" charset="0"/>
                <a:cs typeface="Arial" pitchFamily="34" charset="0"/>
              </a:rPr>
              <a:t>wooden</a:t>
            </a:r>
            <a:r>
              <a:rPr lang="cs-CZ" sz="2000" dirty="0">
                <a:latin typeface="Arial" pitchFamily="34" charset="0"/>
                <a:cs typeface="Arial" pitchFamily="34" charset="0"/>
              </a:rPr>
              <a:t> </a:t>
            </a:r>
            <a:r>
              <a:rPr lang="cs-CZ" sz="2000" dirty="0" err="1">
                <a:latin typeface="Arial" pitchFamily="34" charset="0"/>
                <a:cs typeface="Arial" pitchFamily="34" charset="0"/>
              </a:rPr>
              <a:t>old</a:t>
            </a:r>
            <a:r>
              <a:rPr lang="cs-CZ" sz="2000" dirty="0">
                <a:latin typeface="Arial" pitchFamily="34" charset="0"/>
                <a:cs typeface="Arial" pitchFamily="34" charset="0"/>
              </a:rPr>
              <a:t> square table</a:t>
            </a:r>
          </a:p>
          <a:p>
            <a:endParaRPr lang="cs-CZ" dirty="0"/>
          </a:p>
          <a:p>
            <a:endParaRPr lang="cs-CZ" dirty="0"/>
          </a:p>
        </p:txBody>
      </p:sp>
    </p:spTree>
    <p:extLst>
      <p:ext uri="{BB962C8B-B14F-4D97-AF65-F5344CB8AC3E}">
        <p14:creationId xmlns:p14="http://schemas.microsoft.com/office/powerpoint/2010/main" val="26313661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eb2.uvcs.uvic.ca/courses/elc/studyzone/images/lamp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868" y="243733"/>
            <a:ext cx="882774" cy="1261106"/>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2" name="Obdélník 1"/>
          <p:cNvSpPr/>
          <p:nvPr/>
        </p:nvSpPr>
        <p:spPr>
          <a:xfrm>
            <a:off x="1024642" y="312082"/>
            <a:ext cx="3835389" cy="369332"/>
          </a:xfrm>
          <a:prstGeom prst="rect">
            <a:avLst/>
          </a:prstGeom>
        </p:spPr>
        <p:txBody>
          <a:bodyPr wrap="square">
            <a:spAutoFit/>
          </a:bodyPr>
          <a:lstStyle/>
          <a:p>
            <a:r>
              <a:rPr lang="cs-CZ" dirty="0" err="1"/>
              <a:t>round</a:t>
            </a:r>
            <a:r>
              <a:rPr lang="cs-CZ" dirty="0"/>
              <a:t> / </a:t>
            </a:r>
            <a:r>
              <a:rPr lang="cs-CZ" dirty="0" err="1"/>
              <a:t>small</a:t>
            </a:r>
            <a:r>
              <a:rPr lang="cs-CZ" dirty="0"/>
              <a:t> / </a:t>
            </a:r>
            <a:r>
              <a:rPr lang="cs-CZ" dirty="0" err="1"/>
              <a:t>reading</a:t>
            </a:r>
            <a:r>
              <a:rPr lang="cs-CZ" dirty="0"/>
              <a:t> / lamp</a:t>
            </a:r>
          </a:p>
        </p:txBody>
      </p:sp>
      <p:pic>
        <p:nvPicPr>
          <p:cNvPr id="1028" name="Picture 4" descr="http://web2.uvcs.uvic.ca/courses/elc/studyzone/images/vwca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868" y="1504838"/>
            <a:ext cx="1428750" cy="914401"/>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6" name="Obdélník 5"/>
          <p:cNvSpPr/>
          <p:nvPr/>
        </p:nvSpPr>
        <p:spPr>
          <a:xfrm>
            <a:off x="1570618" y="1504839"/>
            <a:ext cx="3793470" cy="369332"/>
          </a:xfrm>
          <a:prstGeom prst="rect">
            <a:avLst/>
          </a:prstGeom>
        </p:spPr>
        <p:txBody>
          <a:bodyPr wrap="square">
            <a:spAutoFit/>
          </a:bodyPr>
          <a:lstStyle/>
          <a:p>
            <a:r>
              <a:rPr lang="cs-CZ" dirty="0" err="1"/>
              <a:t>German</a:t>
            </a:r>
            <a:r>
              <a:rPr lang="cs-CZ" dirty="0"/>
              <a:t> / </a:t>
            </a:r>
            <a:r>
              <a:rPr lang="cs-CZ" dirty="0" err="1"/>
              <a:t>old</a:t>
            </a:r>
            <a:r>
              <a:rPr lang="cs-CZ" dirty="0"/>
              <a:t> / </a:t>
            </a:r>
            <a:r>
              <a:rPr lang="cs-CZ" dirty="0" err="1"/>
              <a:t>yellow</a:t>
            </a:r>
            <a:r>
              <a:rPr lang="cs-CZ" dirty="0"/>
              <a:t> / car</a:t>
            </a:r>
          </a:p>
        </p:txBody>
      </p:sp>
      <p:pic>
        <p:nvPicPr>
          <p:cNvPr id="1030" name="Picture 6" descr="http://web2.uvcs.uvic.ca/courses/elc/studyzone/images/ship.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868" y="2419239"/>
            <a:ext cx="1428750" cy="866776"/>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7" name="Obdélník 6"/>
          <p:cNvSpPr/>
          <p:nvPr/>
        </p:nvSpPr>
        <p:spPr>
          <a:xfrm>
            <a:off x="1608262" y="2450976"/>
            <a:ext cx="3899842" cy="369332"/>
          </a:xfrm>
          <a:prstGeom prst="rect">
            <a:avLst/>
          </a:prstGeom>
        </p:spPr>
        <p:txBody>
          <a:bodyPr wrap="square">
            <a:spAutoFit/>
          </a:bodyPr>
          <a:lstStyle/>
          <a:p>
            <a:r>
              <a:rPr lang="cs-CZ" dirty="0" err="1"/>
              <a:t>wooden</a:t>
            </a:r>
            <a:r>
              <a:rPr lang="cs-CZ" dirty="0"/>
              <a:t> / </a:t>
            </a:r>
            <a:r>
              <a:rPr lang="cs-CZ" dirty="0" err="1"/>
              <a:t>huge</a:t>
            </a:r>
            <a:r>
              <a:rPr lang="cs-CZ" dirty="0"/>
              <a:t> / </a:t>
            </a:r>
            <a:r>
              <a:rPr lang="cs-CZ" dirty="0" err="1"/>
              <a:t>sailing</a:t>
            </a:r>
            <a:r>
              <a:rPr lang="cs-CZ" dirty="0"/>
              <a:t> / </a:t>
            </a:r>
            <a:r>
              <a:rPr lang="cs-CZ" dirty="0" err="1"/>
              <a:t>ship</a:t>
            </a:r>
            <a:endParaRPr lang="cs-CZ" dirty="0"/>
          </a:p>
        </p:txBody>
      </p:sp>
      <p:pic>
        <p:nvPicPr>
          <p:cNvPr id="1032" name="Picture 8" descr="http://web2.uvcs.uvic.ca/courses/elc/studyzone/images/pro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868" y="5219746"/>
            <a:ext cx="962025" cy="1295401"/>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8" name="Obdélník 7"/>
          <p:cNvSpPr/>
          <p:nvPr/>
        </p:nvSpPr>
        <p:spPr>
          <a:xfrm>
            <a:off x="1172636" y="5219747"/>
            <a:ext cx="3903420" cy="369332"/>
          </a:xfrm>
          <a:prstGeom prst="rect">
            <a:avLst/>
          </a:prstGeom>
        </p:spPr>
        <p:txBody>
          <a:bodyPr wrap="square">
            <a:spAutoFit/>
          </a:bodyPr>
          <a:lstStyle/>
          <a:p>
            <a:r>
              <a:rPr lang="cs-CZ" dirty="0" err="1"/>
              <a:t>physics</a:t>
            </a:r>
            <a:r>
              <a:rPr lang="cs-CZ" dirty="0"/>
              <a:t> / </a:t>
            </a:r>
            <a:r>
              <a:rPr lang="cs-CZ" dirty="0" err="1"/>
              <a:t>boring</a:t>
            </a:r>
            <a:r>
              <a:rPr lang="cs-CZ" dirty="0"/>
              <a:t> / </a:t>
            </a:r>
            <a:r>
              <a:rPr lang="cs-CZ" dirty="0" err="1"/>
              <a:t>old</a:t>
            </a:r>
            <a:r>
              <a:rPr lang="cs-CZ" dirty="0"/>
              <a:t> / </a:t>
            </a:r>
            <a:r>
              <a:rPr lang="cs-CZ" dirty="0" err="1"/>
              <a:t>teacher</a:t>
            </a:r>
            <a:endParaRPr lang="cs-CZ" dirty="0"/>
          </a:p>
        </p:txBody>
      </p:sp>
      <p:pic>
        <p:nvPicPr>
          <p:cNvPr id="1034" name="Picture 10" descr="http://web2.uvcs.uvic.ca/courses/elc/studyzone/images/snowbor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868" y="3286015"/>
            <a:ext cx="861183" cy="1002897"/>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10" name="TextovéPole 9"/>
          <p:cNvSpPr txBox="1"/>
          <p:nvPr/>
        </p:nvSpPr>
        <p:spPr>
          <a:xfrm>
            <a:off x="1024643" y="3317752"/>
            <a:ext cx="5203541" cy="369332"/>
          </a:xfrm>
          <a:prstGeom prst="rect">
            <a:avLst/>
          </a:prstGeom>
          <a:noFill/>
        </p:spPr>
        <p:txBody>
          <a:bodyPr wrap="square" rtlCol="0">
            <a:spAutoFit/>
          </a:bodyPr>
          <a:lstStyle/>
          <a:p>
            <a:r>
              <a:rPr lang="cs-CZ" dirty="0" err="1"/>
              <a:t>slim</a:t>
            </a:r>
            <a:r>
              <a:rPr lang="cs-CZ" dirty="0"/>
              <a:t> / </a:t>
            </a:r>
            <a:r>
              <a:rPr lang="cs-CZ" dirty="0" err="1"/>
              <a:t>Canadian</a:t>
            </a:r>
            <a:r>
              <a:rPr lang="cs-CZ" dirty="0"/>
              <a:t> / </a:t>
            </a:r>
            <a:r>
              <a:rPr lang="cs-CZ" dirty="0" err="1"/>
              <a:t>handsome</a:t>
            </a:r>
            <a:r>
              <a:rPr lang="cs-CZ" dirty="0"/>
              <a:t> / snowboarder</a:t>
            </a:r>
          </a:p>
        </p:txBody>
      </p:sp>
      <p:pic>
        <p:nvPicPr>
          <p:cNvPr id="1036" name="Picture 12" descr="http://web2.uvcs.uvic.ca/courses/elc/studyzone/images/sugar.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1868" y="4320649"/>
            <a:ext cx="1543228" cy="899098"/>
          </a:xfrm>
          <a:prstGeom prst="rect">
            <a:avLst/>
          </a:prstGeom>
          <a:noFill/>
          <a:ln w="28575">
            <a:solidFill>
              <a:schemeClr val="accent5">
                <a:lumMod val="60000"/>
                <a:lumOff val="40000"/>
              </a:schemeClr>
            </a:solidFill>
          </a:ln>
          <a:extLst>
            <a:ext uri="{909E8E84-426E-40DD-AFC4-6F175D3DCCD1}">
              <a14:hiddenFill xmlns:a14="http://schemas.microsoft.com/office/drawing/2010/main">
                <a:solidFill>
                  <a:srgbClr val="FFFFFF"/>
                </a:solidFill>
              </a14:hiddenFill>
            </a:ext>
          </a:extLst>
        </p:spPr>
      </p:pic>
      <p:sp>
        <p:nvSpPr>
          <p:cNvPr id="11" name="Obdélník 10"/>
          <p:cNvSpPr/>
          <p:nvPr/>
        </p:nvSpPr>
        <p:spPr>
          <a:xfrm>
            <a:off x="1722740" y="4320649"/>
            <a:ext cx="3353316" cy="369332"/>
          </a:xfrm>
          <a:prstGeom prst="rect">
            <a:avLst/>
          </a:prstGeom>
        </p:spPr>
        <p:txBody>
          <a:bodyPr wrap="square">
            <a:spAutoFit/>
          </a:bodyPr>
          <a:lstStyle/>
          <a:p>
            <a:r>
              <a:rPr lang="cs-CZ" dirty="0" err="1"/>
              <a:t>sugar</a:t>
            </a:r>
            <a:r>
              <a:rPr lang="cs-CZ" dirty="0"/>
              <a:t> / blue / </a:t>
            </a:r>
            <a:r>
              <a:rPr lang="cs-CZ" dirty="0" err="1"/>
              <a:t>round</a:t>
            </a:r>
            <a:r>
              <a:rPr lang="cs-CZ" dirty="0"/>
              <a:t> / </a:t>
            </a:r>
            <a:r>
              <a:rPr lang="cs-CZ" dirty="0" err="1"/>
              <a:t>bowl</a:t>
            </a:r>
            <a:endParaRPr lang="cs-CZ" dirty="0"/>
          </a:p>
        </p:txBody>
      </p:sp>
    </p:spTree>
    <p:extLst>
      <p:ext uri="{BB962C8B-B14F-4D97-AF65-F5344CB8AC3E}">
        <p14:creationId xmlns:p14="http://schemas.microsoft.com/office/powerpoint/2010/main" val="4475791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3528" y="260648"/>
            <a:ext cx="4104456" cy="6186309"/>
          </a:xfrm>
          <a:prstGeom prst="rect">
            <a:avLst/>
          </a:prstGeom>
          <a:noFill/>
          <a:ln>
            <a:solidFill>
              <a:schemeClr val="accent3">
                <a:lumMod val="60000"/>
                <a:lumOff val="40000"/>
              </a:schemeClr>
            </a:solidFill>
          </a:ln>
        </p:spPr>
        <p:txBody>
          <a:bodyPr wrap="square" rtlCol="0">
            <a:spAutoFit/>
          </a:bodyPr>
          <a:lstStyle/>
          <a:p>
            <a:r>
              <a:rPr lang="en-US" b="1" dirty="0"/>
              <a:t>Q1 - </a:t>
            </a:r>
            <a:r>
              <a:rPr lang="en-US" dirty="0"/>
              <a:t>I bought a pair of _____ shoes.</a:t>
            </a:r>
          </a:p>
          <a:p>
            <a:r>
              <a:rPr lang="en-US" dirty="0"/>
              <a:t>black leather</a:t>
            </a:r>
            <a:br>
              <a:rPr lang="en-US" dirty="0"/>
            </a:br>
            <a:r>
              <a:rPr lang="en-US" dirty="0" err="1"/>
              <a:t>leather</a:t>
            </a:r>
            <a:r>
              <a:rPr lang="en-US" dirty="0"/>
              <a:t> </a:t>
            </a:r>
            <a:r>
              <a:rPr lang="en-US" dirty="0" smtClean="0"/>
              <a:t>black</a:t>
            </a:r>
            <a:endParaRPr lang="en-US" dirty="0"/>
          </a:p>
          <a:p>
            <a:r>
              <a:rPr lang="en-US" b="1" dirty="0"/>
              <a:t>Q2 - </a:t>
            </a:r>
            <a:r>
              <a:rPr lang="en-US" dirty="0"/>
              <a:t>It was a ____ car.</a:t>
            </a:r>
          </a:p>
          <a:p>
            <a:r>
              <a:rPr lang="en-US" dirty="0"/>
              <a:t>red fast</a:t>
            </a:r>
            <a:br>
              <a:rPr lang="en-US" dirty="0"/>
            </a:br>
            <a:r>
              <a:rPr lang="en-US" dirty="0" err="1"/>
              <a:t>fast</a:t>
            </a:r>
            <a:r>
              <a:rPr lang="en-US" dirty="0"/>
              <a:t> </a:t>
            </a:r>
            <a:r>
              <a:rPr lang="en-US" dirty="0" smtClean="0"/>
              <a:t>red</a:t>
            </a:r>
            <a:endParaRPr lang="en-US" dirty="0"/>
          </a:p>
          <a:p>
            <a:r>
              <a:rPr lang="en-US" b="1" dirty="0"/>
              <a:t>Q3 - </a:t>
            </a:r>
            <a:r>
              <a:rPr lang="en-US" dirty="0"/>
              <a:t>It's a ____ building.</a:t>
            </a:r>
          </a:p>
          <a:p>
            <a:r>
              <a:rPr lang="en-US" dirty="0"/>
              <a:t>big round</a:t>
            </a:r>
            <a:br>
              <a:rPr lang="en-US" dirty="0"/>
            </a:br>
            <a:r>
              <a:rPr lang="en-US" dirty="0" err="1"/>
              <a:t>round</a:t>
            </a:r>
            <a:r>
              <a:rPr lang="en-US" dirty="0"/>
              <a:t> </a:t>
            </a:r>
            <a:r>
              <a:rPr lang="en-US" dirty="0" smtClean="0"/>
              <a:t>big</a:t>
            </a:r>
            <a:endParaRPr lang="en-US" dirty="0"/>
          </a:p>
          <a:p>
            <a:r>
              <a:rPr lang="en-US" b="1" dirty="0"/>
              <a:t>Q4 - </a:t>
            </a:r>
            <a:r>
              <a:rPr lang="en-US" dirty="0"/>
              <a:t>I bought ____ knife.</a:t>
            </a:r>
          </a:p>
          <a:p>
            <a:r>
              <a:rPr lang="en-US" dirty="0"/>
              <a:t>a Swiss army</a:t>
            </a:r>
            <a:br>
              <a:rPr lang="en-US" dirty="0"/>
            </a:br>
            <a:r>
              <a:rPr lang="en-US" dirty="0"/>
              <a:t>an army </a:t>
            </a:r>
            <a:r>
              <a:rPr lang="en-US" dirty="0" smtClean="0"/>
              <a:t>Swiss</a:t>
            </a:r>
            <a:endParaRPr lang="en-US" dirty="0"/>
          </a:p>
          <a:p>
            <a:r>
              <a:rPr lang="en-US" b="1" dirty="0"/>
              <a:t>Q5 - </a:t>
            </a:r>
            <a:r>
              <a:rPr lang="en-US" dirty="0"/>
              <a:t>It's ____ film.</a:t>
            </a:r>
          </a:p>
          <a:p>
            <a:r>
              <a:rPr lang="en-US" dirty="0"/>
              <a:t>a beautiful old</a:t>
            </a:r>
            <a:br>
              <a:rPr lang="en-US" dirty="0"/>
            </a:br>
            <a:r>
              <a:rPr lang="en-US" dirty="0"/>
              <a:t>an old </a:t>
            </a:r>
            <a:r>
              <a:rPr lang="en-US" dirty="0" smtClean="0"/>
              <a:t>beautiful</a:t>
            </a:r>
            <a:endParaRPr lang="en-US" dirty="0"/>
          </a:p>
          <a:p>
            <a:r>
              <a:rPr lang="en-US" b="1" dirty="0"/>
              <a:t>Q6 - </a:t>
            </a:r>
            <a:r>
              <a:rPr lang="en-US" dirty="0"/>
              <a:t>He's ____ man.</a:t>
            </a:r>
          </a:p>
          <a:p>
            <a:r>
              <a:rPr lang="en-US" dirty="0"/>
              <a:t>an unfriendly rich</a:t>
            </a:r>
            <a:br>
              <a:rPr lang="en-US" dirty="0"/>
            </a:br>
            <a:r>
              <a:rPr lang="en-US" dirty="0"/>
              <a:t>a rich </a:t>
            </a:r>
            <a:r>
              <a:rPr lang="en-US" dirty="0" smtClean="0"/>
              <a:t>unfriendly</a:t>
            </a:r>
            <a:endParaRPr lang="cs-CZ" dirty="0" smtClean="0"/>
          </a:p>
          <a:p>
            <a:r>
              <a:rPr lang="en-US" b="1" dirty="0"/>
              <a:t>Q7 - </a:t>
            </a:r>
            <a:r>
              <a:rPr lang="en-US" dirty="0"/>
              <a:t>It's ____ phone.</a:t>
            </a:r>
          </a:p>
          <a:p>
            <a:r>
              <a:rPr lang="en-US" dirty="0"/>
              <a:t>a mobile expensive</a:t>
            </a:r>
            <a:br>
              <a:rPr lang="en-US" dirty="0"/>
            </a:br>
            <a:r>
              <a:rPr lang="en-US" dirty="0"/>
              <a:t>an expensive </a:t>
            </a:r>
            <a:r>
              <a:rPr lang="en-US" dirty="0" smtClean="0"/>
              <a:t>mobile</a:t>
            </a:r>
            <a:endParaRPr lang="cs-CZ" dirty="0"/>
          </a:p>
        </p:txBody>
      </p:sp>
      <p:sp>
        <p:nvSpPr>
          <p:cNvPr id="3" name="TextovéPole 2"/>
          <p:cNvSpPr txBox="1"/>
          <p:nvPr/>
        </p:nvSpPr>
        <p:spPr>
          <a:xfrm>
            <a:off x="4427984" y="260648"/>
            <a:ext cx="4248472" cy="6186309"/>
          </a:xfrm>
          <a:prstGeom prst="rect">
            <a:avLst/>
          </a:prstGeom>
          <a:noFill/>
          <a:ln>
            <a:solidFill>
              <a:schemeClr val="accent3">
                <a:lumMod val="60000"/>
                <a:lumOff val="40000"/>
              </a:schemeClr>
            </a:solidFill>
          </a:ln>
        </p:spPr>
        <p:txBody>
          <a:bodyPr wrap="square" rtlCol="0">
            <a:spAutoFit/>
          </a:bodyPr>
          <a:lstStyle/>
          <a:p>
            <a:r>
              <a:rPr lang="en-US" b="1" dirty="0" smtClean="0"/>
              <a:t>Q8 </a:t>
            </a:r>
            <a:r>
              <a:rPr lang="en-US" b="1" dirty="0"/>
              <a:t>- </a:t>
            </a:r>
            <a:r>
              <a:rPr lang="en-US" dirty="0"/>
              <a:t>It's ____ village.</a:t>
            </a:r>
          </a:p>
          <a:p>
            <a:r>
              <a:rPr lang="en-US" dirty="0"/>
              <a:t>an old lovely</a:t>
            </a:r>
            <a:br>
              <a:rPr lang="en-US" dirty="0"/>
            </a:br>
            <a:r>
              <a:rPr lang="en-US" dirty="0"/>
              <a:t>a lovely </a:t>
            </a:r>
            <a:r>
              <a:rPr lang="en-US" dirty="0" smtClean="0"/>
              <a:t>old</a:t>
            </a:r>
            <a:endParaRPr lang="en-US" dirty="0"/>
          </a:p>
          <a:p>
            <a:r>
              <a:rPr lang="en-US" b="1" dirty="0"/>
              <a:t>Q9 - </a:t>
            </a:r>
            <a:r>
              <a:rPr lang="en-US" dirty="0"/>
              <a:t>The ____ visitors were Japanese.</a:t>
            </a:r>
          </a:p>
          <a:p>
            <a:r>
              <a:rPr lang="en-US" dirty="0"/>
              <a:t>two last</a:t>
            </a:r>
            <a:br>
              <a:rPr lang="en-US" dirty="0"/>
            </a:br>
            <a:r>
              <a:rPr lang="en-US" dirty="0" err="1"/>
              <a:t>last</a:t>
            </a:r>
            <a:r>
              <a:rPr lang="en-US" dirty="0"/>
              <a:t> </a:t>
            </a:r>
            <a:r>
              <a:rPr lang="en-US" dirty="0" smtClean="0"/>
              <a:t>two</a:t>
            </a:r>
            <a:endParaRPr lang="en-US" dirty="0"/>
          </a:p>
          <a:p>
            <a:r>
              <a:rPr lang="en-US" b="1" dirty="0"/>
              <a:t>Q10 - </a:t>
            </a:r>
            <a:r>
              <a:rPr lang="en-US" dirty="0"/>
              <a:t>He's got ____ eyes.</a:t>
            </a:r>
          </a:p>
          <a:p>
            <a:r>
              <a:rPr lang="en-US" dirty="0"/>
              <a:t>blue big</a:t>
            </a:r>
            <a:br>
              <a:rPr lang="en-US" dirty="0"/>
            </a:br>
            <a:r>
              <a:rPr lang="en-US" dirty="0" err="1"/>
              <a:t>big</a:t>
            </a:r>
            <a:r>
              <a:rPr lang="en-US" dirty="0"/>
              <a:t> </a:t>
            </a:r>
            <a:r>
              <a:rPr lang="en-US" dirty="0" smtClean="0"/>
              <a:t>blue</a:t>
            </a:r>
            <a:endParaRPr lang="en-US" dirty="0"/>
          </a:p>
          <a:p>
            <a:r>
              <a:rPr lang="en-US" b="1" dirty="0"/>
              <a:t>Q11 - </a:t>
            </a:r>
            <a:r>
              <a:rPr lang="en-US" dirty="0"/>
              <a:t>It's a ____ house.</a:t>
            </a:r>
          </a:p>
          <a:p>
            <a:r>
              <a:rPr lang="en-US" dirty="0"/>
              <a:t>nice new</a:t>
            </a:r>
            <a:br>
              <a:rPr lang="en-US" dirty="0"/>
            </a:br>
            <a:r>
              <a:rPr lang="en-US" dirty="0" err="1"/>
              <a:t>new</a:t>
            </a:r>
            <a:r>
              <a:rPr lang="en-US" dirty="0"/>
              <a:t> </a:t>
            </a:r>
            <a:r>
              <a:rPr lang="en-US" dirty="0" smtClean="0"/>
              <a:t>nice</a:t>
            </a:r>
            <a:endParaRPr lang="en-US" dirty="0"/>
          </a:p>
          <a:p>
            <a:r>
              <a:rPr lang="en-US" b="1" dirty="0"/>
              <a:t>Q12 - </a:t>
            </a:r>
            <a:r>
              <a:rPr lang="en-US" dirty="0"/>
              <a:t>It's ____ airline.</a:t>
            </a:r>
          </a:p>
          <a:p>
            <a:r>
              <a:rPr lang="en-US" dirty="0"/>
              <a:t>a popular American</a:t>
            </a:r>
            <a:br>
              <a:rPr lang="en-US" dirty="0"/>
            </a:br>
            <a:r>
              <a:rPr lang="en-US" dirty="0"/>
              <a:t>an American </a:t>
            </a:r>
            <a:r>
              <a:rPr lang="en-US" dirty="0" smtClean="0"/>
              <a:t>popular</a:t>
            </a:r>
            <a:endParaRPr lang="en-US" dirty="0"/>
          </a:p>
          <a:p>
            <a:r>
              <a:rPr lang="en-US" b="1" dirty="0"/>
              <a:t>Q13 - </a:t>
            </a:r>
            <a:r>
              <a:rPr lang="en-US" dirty="0"/>
              <a:t>It's ____ company</a:t>
            </a:r>
          </a:p>
          <a:p>
            <a:r>
              <a:rPr lang="en-US" dirty="0"/>
              <a:t>a family old</a:t>
            </a:r>
            <a:br>
              <a:rPr lang="en-US" dirty="0"/>
            </a:br>
            <a:r>
              <a:rPr lang="en-US" dirty="0"/>
              <a:t>an old </a:t>
            </a:r>
            <a:r>
              <a:rPr lang="en-US" dirty="0" smtClean="0"/>
              <a:t>family</a:t>
            </a:r>
            <a:endParaRPr lang="en-US" dirty="0"/>
          </a:p>
          <a:p>
            <a:r>
              <a:rPr lang="en-US" b="1" dirty="0"/>
              <a:t>Q14 - </a:t>
            </a:r>
            <a:r>
              <a:rPr lang="en-US" dirty="0"/>
              <a:t>It's a ____ restaurant.</a:t>
            </a:r>
          </a:p>
          <a:p>
            <a:r>
              <a:rPr lang="en-US" dirty="0"/>
              <a:t>cheap good</a:t>
            </a:r>
            <a:br>
              <a:rPr lang="en-US" dirty="0"/>
            </a:br>
            <a:r>
              <a:rPr lang="en-US" dirty="0" err="1"/>
              <a:t>good</a:t>
            </a:r>
            <a:r>
              <a:rPr lang="en-US" dirty="0"/>
              <a:t> </a:t>
            </a:r>
            <a:r>
              <a:rPr lang="en-US" dirty="0" smtClean="0"/>
              <a:t>cheap</a:t>
            </a:r>
            <a:endParaRPr lang="cs-CZ" dirty="0"/>
          </a:p>
        </p:txBody>
      </p:sp>
    </p:spTree>
    <p:extLst>
      <p:ext uri="{BB962C8B-B14F-4D97-AF65-F5344CB8AC3E}">
        <p14:creationId xmlns:p14="http://schemas.microsoft.com/office/powerpoint/2010/main" val="10209022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1520" y="260648"/>
            <a:ext cx="8568952" cy="1015663"/>
          </a:xfrm>
          <a:prstGeom prst="rect">
            <a:avLst/>
          </a:prstGeom>
          <a:noFill/>
        </p:spPr>
        <p:txBody>
          <a:bodyPr wrap="square" rtlCol="0">
            <a:spAutoFit/>
          </a:bodyPr>
          <a:lstStyle/>
          <a:p>
            <a:r>
              <a:rPr lang="cs-CZ" sz="2000" b="1" dirty="0" smtClean="0">
                <a:solidFill>
                  <a:schemeClr val="accent5">
                    <a:lumMod val="60000"/>
                    <a:lumOff val="40000"/>
                  </a:schemeClr>
                </a:solidFill>
              </a:rPr>
              <a:t>OPINION/CONDITION/SIZE/AGE/COLOUR/ORIGIN/MATERIAL/NOUN </a:t>
            </a:r>
            <a:r>
              <a:rPr lang="cs-CZ" sz="2000" dirty="0" err="1" smtClean="0"/>
              <a:t>is</a:t>
            </a:r>
            <a:r>
              <a:rPr lang="cs-CZ" sz="2000" dirty="0" smtClean="0"/>
              <a:t> a </a:t>
            </a:r>
            <a:r>
              <a:rPr lang="en-US" sz="2000" dirty="0"/>
              <a:t>diagram explaining the position of adjectives before a </a:t>
            </a:r>
            <a:r>
              <a:rPr lang="en-US" sz="2000" dirty="0" smtClean="0"/>
              <a:t>noun</a:t>
            </a:r>
            <a:r>
              <a:rPr lang="cs-CZ" sz="2000" dirty="0" smtClean="0"/>
              <a:t>:</a:t>
            </a:r>
            <a:endParaRPr lang="cs-CZ" sz="2000" dirty="0"/>
          </a:p>
        </p:txBody>
      </p:sp>
      <p:sp>
        <p:nvSpPr>
          <p:cNvPr id="5" name="Rectangle 1"/>
          <p:cNvSpPr>
            <a:spLocks noChangeArrowheads="1"/>
          </p:cNvSpPr>
          <p:nvPr/>
        </p:nvSpPr>
        <p:spPr bwMode="auto">
          <a:xfrm>
            <a:off x="251520" y="1192078"/>
            <a:ext cx="712879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2000" b="0" i="1" u="none" strike="noStrike" cap="none" normalizeH="0" baseline="0" dirty="0" err="1" smtClean="0">
                <a:ln>
                  <a:noFill/>
                </a:ln>
                <a:solidFill>
                  <a:schemeClr val="accent5">
                    <a:lumMod val="60000"/>
                    <a:lumOff val="40000"/>
                  </a:schemeClr>
                </a:solidFill>
                <a:effectLst/>
                <a:latin typeface="Arial" pitchFamily="34" charset="0"/>
                <a:cs typeface="Arial" pitchFamily="34" charset="0"/>
              </a:rPr>
              <a:t>Order</a:t>
            </a:r>
            <a:r>
              <a:rPr kumimoji="0" lang="cs-CZ" sz="2000" b="0" i="1" u="none" strike="noStrike" cap="none" normalizeH="0" baseline="0" dirty="0" smtClean="0">
                <a:ln>
                  <a:noFill/>
                </a:ln>
                <a:solidFill>
                  <a:schemeClr val="accent5">
                    <a:lumMod val="60000"/>
                    <a:lumOff val="40000"/>
                  </a:schemeClr>
                </a:solidFill>
                <a:effectLst/>
                <a:latin typeface="Arial" pitchFamily="34" charset="0"/>
                <a:cs typeface="Arial" pitchFamily="34" charset="0"/>
              </a:rPr>
              <a:t> </a:t>
            </a:r>
            <a:r>
              <a:rPr kumimoji="0" lang="cs-CZ" sz="2000" b="0" i="1" u="none" strike="noStrike" cap="none" normalizeH="0" baseline="0" dirty="0" err="1" smtClean="0">
                <a:ln>
                  <a:noFill/>
                </a:ln>
                <a:solidFill>
                  <a:schemeClr val="accent5">
                    <a:lumMod val="60000"/>
                    <a:lumOff val="40000"/>
                  </a:schemeClr>
                </a:solidFill>
                <a:effectLst/>
                <a:latin typeface="Arial" pitchFamily="34" charset="0"/>
                <a:cs typeface="Arial" pitchFamily="34" charset="0"/>
              </a:rPr>
              <a:t>the</a:t>
            </a:r>
            <a:r>
              <a:rPr kumimoji="0" lang="cs-CZ" sz="2000" b="0" i="1" u="none" strike="noStrike" cap="none" normalizeH="0" baseline="0" dirty="0" smtClean="0">
                <a:ln>
                  <a:noFill/>
                </a:ln>
                <a:solidFill>
                  <a:schemeClr val="accent5">
                    <a:lumMod val="60000"/>
                    <a:lumOff val="40000"/>
                  </a:schemeClr>
                </a:solidFill>
                <a:effectLst/>
                <a:latin typeface="Arial" pitchFamily="34" charset="0"/>
                <a:cs typeface="Arial" pitchFamily="34" charset="0"/>
              </a:rPr>
              <a:t> </a:t>
            </a:r>
            <a:r>
              <a:rPr kumimoji="0" lang="cs-CZ" sz="2000" b="0" i="1" u="none" strike="noStrike" cap="none" normalizeH="0" baseline="0" dirty="0" err="1" smtClean="0">
                <a:ln>
                  <a:noFill/>
                </a:ln>
                <a:solidFill>
                  <a:schemeClr val="accent5">
                    <a:lumMod val="60000"/>
                    <a:lumOff val="40000"/>
                  </a:schemeClr>
                </a:solidFill>
                <a:effectLst/>
                <a:latin typeface="Arial" pitchFamily="34" charset="0"/>
                <a:cs typeface="Arial" pitchFamily="34" charset="0"/>
              </a:rPr>
              <a:t>words</a:t>
            </a:r>
            <a:r>
              <a:rPr kumimoji="0" lang="cs-CZ" sz="2000" b="0" i="1" u="none" strike="noStrike" cap="none" normalizeH="0" baseline="0" dirty="0" smtClean="0">
                <a:ln>
                  <a:noFill/>
                </a:ln>
                <a:solidFill>
                  <a:schemeClr val="accent5">
                    <a:lumMod val="60000"/>
                    <a:lumOff val="40000"/>
                  </a:schemeClr>
                </a:solidFill>
                <a:effectLst/>
                <a:latin typeface="Arial" pitchFamily="34" charset="0"/>
                <a:cs typeface="Arial" pitchFamily="34" charset="0"/>
              </a:rPr>
              <a:t> in </a:t>
            </a:r>
            <a:r>
              <a:rPr kumimoji="0" lang="cs-CZ" sz="2000" b="0" i="1" u="none" strike="noStrike" cap="none" normalizeH="0" baseline="0" dirty="0" err="1" smtClean="0">
                <a:ln>
                  <a:noFill/>
                </a:ln>
                <a:solidFill>
                  <a:schemeClr val="accent5">
                    <a:lumMod val="60000"/>
                    <a:lumOff val="40000"/>
                  </a:schemeClr>
                </a:solidFill>
                <a:effectLst/>
                <a:latin typeface="Arial" pitchFamily="34" charset="0"/>
                <a:cs typeface="Arial" pitchFamily="34" charset="0"/>
              </a:rPr>
              <a:t>the</a:t>
            </a:r>
            <a:r>
              <a:rPr kumimoji="0" lang="cs-CZ" sz="2000" b="0" i="1" u="none" strike="noStrike" cap="none" normalizeH="0" baseline="0" dirty="0" smtClean="0">
                <a:ln>
                  <a:noFill/>
                </a:ln>
                <a:solidFill>
                  <a:schemeClr val="accent5">
                    <a:lumMod val="60000"/>
                    <a:lumOff val="40000"/>
                  </a:schemeClr>
                </a:solidFill>
                <a:effectLst/>
                <a:latin typeface="Arial" pitchFamily="34" charset="0"/>
                <a:cs typeface="Arial" pitchFamily="34" charset="0"/>
              </a:rPr>
              <a:t> </a:t>
            </a:r>
            <a:r>
              <a:rPr kumimoji="0" lang="cs-CZ" sz="2000" b="0" i="1" u="none" strike="noStrike" cap="none" normalizeH="0" baseline="0" dirty="0" err="1" smtClean="0">
                <a:ln>
                  <a:noFill/>
                </a:ln>
                <a:solidFill>
                  <a:schemeClr val="accent5">
                    <a:lumMod val="60000"/>
                    <a:lumOff val="40000"/>
                  </a:schemeClr>
                </a:solidFill>
                <a:effectLst/>
                <a:latin typeface="Arial" pitchFamily="34" charset="0"/>
                <a:cs typeface="Arial" pitchFamily="34" charset="0"/>
              </a:rPr>
              <a:t>boxes</a:t>
            </a:r>
            <a:r>
              <a:rPr lang="cs-CZ" sz="2000" i="1" dirty="0" smtClean="0">
                <a:solidFill>
                  <a:schemeClr val="accent5">
                    <a:lumMod val="60000"/>
                    <a:lumOff val="40000"/>
                  </a:schemeClr>
                </a:solidFill>
                <a:latin typeface="Arial" pitchFamily="34" charset="0"/>
                <a:cs typeface="Arial"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lang="cs-CZ" dirty="0" smtClean="0">
              <a:solidFill>
                <a:schemeClr val="accent5">
                  <a:lumMod val="60000"/>
                  <a:lumOff val="40000"/>
                </a:schemeClr>
              </a:solidFill>
              <a:latin typeface="Arial" pitchFamily="34" charset="0"/>
              <a:cs typeface="Arial" pitchFamily="34" charset="0"/>
            </a:endParaRPr>
          </a:p>
          <a:p>
            <a:pPr marL="342900" indent="-342900" fontAlgn="ctr">
              <a:buFont typeface="+mj-lt"/>
              <a:buAutoNum type="arabicParenR"/>
            </a:pPr>
            <a:r>
              <a:rPr lang="cs-CZ" dirty="0"/>
              <a:t>m</a:t>
            </a:r>
            <a:r>
              <a:rPr lang="cs-CZ" dirty="0" smtClean="0"/>
              <a:t>y </a:t>
            </a:r>
            <a:r>
              <a:rPr lang="cs-CZ" dirty="0" err="1" smtClean="0"/>
              <a:t>teacher</a:t>
            </a:r>
            <a:r>
              <a:rPr lang="cs-CZ" dirty="0" smtClean="0"/>
              <a:t> </a:t>
            </a:r>
            <a:r>
              <a:rPr lang="cs-CZ" dirty="0" err="1" smtClean="0"/>
              <a:t>old</a:t>
            </a:r>
            <a:r>
              <a:rPr lang="cs-CZ" dirty="0" smtClean="0"/>
              <a:t> </a:t>
            </a:r>
            <a:r>
              <a:rPr lang="cs-CZ" dirty="0" err="1"/>
              <a:t>M</a:t>
            </a:r>
            <a:r>
              <a:rPr lang="cs-CZ" dirty="0" err="1" smtClean="0"/>
              <a:t>aths</a:t>
            </a:r>
            <a:r>
              <a:rPr lang="cs-CZ" dirty="0" smtClean="0"/>
              <a:t> </a:t>
            </a:r>
            <a:r>
              <a:rPr lang="cs-CZ" dirty="0" err="1" smtClean="0"/>
              <a:t>smelly</a:t>
            </a:r>
            <a:endParaRPr lang="cs-CZ" dirty="0" smtClean="0"/>
          </a:p>
          <a:p>
            <a:pPr marL="342900" indent="-342900" fontAlgn="ctr">
              <a:buAutoNum type="arabicParenR" startAt="2"/>
            </a:pPr>
            <a:r>
              <a:rPr lang="cs-CZ" dirty="0" err="1" smtClean="0"/>
              <a:t>new</a:t>
            </a:r>
            <a:r>
              <a:rPr lang="cs-CZ" dirty="0" smtClean="0"/>
              <a:t> a </a:t>
            </a:r>
            <a:r>
              <a:rPr lang="cs-CZ" dirty="0" err="1" smtClean="0"/>
              <a:t>perfect</a:t>
            </a:r>
            <a:r>
              <a:rPr lang="cs-CZ" dirty="0" smtClean="0"/>
              <a:t> systém</a:t>
            </a:r>
          </a:p>
          <a:p>
            <a:pPr marL="342900" indent="-342900" fontAlgn="ctr">
              <a:buFontTx/>
              <a:buAutoNum type="arabicParenR" startAt="2"/>
            </a:pPr>
            <a:r>
              <a:rPr lang="cs-CZ" dirty="0" err="1"/>
              <a:t>b</a:t>
            </a:r>
            <a:r>
              <a:rPr lang="cs-CZ" dirty="0" err="1" smtClean="0"/>
              <a:t>lack</a:t>
            </a:r>
            <a:r>
              <a:rPr lang="cs-CZ" dirty="0" smtClean="0"/>
              <a:t> </a:t>
            </a:r>
            <a:r>
              <a:rPr lang="cs-CZ" dirty="0" err="1" smtClean="0"/>
              <a:t>small</a:t>
            </a:r>
            <a:r>
              <a:rPr lang="cs-CZ" dirty="0" smtClean="0"/>
              <a:t> box </a:t>
            </a:r>
            <a:r>
              <a:rPr lang="cs-CZ" dirty="0" err="1" smtClean="0"/>
              <a:t>Turkish</a:t>
            </a:r>
            <a:r>
              <a:rPr lang="cs-CZ" dirty="0" smtClean="0"/>
              <a:t> a </a:t>
            </a:r>
            <a:r>
              <a:rPr lang="cs-CZ" dirty="0" err="1" smtClean="0"/>
              <a:t>old</a:t>
            </a:r>
            <a:endParaRPr lang="cs-CZ" dirty="0" smtClean="0"/>
          </a:p>
          <a:p>
            <a:pPr marL="342900" indent="-342900" fontAlgn="ctr">
              <a:buFontTx/>
              <a:buAutoNum type="arabicParenR" startAt="2"/>
            </a:pPr>
            <a:r>
              <a:rPr lang="cs-CZ" dirty="0"/>
              <a:t>18th </a:t>
            </a:r>
            <a:r>
              <a:rPr lang="cs-CZ" dirty="0" err="1" smtClean="0"/>
              <a:t>century</a:t>
            </a:r>
            <a:r>
              <a:rPr lang="cs-CZ" dirty="0" smtClean="0"/>
              <a:t> a </a:t>
            </a:r>
            <a:r>
              <a:rPr lang="cs-CZ" dirty="0" err="1" smtClean="0"/>
              <a:t>Scottish</a:t>
            </a:r>
            <a:r>
              <a:rPr lang="cs-CZ" dirty="0" smtClean="0"/>
              <a:t> </a:t>
            </a:r>
            <a:r>
              <a:rPr lang="cs-CZ" dirty="0" err="1" smtClean="0"/>
              <a:t>fantastic</a:t>
            </a:r>
            <a:r>
              <a:rPr lang="cs-CZ" dirty="0" smtClean="0"/>
              <a:t> </a:t>
            </a:r>
            <a:r>
              <a:rPr lang="cs-CZ" dirty="0" err="1" smtClean="0"/>
              <a:t>castle</a:t>
            </a:r>
            <a:endParaRPr lang="cs-CZ" dirty="0" smtClean="0"/>
          </a:p>
          <a:p>
            <a:pPr marL="342900" indent="-342900" fontAlgn="ctr">
              <a:buFontTx/>
              <a:buAutoNum type="arabicParenR" startAt="2"/>
            </a:pPr>
            <a:r>
              <a:rPr lang="cs-CZ" dirty="0"/>
              <a:t>m</a:t>
            </a:r>
            <a:r>
              <a:rPr lang="cs-CZ" dirty="0" smtClean="0"/>
              <a:t>an a fat </a:t>
            </a:r>
            <a:r>
              <a:rPr lang="cs-CZ" dirty="0" err="1" smtClean="0"/>
              <a:t>friendly</a:t>
            </a:r>
            <a:r>
              <a:rPr lang="cs-CZ" dirty="0" smtClean="0"/>
              <a:t> </a:t>
            </a:r>
            <a:r>
              <a:rPr lang="cs-CZ" dirty="0" err="1" smtClean="0"/>
              <a:t>young</a:t>
            </a:r>
            <a:endParaRPr lang="cs-CZ" dirty="0" smtClean="0"/>
          </a:p>
          <a:p>
            <a:pPr marL="342900" indent="-342900" fontAlgn="ctr">
              <a:buFontTx/>
              <a:buAutoNum type="arabicParenR" startAt="2"/>
            </a:pPr>
            <a:r>
              <a:rPr lang="cs-CZ" dirty="0" smtClean="0"/>
              <a:t>A businessman </a:t>
            </a:r>
            <a:r>
              <a:rPr lang="cs-CZ" dirty="0" err="1" smtClean="0"/>
              <a:t>horrible</a:t>
            </a:r>
            <a:r>
              <a:rPr lang="cs-CZ" dirty="0" smtClean="0"/>
              <a:t> </a:t>
            </a:r>
            <a:r>
              <a:rPr lang="cs-CZ" dirty="0" err="1" smtClean="0"/>
              <a:t>greedy</a:t>
            </a:r>
            <a:endParaRPr lang="cs-CZ" dirty="0" smtClean="0"/>
          </a:p>
          <a:p>
            <a:pPr marL="342900" indent="-342900" fontAlgn="ctr">
              <a:buFontTx/>
              <a:buAutoNum type="arabicParenR" startAt="2"/>
            </a:pPr>
            <a:r>
              <a:rPr lang="cs-CZ" dirty="0" err="1"/>
              <a:t>t</a:t>
            </a:r>
            <a:r>
              <a:rPr lang="cs-CZ" dirty="0" err="1" smtClean="0"/>
              <a:t>all</a:t>
            </a:r>
            <a:r>
              <a:rPr lang="cs-CZ" dirty="0" smtClean="0"/>
              <a:t> </a:t>
            </a:r>
            <a:r>
              <a:rPr lang="cs-CZ" dirty="0" err="1" smtClean="0"/>
              <a:t>our</a:t>
            </a:r>
            <a:r>
              <a:rPr lang="cs-CZ" dirty="0" smtClean="0"/>
              <a:t> </a:t>
            </a:r>
            <a:r>
              <a:rPr lang="cs-CZ" dirty="0" err="1" smtClean="0"/>
              <a:t>headmaster</a:t>
            </a:r>
            <a:r>
              <a:rPr lang="cs-CZ" dirty="0" smtClean="0"/>
              <a:t> </a:t>
            </a:r>
            <a:r>
              <a:rPr lang="cs-CZ" dirty="0" err="1" smtClean="0"/>
              <a:t>boring</a:t>
            </a:r>
            <a:endParaRPr lang="cs-CZ" dirty="0" smtClean="0"/>
          </a:p>
          <a:p>
            <a:pPr marL="342900" indent="-342900" fontAlgn="ctr">
              <a:buFontTx/>
              <a:buAutoNum type="arabicParenR" startAt="2"/>
            </a:pPr>
            <a:r>
              <a:rPr lang="cs-CZ" dirty="0"/>
              <a:t>a</a:t>
            </a:r>
            <a:r>
              <a:rPr lang="cs-CZ" dirty="0" smtClean="0"/>
              <a:t> big </a:t>
            </a:r>
            <a:r>
              <a:rPr lang="cs-CZ" dirty="0" err="1" smtClean="0"/>
              <a:t>old</a:t>
            </a:r>
            <a:r>
              <a:rPr lang="cs-CZ" dirty="0" smtClean="0"/>
              <a:t> </a:t>
            </a:r>
            <a:r>
              <a:rPr lang="cs-CZ" dirty="0" err="1" smtClean="0"/>
              <a:t>brown</a:t>
            </a:r>
            <a:r>
              <a:rPr lang="cs-CZ" dirty="0" smtClean="0"/>
              <a:t> </a:t>
            </a:r>
            <a:r>
              <a:rPr lang="cs-CZ" dirty="0" err="1" smtClean="0"/>
              <a:t>bear</a:t>
            </a:r>
            <a:endParaRPr lang="cs-CZ" dirty="0" smtClean="0"/>
          </a:p>
          <a:p>
            <a:pPr marL="342900" indent="-342900" fontAlgn="ctr">
              <a:buFontTx/>
              <a:buAutoNum type="arabicParenR" startAt="2"/>
            </a:pPr>
            <a:r>
              <a:rPr lang="cs-CZ" dirty="0" err="1"/>
              <a:t>w</a:t>
            </a:r>
            <a:r>
              <a:rPr lang="cs-CZ" dirty="0" err="1" smtClean="0"/>
              <a:t>ooden</a:t>
            </a:r>
            <a:r>
              <a:rPr lang="cs-CZ" dirty="0" smtClean="0"/>
              <a:t> </a:t>
            </a:r>
            <a:r>
              <a:rPr lang="cs-CZ" dirty="0" err="1" smtClean="0"/>
              <a:t>dark</a:t>
            </a:r>
            <a:r>
              <a:rPr lang="cs-CZ" dirty="0" smtClean="0"/>
              <a:t> a table long</a:t>
            </a:r>
          </a:p>
          <a:p>
            <a:pPr marL="342900" indent="-342900" fontAlgn="ctr">
              <a:buFontTx/>
              <a:buAutoNum type="arabicParenR" startAt="2"/>
            </a:pPr>
            <a:r>
              <a:rPr lang="cs-CZ" dirty="0"/>
              <a:t>s</a:t>
            </a:r>
            <a:r>
              <a:rPr lang="cs-CZ" dirty="0" smtClean="0"/>
              <a:t>tudent </a:t>
            </a:r>
            <a:r>
              <a:rPr lang="cs-CZ" dirty="0" err="1" smtClean="0"/>
              <a:t>self-righteous</a:t>
            </a:r>
            <a:r>
              <a:rPr lang="cs-CZ" dirty="0" smtClean="0"/>
              <a:t> a </a:t>
            </a:r>
            <a:r>
              <a:rPr lang="cs-CZ" dirty="0" err="1" smtClean="0"/>
              <a:t>middle-class</a:t>
            </a:r>
            <a:endParaRPr lang="cs-CZ" dirty="0" smtClean="0"/>
          </a:p>
          <a:p>
            <a:pPr marL="342900" indent="-342900" fontAlgn="ctr">
              <a:buFontTx/>
              <a:buAutoNum type="arabicParenR" startAt="2"/>
            </a:pPr>
            <a:r>
              <a:rPr lang="cs-CZ" dirty="0"/>
              <a:t>c</a:t>
            </a:r>
            <a:r>
              <a:rPr lang="cs-CZ" dirty="0" smtClean="0"/>
              <a:t>ity a </a:t>
            </a:r>
            <a:r>
              <a:rPr lang="cs-CZ" dirty="0" err="1" smtClean="0"/>
              <a:t>Spanish</a:t>
            </a:r>
            <a:r>
              <a:rPr lang="cs-CZ" dirty="0" smtClean="0"/>
              <a:t> </a:t>
            </a:r>
            <a:r>
              <a:rPr lang="cs-CZ" dirty="0" err="1" smtClean="0"/>
              <a:t>beautiful</a:t>
            </a:r>
            <a:r>
              <a:rPr lang="cs-CZ" dirty="0" smtClean="0"/>
              <a:t> </a:t>
            </a:r>
            <a:r>
              <a:rPr lang="cs-CZ" dirty="0" err="1" smtClean="0"/>
              <a:t>old</a:t>
            </a:r>
            <a:endParaRPr lang="cs-CZ" dirty="0" smtClean="0"/>
          </a:p>
          <a:p>
            <a:pPr marL="342900" indent="-342900" fontAlgn="ctr">
              <a:buFontTx/>
              <a:buAutoNum type="arabicParenR" startAt="2"/>
            </a:pPr>
            <a:r>
              <a:rPr lang="cs-CZ" dirty="0" err="1" smtClean="0"/>
              <a:t>spoilt</a:t>
            </a:r>
            <a:r>
              <a:rPr lang="cs-CZ" dirty="0" smtClean="0"/>
              <a:t> boy </a:t>
            </a:r>
            <a:r>
              <a:rPr lang="cs-CZ" dirty="0" err="1" smtClean="0"/>
              <a:t>nasty</a:t>
            </a:r>
            <a:r>
              <a:rPr lang="cs-CZ" dirty="0" smtClean="0"/>
              <a:t> a </a:t>
            </a:r>
            <a:r>
              <a:rPr lang="cs-CZ" dirty="0" err="1" smtClean="0"/>
              <a:t>little</a:t>
            </a:r>
            <a:endParaRPr lang="cs-CZ" dirty="0" smtClean="0"/>
          </a:p>
          <a:p>
            <a:pPr marL="342900" indent="-342900" fontAlgn="ctr">
              <a:buFontTx/>
              <a:buAutoNum type="arabicParenR" startAt="2"/>
            </a:pPr>
            <a:r>
              <a:rPr lang="cs-CZ" dirty="0" err="1" smtClean="0"/>
              <a:t>Arts</a:t>
            </a:r>
            <a:r>
              <a:rPr lang="cs-CZ" dirty="0" smtClean="0"/>
              <a:t> nice </a:t>
            </a:r>
            <a:r>
              <a:rPr lang="cs-CZ" dirty="0" err="1" smtClean="0"/>
              <a:t>teacher</a:t>
            </a:r>
            <a:r>
              <a:rPr lang="cs-CZ" dirty="0" smtClean="0"/>
              <a:t> </a:t>
            </a:r>
            <a:r>
              <a:rPr lang="cs-CZ" dirty="0" err="1" smtClean="0"/>
              <a:t>French</a:t>
            </a:r>
            <a:endParaRPr lang="cs-CZ" dirty="0" smtClean="0"/>
          </a:p>
          <a:p>
            <a:pPr marL="342900" indent="-342900" fontAlgn="ctr">
              <a:buFontTx/>
              <a:buAutoNum type="arabicParenR" startAt="2"/>
            </a:pPr>
            <a:r>
              <a:rPr lang="cs-CZ" dirty="0" smtClean="0"/>
              <a:t>green-</a:t>
            </a:r>
            <a:r>
              <a:rPr lang="cs-CZ" dirty="0" err="1" smtClean="0"/>
              <a:t>eyed</a:t>
            </a:r>
            <a:r>
              <a:rPr lang="cs-CZ" dirty="0" smtClean="0"/>
              <a:t> </a:t>
            </a:r>
            <a:r>
              <a:rPr lang="cs-CZ" dirty="0" err="1" smtClean="0"/>
              <a:t>gorgeous</a:t>
            </a:r>
            <a:r>
              <a:rPr lang="cs-CZ" dirty="0" smtClean="0"/>
              <a:t> </a:t>
            </a:r>
            <a:r>
              <a:rPr lang="cs-CZ" dirty="0" err="1" smtClean="0"/>
              <a:t>black-haired</a:t>
            </a:r>
            <a:r>
              <a:rPr lang="cs-CZ" dirty="0" smtClean="0"/>
              <a:t> a girl</a:t>
            </a:r>
            <a:endParaRPr kumimoji="0" lang="cs-CZ"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32688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23528" y="404664"/>
            <a:ext cx="8208912" cy="7294305"/>
          </a:xfrm>
          <a:prstGeom prst="rect">
            <a:avLst/>
          </a:prstGeom>
          <a:noFill/>
        </p:spPr>
        <p:txBody>
          <a:bodyPr wrap="square" rtlCol="0">
            <a:spAutoFit/>
          </a:bodyPr>
          <a:lstStyle/>
          <a:p>
            <a:r>
              <a:rPr lang="cs-CZ" dirty="0" smtClean="0">
                <a:solidFill>
                  <a:schemeClr val="accent5">
                    <a:lumMod val="60000"/>
                    <a:lumOff val="40000"/>
                  </a:schemeClr>
                </a:solidFill>
              </a:rPr>
              <a:t>ZDROJE</a:t>
            </a:r>
            <a:r>
              <a:rPr lang="cs-CZ" dirty="0" smtClean="0">
                <a:solidFill>
                  <a:schemeClr val="accent5">
                    <a:lumMod val="40000"/>
                    <a:lumOff val="60000"/>
                  </a:schemeClr>
                </a:solidFill>
              </a:rPr>
              <a:t>:</a:t>
            </a:r>
          </a:p>
          <a:p>
            <a:endParaRPr lang="cs-CZ" dirty="0" smtClean="0"/>
          </a:p>
          <a:p>
            <a:r>
              <a:rPr lang="en-US" sz="1400" dirty="0" smtClean="0"/>
              <a:t>Adjective Order. </a:t>
            </a:r>
            <a:r>
              <a:rPr lang="en-US" sz="1400" i="1" dirty="0" smtClean="0"/>
              <a:t>University of Victoria - Study Zone</a:t>
            </a:r>
            <a:r>
              <a:rPr lang="en-US" sz="1400" dirty="0" smtClean="0"/>
              <a:t> [online]. 2011 [cit. 2012-06-24]. </a:t>
            </a:r>
            <a:r>
              <a:rPr lang="en-US" sz="1400" dirty="0" err="1" smtClean="0"/>
              <a:t>Dostupné</a:t>
            </a:r>
            <a:r>
              <a:rPr lang="en-US" sz="1400" dirty="0" smtClean="0"/>
              <a:t> z: http://web2.uvcs.uvic.ca/elc/studyzone/410/grammar/adjord.htm </a:t>
            </a:r>
            <a:endParaRPr lang="cs-CZ" sz="1400" dirty="0" smtClean="0"/>
          </a:p>
          <a:p>
            <a:endParaRPr lang="cs-CZ" sz="1400" dirty="0" smtClean="0"/>
          </a:p>
          <a:p>
            <a:r>
              <a:rPr lang="en-US" sz="1400" dirty="0" smtClean="0"/>
              <a:t>Adjective Order 1. </a:t>
            </a:r>
            <a:r>
              <a:rPr lang="en-US" sz="1400" i="1" dirty="0" smtClean="0"/>
              <a:t>University of Victoria - Study Zone</a:t>
            </a:r>
            <a:r>
              <a:rPr lang="en-US" sz="1400" dirty="0" smtClean="0"/>
              <a:t> [online]. 2011 [cit. 2012-06-24]. </a:t>
            </a:r>
            <a:r>
              <a:rPr lang="en-US" sz="1400" dirty="0" err="1" smtClean="0"/>
              <a:t>Dostupné</a:t>
            </a:r>
            <a:r>
              <a:rPr lang="en-US" sz="1400" dirty="0" smtClean="0"/>
              <a:t> z: http://web2.uvcs.uvic.ca/elc/studyzone/410/grammar/adjord1.htm </a:t>
            </a:r>
            <a:endParaRPr lang="cs-CZ" sz="1400" dirty="0" smtClean="0"/>
          </a:p>
          <a:p>
            <a:endParaRPr lang="cs-CZ" sz="1400" dirty="0" smtClean="0"/>
          </a:p>
          <a:p>
            <a:r>
              <a:rPr lang="en-US" sz="1400" dirty="0" smtClean="0"/>
              <a:t>Adjective Order 2. </a:t>
            </a:r>
            <a:r>
              <a:rPr lang="en-US" sz="1400" i="1" dirty="0" smtClean="0"/>
              <a:t>University of Victoria - Study Zone</a:t>
            </a:r>
            <a:r>
              <a:rPr lang="en-US" sz="1400" dirty="0" smtClean="0"/>
              <a:t> [online]. 2011 [cit. 2012-06-24]. </a:t>
            </a:r>
            <a:r>
              <a:rPr lang="en-US" sz="1400" dirty="0" err="1" smtClean="0"/>
              <a:t>Dostupné</a:t>
            </a:r>
            <a:r>
              <a:rPr lang="en-US" sz="1400" dirty="0" smtClean="0"/>
              <a:t> z: http://web2.uvcs.uvic.ca/elc/studyzone/410/grammar/adjord2.htm </a:t>
            </a:r>
            <a:endParaRPr lang="cs-CZ" sz="1400" dirty="0" smtClean="0"/>
          </a:p>
          <a:p>
            <a:endParaRPr lang="cs-CZ" sz="1400" dirty="0" smtClean="0"/>
          </a:p>
          <a:p>
            <a:r>
              <a:rPr lang="en-US" sz="1400" dirty="0" smtClean="0"/>
              <a:t>Quiz: Order of Adjectives. </a:t>
            </a:r>
            <a:r>
              <a:rPr lang="en-US" sz="1400" i="1" dirty="0" smtClean="0"/>
              <a:t>Usingenglish.com</a:t>
            </a:r>
            <a:r>
              <a:rPr lang="en-US" sz="1400" dirty="0" smtClean="0"/>
              <a:t> [online]. 2012 [cit. 2012-06-24]. </a:t>
            </a:r>
            <a:r>
              <a:rPr lang="en-US" sz="1400" dirty="0" err="1" smtClean="0"/>
              <a:t>Dostupné</a:t>
            </a:r>
            <a:r>
              <a:rPr lang="en-US" sz="1400" dirty="0" smtClean="0"/>
              <a:t> z: http://www.usingenglish.com/quizzes/139.html </a:t>
            </a:r>
            <a:endParaRPr lang="cs-CZ" sz="1400" dirty="0" smtClean="0"/>
          </a:p>
          <a:p>
            <a:endParaRPr lang="cs-CZ" sz="1400" dirty="0" smtClean="0"/>
          </a:p>
          <a:p>
            <a:r>
              <a:rPr lang="cs-CZ" sz="1400" dirty="0" smtClean="0"/>
              <a:t>Word </a:t>
            </a:r>
            <a:r>
              <a:rPr lang="cs-CZ" sz="1400" dirty="0" err="1" smtClean="0"/>
              <a:t>Order</a:t>
            </a:r>
            <a:r>
              <a:rPr lang="cs-CZ" sz="1400" dirty="0" smtClean="0"/>
              <a:t> </a:t>
            </a:r>
            <a:r>
              <a:rPr lang="cs-CZ" sz="1400" dirty="0" err="1" smtClean="0"/>
              <a:t>for</a:t>
            </a:r>
            <a:r>
              <a:rPr lang="cs-CZ" sz="1400" dirty="0" smtClean="0"/>
              <a:t> </a:t>
            </a:r>
            <a:r>
              <a:rPr lang="cs-CZ" sz="1400" dirty="0" err="1" smtClean="0"/>
              <a:t>Adjectives</a:t>
            </a:r>
            <a:r>
              <a:rPr lang="cs-CZ" sz="1400" dirty="0" smtClean="0"/>
              <a:t> </a:t>
            </a:r>
            <a:r>
              <a:rPr lang="cs-CZ" sz="1400" dirty="0" err="1" smtClean="0"/>
              <a:t>Exercise</a:t>
            </a:r>
            <a:r>
              <a:rPr lang="cs-CZ" sz="1400" dirty="0" smtClean="0"/>
              <a:t> </a:t>
            </a:r>
            <a:r>
              <a:rPr lang="cs-CZ" sz="1400" dirty="0" err="1" smtClean="0"/>
              <a:t>at</a:t>
            </a:r>
            <a:r>
              <a:rPr lang="cs-CZ" sz="1400" dirty="0" smtClean="0"/>
              <a:t> Auto-</a:t>
            </a:r>
            <a:r>
              <a:rPr lang="cs-CZ" sz="1400" dirty="0" err="1" smtClean="0"/>
              <a:t>English</a:t>
            </a:r>
            <a:r>
              <a:rPr lang="cs-CZ" sz="1400" dirty="0" smtClean="0"/>
              <a:t>. </a:t>
            </a:r>
            <a:r>
              <a:rPr lang="cs-CZ" sz="1400" i="1" dirty="0" err="1" smtClean="0"/>
              <a:t>Perso.wanadoo.es</a:t>
            </a:r>
            <a:r>
              <a:rPr lang="cs-CZ" sz="1400" dirty="0" smtClean="0"/>
              <a:t> [online]. 2004 [cit. 2012-06-24]. Dostupné z: http://perso.wanadoo.es/autoenglish/gr.adwo.p.htm </a:t>
            </a:r>
          </a:p>
          <a:p>
            <a:endParaRPr lang="cs-CZ" sz="1400" dirty="0" smtClean="0"/>
          </a:p>
          <a:p>
            <a:r>
              <a:rPr lang="en-US" sz="1400" dirty="0" smtClean="0"/>
              <a:t>Adjective Order. </a:t>
            </a:r>
            <a:r>
              <a:rPr lang="en-US" sz="1400" i="1" dirty="0" err="1" smtClean="0"/>
              <a:t>Cill</a:t>
            </a:r>
            <a:r>
              <a:rPr lang="en-US" sz="1400" dirty="0" smtClean="0"/>
              <a:t> [online]. 2003 [cit. 2012-06-24]. </a:t>
            </a:r>
            <a:r>
              <a:rPr lang="en-US" sz="1400" dirty="0" err="1" smtClean="0"/>
              <a:t>Dostupné</a:t>
            </a:r>
            <a:r>
              <a:rPr lang="en-US" sz="1400" dirty="0" smtClean="0"/>
              <a:t> z: http://www2.elc.polyu.edu.hk/cill/exercises/adjectiveorder.htm </a:t>
            </a:r>
            <a:endParaRPr lang="cs-CZ" sz="1400" dirty="0" smtClean="0"/>
          </a:p>
          <a:p>
            <a:endParaRPr lang="cs-CZ" sz="1400" dirty="0" smtClean="0"/>
          </a:p>
          <a:p>
            <a:r>
              <a:rPr lang="en-US" sz="1400" dirty="0" smtClean="0"/>
              <a:t>Adjectives - Word Order in Sentences. </a:t>
            </a:r>
            <a:r>
              <a:rPr lang="en-US" sz="1400" i="1" dirty="0" err="1" smtClean="0"/>
              <a:t>ESOL</a:t>
            </a:r>
            <a:r>
              <a:rPr lang="en-US" sz="1400" i="1" dirty="0" smtClean="0"/>
              <a:t> Courses</a:t>
            </a:r>
            <a:r>
              <a:rPr lang="en-US" sz="1400" dirty="0" smtClean="0"/>
              <a:t> [online]. 2011 [cit. 2012-06-24]. </a:t>
            </a:r>
            <a:r>
              <a:rPr lang="en-US" sz="1400" dirty="0" err="1" smtClean="0"/>
              <a:t>Dostupné</a:t>
            </a:r>
            <a:r>
              <a:rPr lang="en-US" sz="1400" dirty="0" smtClean="0"/>
              <a:t> z: http://www.esolcourses.com/content/exercises/grammar/adjectives/adjectiveorder/adjectiveorder.html </a:t>
            </a:r>
          </a:p>
          <a:p>
            <a:endParaRPr lang="en-US" sz="1400" dirty="0" smtClean="0"/>
          </a:p>
          <a:p>
            <a:endParaRPr lang="cs-CZ" sz="1400" dirty="0" smtClean="0"/>
          </a:p>
          <a:p>
            <a:endParaRPr lang="cs-CZ" sz="1400" dirty="0" smtClean="0"/>
          </a:p>
          <a:p>
            <a:endParaRPr lang="cs-CZ" sz="1400" dirty="0" smtClean="0"/>
          </a:p>
          <a:p>
            <a:endParaRPr lang="cs-CZ" sz="1400" dirty="0" smtClean="0"/>
          </a:p>
          <a:p>
            <a:endParaRPr lang="cs-CZ" dirty="0" smtClean="0"/>
          </a:p>
          <a:p>
            <a:endParaRPr lang="cs-CZ" dirty="0" smtClean="0"/>
          </a:p>
          <a:p>
            <a:endParaRPr lang="cs-CZ" dirty="0"/>
          </a:p>
        </p:txBody>
      </p:sp>
    </p:spTree>
    <p:extLst>
      <p:ext uri="{BB962C8B-B14F-4D97-AF65-F5344CB8AC3E}">
        <p14:creationId xmlns:p14="http://schemas.microsoft.com/office/powerpoint/2010/main" val="257605718"/>
      </p:ext>
    </p:extLst>
  </p:cSld>
  <p:clrMapOvr>
    <a:masterClrMapping/>
  </p:clrMapOvr>
  <p:timing>
    <p:tnLst>
      <p:par>
        <p:cTn id="1" dur="indefinite" restart="never" nodeType="tmRoot"/>
      </p:par>
    </p:tnLst>
  </p:timing>
</p:sld>
</file>

<file path=ppt/theme/theme1.xml><?xml version="1.0" encoding="utf-8"?>
<a:theme xmlns:a="http://schemas.openxmlformats.org/drawingml/2006/main" name="1">
  <a:themeElements>
    <a:clrScheme name="Infinity">
      <a:dk1>
        <a:sysClr val="windowText" lastClr="000000"/>
      </a:dk1>
      <a:lt1>
        <a:sysClr val="window" lastClr="FFFFFF"/>
      </a:lt1>
      <a:dk2>
        <a:srgbClr val="EABB00"/>
      </a:dk2>
      <a:lt2>
        <a:srgbClr val="DEF2FA"/>
      </a:lt2>
      <a:accent1>
        <a:srgbClr val="983DB1"/>
      </a:accent1>
      <a:accent2>
        <a:srgbClr val="47D147"/>
      </a:accent2>
      <a:accent3>
        <a:srgbClr val="CC0053"/>
      </a:accent3>
      <a:accent4>
        <a:srgbClr val="EA950D"/>
      </a:accent4>
      <a:accent5>
        <a:srgbClr val="C800C8"/>
      </a:accent5>
      <a:accent6>
        <a:srgbClr val="6161FF"/>
      </a:accent6>
      <a:hlink>
        <a:srgbClr val="755D00"/>
      </a:hlink>
      <a:folHlink>
        <a:srgbClr val="31AEE0"/>
      </a:folHlink>
    </a:clrScheme>
    <a:fontScheme name="Infinity">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Infinity">
      <a:fillStyleLst>
        <a:solidFill>
          <a:schemeClr val="phClr">
            <a:shade val="95000"/>
            <a:satMod val="115000"/>
          </a:schemeClr>
        </a:solidFill>
        <a:gradFill rotWithShape="1">
          <a:gsLst>
            <a:gs pos="0">
              <a:schemeClr val="phClr">
                <a:tint val="90000"/>
                <a:alpha val="50000"/>
                <a:satMod val="150000"/>
              </a:schemeClr>
            </a:gs>
            <a:gs pos="35000">
              <a:schemeClr val="phClr">
                <a:tint val="100000"/>
                <a:alpha val="80000"/>
                <a:satMod val="130000"/>
              </a:schemeClr>
            </a:gs>
            <a:gs pos="100000">
              <a:schemeClr val="phClr">
                <a:tint val="100000"/>
                <a:shade val="90000"/>
                <a:alpha val="95000"/>
                <a:satMod val="115000"/>
              </a:schemeClr>
            </a:gs>
          </a:gsLst>
          <a:lin ang="5400000" scaled="1"/>
        </a:gradFill>
        <a:gradFill rotWithShape="1">
          <a:gsLst>
            <a:gs pos="0">
              <a:schemeClr val="phClr">
                <a:shade val="51000"/>
                <a:alpha val="90000"/>
                <a:satMod val="130000"/>
              </a:schemeClr>
            </a:gs>
            <a:gs pos="50000">
              <a:schemeClr val="phClr">
                <a:shade val="93000"/>
                <a:alpha val="70000"/>
                <a:satMod val="130000"/>
              </a:schemeClr>
            </a:gs>
            <a:gs pos="75000">
              <a:schemeClr val="phClr">
                <a:shade val="94000"/>
                <a:alpha val="50000"/>
                <a:satMod val="135000"/>
              </a:schemeClr>
            </a:gs>
            <a:gs pos="100000">
              <a:schemeClr val="phClr">
                <a:shade val="94000"/>
                <a:alpha val="50000"/>
                <a:satMod val="135000"/>
              </a:schemeClr>
            </a:gs>
          </a:gsLst>
          <a:lin ang="0" scaled="0"/>
        </a:gradFill>
      </a:fillStyleLst>
      <a:lnStyleLst>
        <a:ln w="19050" cap="flat" cmpd="sng" algn="ctr">
          <a:solidFill>
            <a:schemeClr val="phClr">
              <a:shade val="95000"/>
            </a:schemeClr>
          </a:solidFill>
          <a:prstDash val="solid"/>
        </a:ln>
        <a:ln w="31750" cap="flat" cmpd="sng" algn="ctr">
          <a:solidFill>
            <a:schemeClr val="phClr">
              <a:shade val="95000"/>
              <a:satMod val="110000"/>
            </a:schemeClr>
          </a:solidFill>
          <a:prstDash val="solid"/>
        </a:ln>
        <a:ln w="57150" cap="flat" cmpd="dbl" algn="ctr">
          <a:solidFill>
            <a:schemeClr val="phClr">
              <a:shade val="95000"/>
              <a:satMod val="130000"/>
            </a:schemeClr>
          </a:solidFill>
          <a:prstDash val="solid"/>
        </a:ln>
      </a:lnStyleLst>
      <a:effectStyleLst>
        <a:effectStyle>
          <a:effectLst>
            <a:outerShdw blurRad="63500" dist="25400" dir="5400000" sx="101000" sy="101000" algn="ctr" rotWithShape="0">
              <a:srgbClr val="000000">
                <a:alpha val="50000"/>
              </a:srgbClr>
            </a:outerShdw>
          </a:effectLst>
        </a:effectStyle>
        <a:effectStyle>
          <a:effectLst>
            <a:outerShdw blurRad="63500" dist="12700" dir="5400000" sx="101000" sy="101000" algn="ctr" rotWithShape="0">
              <a:srgbClr val="000000">
                <a:alpha val="50000"/>
              </a:srgbClr>
            </a:outerShdw>
            <a:reflection blurRad="12700" stA="26000" endPos="15000" dist="19050" dir="5400000" sy="-100000" rotWithShape="0"/>
          </a:effectLst>
        </a:effectStyle>
        <a:effectStyle>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a:effectStyle>
      </a:effectStyleLst>
      <a:bgFillStyleLst>
        <a:solidFill>
          <a:schemeClr val="phClr"/>
        </a:solidFill>
        <a:gradFill rotWithShape="1">
          <a:gsLst>
            <a:gs pos="0">
              <a:schemeClr val="phClr">
                <a:tint val="80000"/>
                <a:satMod val="250000"/>
              </a:schemeClr>
            </a:gs>
            <a:gs pos="40000">
              <a:schemeClr val="phClr">
                <a:tint val="90000"/>
                <a:shade val="80000"/>
                <a:satMod val="200000"/>
              </a:schemeClr>
            </a:gs>
            <a:gs pos="100000">
              <a:schemeClr val="phClr">
                <a:shade val="20000"/>
                <a:satMod val="175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Motiv Nekonečno</Template>
  <TotalTime>214</TotalTime>
  <Words>758</Words>
  <Application>Microsoft Office PowerPoint</Application>
  <PresentationFormat>Předvádění na obrazovce (4:3)</PresentationFormat>
  <Paragraphs>188</Paragraphs>
  <Slides>11</Slides>
  <Notes>3</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1</vt:lpstr>
      <vt:lpstr>Prezentace aplikace PowerPoint</vt:lpstr>
      <vt:lpstr>Prezentace aplikace PowerPoint</vt:lpstr>
      <vt:lpstr>THE ORDER OF ADJECTIVES</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ORDER OF ADJECTIVES</dc:title>
  <dc:creator>Lenka</dc:creator>
  <cp:lastModifiedBy>Lenka</cp:lastModifiedBy>
  <cp:revision>34</cp:revision>
  <dcterms:created xsi:type="dcterms:W3CDTF">2012-05-16T18:44:25Z</dcterms:created>
  <dcterms:modified xsi:type="dcterms:W3CDTF">2012-06-25T18:20:39Z</dcterms:modified>
</cp:coreProperties>
</file>