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20"/>
  </p:notesMasterIdLst>
  <p:sldIdLst>
    <p:sldId id="283" r:id="rId2"/>
    <p:sldId id="281" r:id="rId3"/>
    <p:sldId id="256" r:id="rId4"/>
    <p:sldId id="269" r:id="rId5"/>
    <p:sldId id="271" r:id="rId6"/>
    <p:sldId id="267" r:id="rId7"/>
    <p:sldId id="268" r:id="rId8"/>
    <p:sldId id="280" r:id="rId9"/>
    <p:sldId id="270" r:id="rId10"/>
    <p:sldId id="272" r:id="rId11"/>
    <p:sldId id="273" r:id="rId12"/>
    <p:sldId id="274" r:id="rId13"/>
    <p:sldId id="279" r:id="rId14"/>
    <p:sldId id="275" r:id="rId15"/>
    <p:sldId id="276" r:id="rId16"/>
    <p:sldId id="277" r:id="rId17"/>
    <p:sldId id="278" r:id="rId18"/>
    <p:sldId id="28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VY_32_INOVACE_3.2.6.2. O 07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93F27E-D56F-420D-AB1C-FB7B3435696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3D0586-B95E-4F4E-A9E1-3DAE4F28815B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7583B7-948F-429D-9072-02B527712996}" type="presOf" srcId="{D1D4F407-5343-4D3F-B5B9-D407B03CAEB4}" destId="{D005CE8C-CC26-4C3E-AC11-E15060ECD759}" srcOrd="0" destOrd="0" presId="urn:microsoft.com/office/officeart/2005/8/layout/target3"/>
    <dgm:cxn modelId="{4F0BBFFE-5EAE-44B0-8347-072B68D2A6ED}" type="presOf" srcId="{D1D4F407-5343-4D3F-B5B9-D407B03CAEB4}" destId="{AED2198E-93D5-4001-81B4-73124B309672}" srcOrd="1" destOrd="0" presId="urn:microsoft.com/office/officeart/2005/8/layout/target3"/>
    <dgm:cxn modelId="{31A848B4-BD94-4D0E-9BB6-52D524C2F1DE}" type="presOf" srcId="{4C35D32F-0EAB-4CD7-82EE-45574DC2A586}" destId="{8BEBB6EC-1DAA-4CAC-8A25-BC0FCBD5DBD5}" srcOrd="0" destOrd="0" presId="urn:microsoft.com/office/officeart/2005/8/layout/target3"/>
    <dgm:cxn modelId="{261CC52E-3CEE-4507-B096-7B1D95B5CCE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BC4B922-1CC1-4197-A1A5-C46C5F362FC8}" type="presOf" srcId="{D8197B8C-B260-4A16-BDF4-0947B075E274}" destId="{25B08C86-7E15-44DC-BE7F-FFB55DD49D12}" srcOrd="0" destOrd="0" presId="urn:microsoft.com/office/officeart/2005/8/layout/target3"/>
    <dgm:cxn modelId="{788CAFD5-D67F-4A05-A04F-86685E6EC22F}" type="presOf" srcId="{D8197B8C-B260-4A16-BDF4-0947B075E274}" destId="{5A5FFA88-C948-4069-8E93-59FA12366E83}" srcOrd="1" destOrd="0" presId="urn:microsoft.com/office/officeart/2005/8/layout/target3"/>
    <dgm:cxn modelId="{7201FCE9-B209-4845-8381-82BD9DD23420}" type="presOf" srcId="{B651F6E3-6281-48DB-9319-2AEAFDAE7572}" destId="{619D679B-A015-4ECF-8348-D1034C574F40}" srcOrd="0" destOrd="0" presId="urn:microsoft.com/office/officeart/2005/8/layout/target3"/>
    <dgm:cxn modelId="{A55EC1CA-7A3F-449F-A7BF-A70D2DB67E2D}" type="presOf" srcId="{D1B46980-6531-4606-95E6-44980827E919}" destId="{2BE915AB-18AA-4053-B92C-3BFC9ED204BB}" srcOrd="1" destOrd="0" presId="urn:microsoft.com/office/officeart/2005/8/layout/target3"/>
    <dgm:cxn modelId="{5D3E6C3A-0AE6-46CA-B0BF-3F0B7D2DDBA4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EF58219-0253-42B3-BEEA-D23A26C32DBC}" type="presParOf" srcId="{333A1088-737F-45CB-B68E-254E46348037}" destId="{F5ABB229-8D3B-4694-996A-96F23CF14429}" srcOrd="0" destOrd="0" presId="urn:microsoft.com/office/officeart/2005/8/layout/target3"/>
    <dgm:cxn modelId="{253BBA21-A90E-465F-AA13-7DD6C3E2044F}" type="presParOf" srcId="{333A1088-737F-45CB-B68E-254E46348037}" destId="{F41139FD-01EE-4571-8B17-4FB00FC51163}" srcOrd="1" destOrd="0" presId="urn:microsoft.com/office/officeart/2005/8/layout/target3"/>
    <dgm:cxn modelId="{802956FF-54D8-46E0-90A3-657052F4CA3B}" type="presParOf" srcId="{333A1088-737F-45CB-B68E-254E46348037}" destId="{D005CE8C-CC26-4C3E-AC11-E15060ECD759}" srcOrd="2" destOrd="0" presId="urn:microsoft.com/office/officeart/2005/8/layout/target3"/>
    <dgm:cxn modelId="{C8701A50-66D5-4323-A5C4-4C04502D373B}" type="presParOf" srcId="{333A1088-737F-45CB-B68E-254E46348037}" destId="{2C702D82-9B77-49B7-9568-BB8EB47C3372}" srcOrd="3" destOrd="0" presId="urn:microsoft.com/office/officeart/2005/8/layout/target3"/>
    <dgm:cxn modelId="{6C1FE752-29F8-434B-B39E-ABF67F7B3265}" type="presParOf" srcId="{333A1088-737F-45CB-B68E-254E46348037}" destId="{A52A0455-90FF-4808-ABD0-F02540D31D5A}" srcOrd="4" destOrd="0" presId="urn:microsoft.com/office/officeart/2005/8/layout/target3"/>
    <dgm:cxn modelId="{A93FA925-6EFC-4D9E-8128-426E5A27E7E1}" type="presParOf" srcId="{333A1088-737F-45CB-B68E-254E46348037}" destId="{6140AFEC-043D-4C43-A2F9-D0F5331DF3A3}" srcOrd="5" destOrd="0" presId="urn:microsoft.com/office/officeart/2005/8/layout/target3"/>
    <dgm:cxn modelId="{8A283730-9F62-4EE1-AA3C-77B39B997C2D}" type="presParOf" srcId="{333A1088-737F-45CB-B68E-254E46348037}" destId="{9358AC05-5D7D-4327-9F80-1AD486AEA664}" srcOrd="6" destOrd="0" presId="urn:microsoft.com/office/officeart/2005/8/layout/target3"/>
    <dgm:cxn modelId="{BC288DCE-B27D-49BE-8B40-6B01B0697577}" type="presParOf" srcId="{333A1088-737F-45CB-B68E-254E46348037}" destId="{313FC574-E1CD-4FB4-B054-0B805CE0447D}" srcOrd="7" destOrd="0" presId="urn:microsoft.com/office/officeart/2005/8/layout/target3"/>
    <dgm:cxn modelId="{B7604AB2-66D8-43C0-963F-972260874030}" type="presParOf" srcId="{333A1088-737F-45CB-B68E-254E46348037}" destId="{619D679B-A015-4ECF-8348-D1034C574F40}" srcOrd="8" destOrd="0" presId="urn:microsoft.com/office/officeart/2005/8/layout/target3"/>
    <dgm:cxn modelId="{C236594E-8DAD-4FA0-A551-29407DFF1956}" type="presParOf" srcId="{333A1088-737F-45CB-B68E-254E46348037}" destId="{322283A8-4A27-4CDA-BAE3-F381106A9174}" srcOrd="9" destOrd="0" presId="urn:microsoft.com/office/officeart/2005/8/layout/target3"/>
    <dgm:cxn modelId="{B1BC9663-7EC8-4654-A685-DA89CD143D12}" type="presParOf" srcId="{333A1088-737F-45CB-B68E-254E46348037}" destId="{FFC9F71D-1B4F-4AD9-A4A6-86ADEFC8AF5C}" srcOrd="10" destOrd="0" presId="urn:microsoft.com/office/officeart/2005/8/layout/target3"/>
    <dgm:cxn modelId="{70C88098-AED1-46A0-900F-3B0A1B2B25BF}" type="presParOf" srcId="{333A1088-737F-45CB-B68E-254E46348037}" destId="{25B08C86-7E15-44DC-BE7F-FFB55DD49D12}" srcOrd="11" destOrd="0" presId="urn:microsoft.com/office/officeart/2005/8/layout/target3"/>
    <dgm:cxn modelId="{008C8342-534B-4A35-AB29-BC8137D0F7AD}" type="presParOf" srcId="{333A1088-737F-45CB-B68E-254E46348037}" destId="{76644BE8-9D7C-4C09-B250-3D10AF48CBB7}" srcOrd="12" destOrd="0" presId="urn:microsoft.com/office/officeart/2005/8/layout/target3"/>
    <dgm:cxn modelId="{B779321F-9E75-4733-BBE3-CE15563C7061}" type="presParOf" srcId="{333A1088-737F-45CB-B68E-254E46348037}" destId="{EE85B701-7295-41C0-BA7A-34D3756A2AE6}" srcOrd="13" destOrd="0" presId="urn:microsoft.com/office/officeart/2005/8/layout/target3"/>
    <dgm:cxn modelId="{85615252-FFF6-4CD3-88D7-BF751A23150A}" type="presParOf" srcId="{333A1088-737F-45CB-B68E-254E46348037}" destId="{8BEBB6EC-1DAA-4CAC-8A25-BC0FCBD5DBD5}" srcOrd="14" destOrd="0" presId="urn:microsoft.com/office/officeart/2005/8/layout/target3"/>
    <dgm:cxn modelId="{2DF01048-5C19-4DF0-A3BE-E1039CA18E08}" type="presParOf" srcId="{333A1088-737F-45CB-B68E-254E46348037}" destId="{AED2198E-93D5-4001-81B4-73124B309672}" srcOrd="15" destOrd="0" presId="urn:microsoft.com/office/officeart/2005/8/layout/target3"/>
    <dgm:cxn modelId="{6F3A083E-EB3B-4F29-B866-1EB01782D972}" type="presParOf" srcId="{333A1088-737F-45CB-B68E-254E46348037}" destId="{2BE915AB-18AA-4053-B92C-3BFC9ED204BB}" srcOrd="16" destOrd="0" presId="urn:microsoft.com/office/officeart/2005/8/layout/target3"/>
    <dgm:cxn modelId="{D8F227F5-D2DD-4334-9B7F-53B5B5CAD883}" type="presParOf" srcId="{333A1088-737F-45CB-B68E-254E46348037}" destId="{6BB5E863-4638-4E1D-BFDE-399D028AC4ED}" srcOrd="17" destOrd="0" presId="urn:microsoft.com/office/officeart/2005/8/layout/target3"/>
    <dgm:cxn modelId="{B92FED9A-39AC-4DE7-A915-552812A87601}" type="presParOf" srcId="{333A1088-737F-45CB-B68E-254E46348037}" destId="{5A5FFA88-C948-4069-8E93-59FA12366E83}" srcOrd="18" destOrd="0" presId="urn:microsoft.com/office/officeart/2005/8/layout/target3"/>
    <dgm:cxn modelId="{254BEA9F-EB66-4F4C-8D6B-2009CAE01F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VY_32_INOVACE_3.2.6.2. O 07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607967-FFA7-4B49-A59B-DEC9FA28F96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5689C8-B457-44AD-890E-B6EE76EB9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735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7C381BB4-399F-476B-99C3-CCC5AECA103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1E786190-504D-493E-A6F0-CF5698DF3B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arnenglish.de/grammar/determinertext.htm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arnenglish.de/newsounds/articles/thes.rm" TargetMode="External"/><Relationship Id="rId2" Type="http://schemas.openxmlformats.org/officeDocument/2006/relationships/hyperlink" Target="http://www.learnenglish.de/grammar/determinertext.htm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learnenglish.de/newsounds/articles/thew.r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esl.about.com/od/prepositions_intermediate/a/Preposition-At.htm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gvid.com/grammar-articles-a-an-or-no-article/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968321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665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908720"/>
            <a:ext cx="1728192" cy="46166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556792"/>
            <a:ext cx="7632848" cy="460851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400" dirty="0" smtClean="0"/>
              <a:t>Prezentace je vytvořena pro žáky 9. třídy ZŠ ke shrnutí a zopakování učiva o členech v angličtině. Protože se jedná o téma obsáhlé a pro Čechy náročné, je třeba prezentaci probírat po částech podle úrovně znalostí žáků.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V první části prezentace je přehled použití členů. Učitel může vybrat určité části, které je třeba zdůraznit a následně procvičit.</a:t>
            </a:r>
          </a:p>
          <a:p>
            <a:r>
              <a:rPr lang="cs-CZ" sz="2400" dirty="0" smtClean="0"/>
              <a:t>	 Druhá část </a:t>
            </a:r>
            <a:r>
              <a:rPr lang="cs-CZ" sz="2400" smtClean="0"/>
              <a:t>zahrnuje několik cvičení </a:t>
            </a:r>
            <a:r>
              <a:rPr lang="cs-CZ" sz="2400" dirty="0" smtClean="0"/>
              <a:t>k procvičování daného tématu.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Na konci prezentace je připojen odkaz na krátké video o členech. Lze ho použít na začátek nebo jako závěr prezentace.</a:t>
            </a:r>
            <a:r>
              <a:rPr lang="cs-CZ" sz="24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956470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ARTICLES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Lenka Kulhavá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20112411">
            <a:off x="827584" y="1628800"/>
            <a:ext cx="8640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a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0944006">
            <a:off x="2267744" y="1124744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rgbClr val="7030A0"/>
                </a:solidFill>
              </a:rPr>
              <a:t>an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238992">
            <a:off x="4105128" y="1353255"/>
            <a:ext cx="1732131" cy="942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rgbClr val="7030A0"/>
                </a:solidFill>
              </a:rPr>
              <a:t>the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227270">
            <a:off x="5605959" y="1642383"/>
            <a:ext cx="36690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7030A0"/>
                </a:solidFill>
              </a:rPr>
              <a:t>n</a:t>
            </a:r>
            <a:r>
              <a:rPr lang="cs-CZ" sz="5400" dirty="0" smtClean="0">
                <a:solidFill>
                  <a:srgbClr val="7030A0"/>
                </a:solidFill>
              </a:rPr>
              <a:t>o </a:t>
            </a:r>
            <a:r>
              <a:rPr lang="cs-CZ" sz="5400" dirty="0" err="1" smtClean="0">
                <a:solidFill>
                  <a:srgbClr val="7030A0"/>
                </a:solidFill>
              </a:rPr>
              <a:t>article</a:t>
            </a:r>
            <a:endParaRPr lang="cs-CZ" sz="5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835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871296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</a:t>
            </a:r>
            <a:r>
              <a:rPr lang="en-US" sz="2400" b="1" dirty="0" smtClean="0">
                <a:solidFill>
                  <a:schemeClr val="bg1"/>
                </a:solidFill>
              </a:rPr>
              <a:t>Articles</a:t>
            </a:r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000" dirty="0"/>
              <a:t>First the good news:There are only </a:t>
            </a:r>
            <a:r>
              <a:rPr lang="en-US" sz="2000" i="1" dirty="0"/>
              <a:t>three articles in English</a:t>
            </a:r>
            <a:r>
              <a:rPr lang="en-US" sz="2000" dirty="0"/>
              <a:t>: </a:t>
            </a:r>
            <a:r>
              <a:rPr lang="en-US" sz="2000" b="1" i="1" dirty="0">
                <a:solidFill>
                  <a:srgbClr val="C00000"/>
                </a:solidFill>
              </a:rPr>
              <a:t>a, an </a:t>
            </a:r>
            <a:r>
              <a:rPr lang="en-US" sz="2000" dirty="0"/>
              <a:t>and </a:t>
            </a:r>
            <a:r>
              <a:rPr lang="en-US" sz="2000" b="1" i="1" dirty="0">
                <a:solidFill>
                  <a:srgbClr val="C00000"/>
                </a:solidFill>
              </a:rPr>
              <a:t>the</a:t>
            </a:r>
            <a:r>
              <a:rPr lang="en-US" sz="2000" dirty="0"/>
              <a:t>. </a:t>
            </a:r>
          </a:p>
          <a:p>
            <a:r>
              <a:rPr lang="en-US" sz="2000" dirty="0"/>
              <a:t>There are two </a:t>
            </a:r>
            <a:r>
              <a:rPr lang="en-US" sz="2000" i="1" dirty="0"/>
              <a:t>types</a:t>
            </a:r>
            <a:r>
              <a:rPr lang="en-US" sz="2000" dirty="0"/>
              <a:t> of articles </a:t>
            </a:r>
            <a:r>
              <a:rPr lang="en-US" sz="2000" b="1" i="1" dirty="0"/>
              <a:t>indefinite 'a</a:t>
            </a:r>
            <a:r>
              <a:rPr lang="en-US" sz="2000" i="1" dirty="0"/>
              <a:t>' </a:t>
            </a:r>
            <a:r>
              <a:rPr lang="en-US" sz="2000" dirty="0"/>
              <a:t>and '</a:t>
            </a:r>
            <a:r>
              <a:rPr lang="en-US" sz="2000" b="1" i="1" dirty="0"/>
              <a:t>an'</a:t>
            </a:r>
            <a:r>
              <a:rPr lang="en-US" sz="2000" dirty="0"/>
              <a:t> or </a:t>
            </a:r>
            <a:r>
              <a:rPr lang="en-US" sz="2000" b="1" i="1" dirty="0"/>
              <a:t>definite 'the'</a:t>
            </a:r>
            <a:r>
              <a:rPr lang="en-US" sz="2000" i="1" dirty="0"/>
              <a:t>.</a:t>
            </a:r>
            <a:r>
              <a:rPr lang="en-US" sz="2000" dirty="0"/>
              <a:t> You also need to know when not to use an article.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>Indefinite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>articles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> - a and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>an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</a:rPr>
              <a:t>(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  <a:hlinkClick r:id="rId2"/>
              </a:rPr>
              <a:t>determiners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</a:rPr>
              <a:t>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and 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an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are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indefinite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articles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They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refer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to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something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not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specifically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known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to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person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you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are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communicating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with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and 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an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are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used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before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nouns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that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introduce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something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or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someone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you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have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not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mentioned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before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:-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and 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an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are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also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used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when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talking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about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your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profession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:-</a:t>
            </a:r>
            <a:endParaRPr lang="cs-CZ" sz="2000" dirty="0"/>
          </a:p>
          <a:p>
            <a:pPr fontAlgn="b"/>
            <a:r>
              <a:rPr lang="en-US" sz="2000" dirty="0"/>
              <a:t>"I am </a:t>
            </a:r>
            <a:r>
              <a:rPr lang="en-US" sz="2000" b="1" i="1" dirty="0"/>
              <a:t>an</a:t>
            </a:r>
            <a:r>
              <a:rPr lang="en-US" sz="2000" dirty="0"/>
              <a:t> English teacher." </a:t>
            </a:r>
            <a:r>
              <a:rPr lang="en-US" sz="2000" dirty="0" smtClean="0"/>
              <a:t>               ”</a:t>
            </a:r>
            <a:r>
              <a:rPr lang="en-US" sz="2000" dirty="0"/>
              <a:t>I saw </a:t>
            </a:r>
            <a:r>
              <a:rPr lang="en-US" sz="2000" b="1" i="1" dirty="0"/>
              <a:t>an</a:t>
            </a:r>
            <a:r>
              <a:rPr lang="en-US" sz="2000" dirty="0"/>
              <a:t> elephant this morning." </a:t>
            </a:r>
            <a:br>
              <a:rPr lang="en-US" sz="2000" dirty="0"/>
            </a:br>
            <a:r>
              <a:rPr lang="en-US" sz="2000" dirty="0" smtClean="0"/>
              <a:t>"</a:t>
            </a:r>
            <a:r>
              <a:rPr lang="en-US" sz="2000" dirty="0"/>
              <a:t>I am </a:t>
            </a:r>
            <a:r>
              <a:rPr lang="en-US" sz="2000" b="1" i="1" dirty="0"/>
              <a:t>a </a:t>
            </a:r>
            <a:r>
              <a:rPr lang="en-US" sz="2000" dirty="0"/>
              <a:t>builder</a:t>
            </a:r>
            <a:r>
              <a:rPr lang="en-US" sz="2000" dirty="0" smtClean="0"/>
              <a:t>.„                                "</a:t>
            </a:r>
            <a:r>
              <a:rPr lang="en-US" sz="2000" dirty="0"/>
              <a:t>I ate </a:t>
            </a:r>
            <a:r>
              <a:rPr lang="en-US" sz="2000" b="1" i="1" dirty="0"/>
              <a:t>a</a:t>
            </a:r>
            <a:r>
              <a:rPr lang="en-US" sz="2000" dirty="0"/>
              <a:t> banana for lunch</a:t>
            </a:r>
            <a:r>
              <a:rPr lang="en-US" sz="2000" dirty="0" smtClean="0"/>
              <a:t>.„</a:t>
            </a:r>
            <a:endParaRPr lang="cs-CZ" sz="2000" dirty="0" smtClean="0"/>
          </a:p>
          <a:p>
            <a:pPr fontAlgn="b"/>
            <a:r>
              <a:rPr lang="en-US" sz="2000" dirty="0" smtClean="0"/>
              <a:t>You </a:t>
            </a:r>
            <a:r>
              <a:rPr lang="en-US" sz="2000" dirty="0"/>
              <a:t>use </a:t>
            </a:r>
            <a:r>
              <a:rPr lang="en-US" sz="2000" b="1" i="1" dirty="0">
                <a:solidFill>
                  <a:srgbClr val="C00000"/>
                </a:solidFill>
              </a:rPr>
              <a:t>an</a:t>
            </a:r>
            <a:r>
              <a:rPr lang="en-US" sz="2000" dirty="0"/>
              <a:t> when the noun you are referring to </a:t>
            </a:r>
            <a:r>
              <a:rPr lang="en-US" sz="2000" i="1" dirty="0"/>
              <a:t>begins with a vowel </a:t>
            </a:r>
            <a:r>
              <a:rPr lang="en-US" sz="2000" dirty="0"/>
              <a:t>(</a:t>
            </a:r>
            <a:r>
              <a:rPr lang="en-US" sz="2000" dirty="0">
                <a:solidFill>
                  <a:srgbClr val="C00000"/>
                </a:solidFill>
              </a:rPr>
              <a:t>a, e, </a:t>
            </a:r>
            <a:r>
              <a:rPr lang="en-US" sz="2000" dirty="0" err="1">
                <a:solidFill>
                  <a:srgbClr val="C00000"/>
                </a:solidFill>
              </a:rPr>
              <a:t>i</a:t>
            </a:r>
            <a:r>
              <a:rPr lang="en-US" sz="2000" dirty="0">
                <a:solidFill>
                  <a:srgbClr val="C00000"/>
                </a:solidFill>
              </a:rPr>
              <a:t>, o, u</a:t>
            </a:r>
            <a:r>
              <a:rPr lang="en-US" sz="2000" dirty="0" smtClean="0"/>
              <a:t>)</a:t>
            </a:r>
            <a:endParaRPr lang="cs-CZ" sz="2000" dirty="0" smtClean="0"/>
          </a:p>
          <a:p>
            <a:r>
              <a:rPr lang="en-US" sz="2000" dirty="0"/>
              <a:t>If the next word begins with a </a:t>
            </a:r>
            <a:r>
              <a:rPr lang="en-US" sz="2000" i="1" dirty="0"/>
              <a:t>consonant</a:t>
            </a:r>
            <a:r>
              <a:rPr lang="en-US" sz="2000" dirty="0"/>
              <a:t> </a:t>
            </a:r>
            <a:r>
              <a:rPr lang="en-US" sz="2000" i="1" dirty="0"/>
              <a:t>sound</a:t>
            </a:r>
            <a:r>
              <a:rPr lang="en-US" sz="2000" dirty="0"/>
              <a:t> when we say it, for example, "university" then we use </a:t>
            </a:r>
            <a:r>
              <a:rPr lang="en-US" sz="2000" b="1" dirty="0"/>
              <a:t>a</a:t>
            </a:r>
            <a:r>
              <a:rPr lang="en-US" sz="2000" dirty="0"/>
              <a:t>. If the next word begins with a </a:t>
            </a:r>
            <a:r>
              <a:rPr lang="en-US" sz="2000" i="1" dirty="0"/>
              <a:t>vowel sound </a:t>
            </a:r>
            <a:r>
              <a:rPr lang="en-US" sz="2000" dirty="0"/>
              <a:t>when we say it, for example "hour" then we use </a:t>
            </a:r>
            <a:r>
              <a:rPr lang="en-US" sz="2000" b="1" dirty="0"/>
              <a:t>an</a:t>
            </a:r>
            <a:r>
              <a:rPr lang="en-US" sz="2000" dirty="0"/>
              <a:t>.</a:t>
            </a:r>
          </a:p>
          <a:p>
            <a:r>
              <a:rPr lang="en-US" sz="2000" dirty="0"/>
              <a:t>We say "university" with a "y" sound at the beginning as though it were spelt "</a:t>
            </a:r>
            <a:r>
              <a:rPr lang="en-US" sz="2000" i="1" dirty="0" err="1"/>
              <a:t>you</a:t>
            </a:r>
            <a:r>
              <a:rPr lang="en-US" sz="2000" dirty="0" err="1"/>
              <a:t>niversity</a:t>
            </a:r>
            <a:r>
              <a:rPr lang="en-US" sz="2000" dirty="0"/>
              <a:t>".</a:t>
            </a:r>
            <a:br>
              <a:rPr lang="en-US" sz="2000" dirty="0"/>
            </a:br>
            <a:r>
              <a:rPr lang="en-US" sz="2000" dirty="0"/>
              <a:t>So, "</a:t>
            </a:r>
            <a:r>
              <a:rPr lang="en-US" sz="2000" b="1" dirty="0"/>
              <a:t>a</a:t>
            </a:r>
            <a:r>
              <a:rPr lang="en-US" sz="2000" dirty="0"/>
              <a:t> university" IS correct.</a:t>
            </a:r>
          </a:p>
          <a:p>
            <a:r>
              <a:rPr lang="en-US" sz="2000" dirty="0"/>
              <a:t>We say "hour" with a silent h as though it were spelt "our".</a:t>
            </a:r>
            <a:br>
              <a:rPr lang="en-US" sz="2000" dirty="0"/>
            </a:br>
            <a:r>
              <a:rPr lang="en-US" sz="2000" dirty="0"/>
              <a:t>So, "</a:t>
            </a:r>
            <a:r>
              <a:rPr lang="en-US" sz="2000" b="1" dirty="0"/>
              <a:t>an</a:t>
            </a:r>
            <a:r>
              <a:rPr lang="en-US" sz="2000" dirty="0"/>
              <a:t> hour" IS correct</a:t>
            </a:r>
            <a:r>
              <a:rPr lang="en-US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6274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79512" y="260648"/>
            <a:ext cx="8712968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 err="1">
                <a:latin typeface="Arial" pitchFamily="34" charset="0"/>
                <a:cs typeface="Arial" pitchFamily="34" charset="0"/>
              </a:rPr>
              <a:t>We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use 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to talk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about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geographical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points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on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globe.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err="1">
                <a:latin typeface="Arial" pitchFamily="34" charset="0"/>
                <a:cs typeface="Arial" pitchFamily="34" charset="0"/>
              </a:rPr>
              <a:t>We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use 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to talk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about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rivers</a:t>
            </a:r>
            <a:r>
              <a:rPr lang="cs-CZ" sz="2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oceans</a:t>
            </a:r>
            <a:r>
              <a:rPr lang="cs-CZ" sz="2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cs-CZ" sz="2000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seas</a:t>
            </a:r>
            <a:endParaRPr lang="cs-CZ" sz="2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err="1">
                <a:latin typeface="Arial" pitchFamily="34" charset="0"/>
                <a:cs typeface="Arial" pitchFamily="34" charset="0"/>
              </a:rPr>
              <a:t>We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also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use 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before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certain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nouns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when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we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know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there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is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only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one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particular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thing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err="1">
                <a:latin typeface="Arial" pitchFamily="34" charset="0"/>
                <a:cs typeface="Arial" pitchFamily="34" charset="0"/>
              </a:rPr>
              <a:t>However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if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you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want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to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describe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particular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instance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these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you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should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use a/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is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also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used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to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say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that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particular</a:t>
            </a:r>
            <a:r>
              <a:rPr lang="cs-CZ" sz="2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person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or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thing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being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mentioned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is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best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most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famous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etc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In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this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use, '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'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is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usually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given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strong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pronunciation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: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fontAlgn="b"/>
            <a:r>
              <a:rPr lang="en-US" sz="2000" dirty="0" smtClean="0"/>
              <a:t>"</a:t>
            </a:r>
            <a:r>
              <a:rPr lang="en-US" sz="2000" dirty="0"/>
              <a:t>Harry's Bar is </a:t>
            </a:r>
            <a:r>
              <a:rPr lang="en-US" sz="2000" b="1" dirty="0"/>
              <a:t>the</a:t>
            </a:r>
            <a:r>
              <a:rPr lang="en-US" sz="2000" dirty="0"/>
              <a:t> place to go." </a:t>
            </a:r>
            <a:endParaRPr lang="cs-CZ" sz="2000" dirty="0"/>
          </a:p>
          <a:p>
            <a:pPr fontAlgn="b"/>
            <a:r>
              <a:rPr lang="en-US" sz="2000" dirty="0"/>
              <a:t>"You don't mean you met </a:t>
            </a:r>
            <a:r>
              <a:rPr lang="en-US" sz="2000" b="1" dirty="0"/>
              <a:t>the</a:t>
            </a:r>
            <a:r>
              <a:rPr lang="en-US" sz="2000" dirty="0"/>
              <a:t> Tony Blair, do you</a:t>
            </a:r>
            <a:r>
              <a:rPr lang="en-US" sz="2000" dirty="0" smtClean="0"/>
              <a:t>?„</a:t>
            </a:r>
            <a:endParaRPr lang="cs-CZ" sz="2000" dirty="0" smtClean="0"/>
          </a:p>
          <a:p>
            <a:pPr fontAlgn="b"/>
            <a:r>
              <a:rPr lang="en-US" sz="2000" dirty="0" smtClean="0"/>
              <a:t>"</a:t>
            </a:r>
            <a:r>
              <a:rPr lang="en-US" sz="2000" dirty="0"/>
              <a:t>I could hear </a:t>
            </a:r>
            <a:r>
              <a:rPr lang="en-US" sz="2000" b="1" dirty="0"/>
              <a:t>the</a:t>
            </a:r>
            <a:r>
              <a:rPr lang="en-US" sz="2000" dirty="0"/>
              <a:t> wind." / "There's </a:t>
            </a:r>
            <a:r>
              <a:rPr lang="en-US" sz="2000" b="1" dirty="0"/>
              <a:t>a</a:t>
            </a:r>
            <a:r>
              <a:rPr lang="en-US" sz="2000" dirty="0"/>
              <a:t> cold wind blowing." </a:t>
            </a:r>
            <a:endParaRPr lang="cs-CZ" sz="2000" dirty="0"/>
          </a:p>
          <a:p>
            <a:pPr fontAlgn="b"/>
            <a:r>
              <a:rPr lang="en-US" sz="2000" dirty="0"/>
              <a:t>"What are your plans for </a:t>
            </a:r>
            <a:r>
              <a:rPr lang="en-US" sz="2000" b="1" dirty="0"/>
              <a:t>the</a:t>
            </a:r>
            <a:r>
              <a:rPr lang="en-US" sz="2000" dirty="0"/>
              <a:t> future?" / "She has </a:t>
            </a:r>
            <a:r>
              <a:rPr lang="en-US" sz="2000" b="1" dirty="0"/>
              <a:t>a</a:t>
            </a:r>
            <a:r>
              <a:rPr lang="en-US" sz="2000" dirty="0"/>
              <a:t> promising future ahead of her." </a:t>
            </a:r>
            <a:endParaRPr lang="cs-CZ" sz="2000" dirty="0" smtClean="0"/>
          </a:p>
          <a:p>
            <a:pPr lvl="0" fontAlgn="b"/>
            <a:r>
              <a:rPr lang="cs-CZ" sz="20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is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also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used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to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say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that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particular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person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or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thing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being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mentioned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is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best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most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famous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etc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In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this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use, '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'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is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usually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given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strong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pronunciation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: </a:t>
            </a:r>
            <a:endParaRPr lang="cs-CZ" sz="2000" i="1" dirty="0" smtClean="0"/>
          </a:p>
          <a:p>
            <a:pPr fontAlgn="b"/>
            <a:r>
              <a:rPr lang="en-US" sz="2000" dirty="0" smtClean="0"/>
              <a:t>"</a:t>
            </a:r>
            <a:r>
              <a:rPr lang="en-US" sz="2000" dirty="0"/>
              <a:t>Harry's Bar is </a:t>
            </a:r>
            <a:r>
              <a:rPr lang="en-US" sz="2000" b="1" dirty="0"/>
              <a:t>the</a:t>
            </a:r>
            <a:r>
              <a:rPr lang="en-US" sz="2000" dirty="0"/>
              <a:t> place to go." </a:t>
            </a:r>
            <a:endParaRPr lang="cs-CZ" sz="2000" dirty="0"/>
          </a:p>
          <a:p>
            <a:pPr fontAlgn="b"/>
            <a:r>
              <a:rPr lang="en-US" sz="2000" dirty="0"/>
              <a:t>"You don't mean you met </a:t>
            </a:r>
            <a:r>
              <a:rPr lang="en-US" sz="2000" b="1" dirty="0"/>
              <a:t>the</a:t>
            </a:r>
            <a:r>
              <a:rPr lang="en-US" sz="2000" dirty="0"/>
              <a:t> Tony Blair, do you?" </a:t>
            </a:r>
            <a:endParaRPr lang="cs-CZ" sz="2000" dirty="0" smtClean="0"/>
          </a:p>
          <a:p>
            <a:pPr lvl="0" fontAlgn="b"/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doesn't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mean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all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:- </a:t>
            </a:r>
          </a:p>
          <a:p>
            <a:pPr fontAlgn="b"/>
            <a:r>
              <a:rPr lang="en-US" sz="2000" dirty="0" smtClean="0"/>
              <a:t>"</a:t>
            </a:r>
            <a:r>
              <a:rPr lang="en-US" sz="2000" b="1" dirty="0"/>
              <a:t>The</a:t>
            </a:r>
            <a:r>
              <a:rPr lang="en-US" sz="2000" dirty="0"/>
              <a:t> books are expensive." = (Not all books are expensive, just the ones I'm talking about.) </a:t>
            </a:r>
            <a:r>
              <a:rPr lang="en-US" sz="2000" dirty="0" smtClean="0"/>
              <a:t>x "Books </a:t>
            </a:r>
            <a:r>
              <a:rPr lang="en-US" sz="2000" dirty="0"/>
              <a:t>are expensive." = (All books are expensive</a:t>
            </a:r>
            <a:r>
              <a:rPr lang="en-US" sz="2000" dirty="0" smtClean="0"/>
              <a:t>.)</a:t>
            </a:r>
            <a:r>
              <a:rPr lang="cs-CZ" sz="2000" dirty="0" smtClean="0"/>
              <a:t>!</a:t>
            </a:r>
            <a:r>
              <a:rPr lang="en-US" sz="2000" dirty="0" smtClean="0"/>
              <a:t> </a:t>
            </a:r>
            <a:endParaRPr lang="cs-CZ" sz="2000" dirty="0"/>
          </a:p>
          <a:p>
            <a:pPr fontAlgn="b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89856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1296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In English, knowing when to use </a:t>
            </a:r>
            <a:r>
              <a:rPr lang="en-US" b="1" dirty="0" smtClean="0"/>
              <a:t>'a'</a:t>
            </a:r>
            <a:r>
              <a:rPr lang="en-US" dirty="0" smtClean="0"/>
              <a:t> or </a:t>
            </a:r>
            <a:r>
              <a:rPr lang="en-US" b="1" dirty="0" smtClean="0"/>
              <a:t>'the'</a:t>
            </a:r>
            <a:r>
              <a:rPr lang="en-US" dirty="0" smtClean="0"/>
              <a:t> can be difficult. Fortunately, there are rules to help you, but you need to know what type of noun you are using.</a:t>
            </a:r>
          </a:p>
          <a:p>
            <a:r>
              <a:rPr lang="en-US" b="1" dirty="0" smtClean="0">
                <a:solidFill>
                  <a:srgbClr val="C00000"/>
                </a:solidFill>
              </a:rPr>
              <a:t>Grammar rule 1</a:t>
            </a:r>
          </a:p>
          <a:p>
            <a:r>
              <a:rPr lang="en-US" dirty="0" smtClean="0"/>
              <a:t>When you have a single, </a:t>
            </a:r>
            <a:r>
              <a:rPr lang="en-US" i="1" dirty="0" smtClean="0"/>
              <a:t>countable English noun</a:t>
            </a:r>
            <a:r>
              <a:rPr lang="en-US" dirty="0" smtClean="0"/>
              <a:t>, you must always have an article before it. We cannot say "please pass me pen", we must say "please pass me </a:t>
            </a:r>
            <a:r>
              <a:rPr lang="en-US" b="1" dirty="0" smtClean="0"/>
              <a:t>the</a:t>
            </a:r>
            <a:r>
              <a:rPr lang="en-US" dirty="0" smtClean="0"/>
              <a:t> pen" or "please pass me </a:t>
            </a:r>
            <a:r>
              <a:rPr lang="en-US" b="1" dirty="0" smtClean="0"/>
              <a:t>a</a:t>
            </a:r>
            <a:r>
              <a:rPr lang="en-US" dirty="0" smtClean="0"/>
              <a:t> pen" or "please pass me </a:t>
            </a:r>
            <a:r>
              <a:rPr lang="en-US" b="1" dirty="0" smtClean="0"/>
              <a:t>your</a:t>
            </a:r>
            <a:r>
              <a:rPr lang="en-US" dirty="0" smtClean="0"/>
              <a:t> pen".</a:t>
            </a:r>
          </a:p>
          <a:p>
            <a:r>
              <a:rPr lang="en-US" dirty="0" smtClean="0"/>
              <a:t>Nouns in English can also be uncountable. </a:t>
            </a:r>
            <a:r>
              <a:rPr lang="en-US" i="1" dirty="0" smtClean="0"/>
              <a:t>Uncountable nouns </a:t>
            </a:r>
            <a:r>
              <a:rPr lang="en-US" dirty="0" smtClean="0"/>
              <a:t>can be concepts, such as 'life', 'happiness' and so on, or materials and substances, such as 'coffee', or 'wood'.</a:t>
            </a:r>
          </a:p>
          <a:p>
            <a:r>
              <a:rPr lang="en-US" b="1" dirty="0" smtClean="0">
                <a:solidFill>
                  <a:srgbClr val="C00000"/>
                </a:solidFill>
              </a:rPr>
              <a:t>Grammar rule 2</a:t>
            </a:r>
          </a:p>
          <a:p>
            <a:r>
              <a:rPr lang="en-US" dirty="0" smtClean="0"/>
              <a:t>Uncountable nouns don't use </a:t>
            </a:r>
            <a:r>
              <a:rPr lang="en-US" b="1" dirty="0" smtClean="0"/>
              <a:t>'a'</a:t>
            </a:r>
            <a:r>
              <a:rPr lang="en-US" dirty="0" smtClean="0"/>
              <a:t> or </a:t>
            </a:r>
            <a:r>
              <a:rPr lang="en-US" b="1" dirty="0" smtClean="0"/>
              <a:t>'an'</a:t>
            </a:r>
            <a:r>
              <a:rPr lang="en-US" dirty="0" smtClean="0"/>
              <a:t>. This is because you can't count them. For example, advice is an uncountable noun. You can't say "he gave me an advice", but you can say "he gave me </a:t>
            </a:r>
            <a:r>
              <a:rPr lang="en-US" b="1" dirty="0" smtClean="0"/>
              <a:t>some</a:t>
            </a:r>
            <a:r>
              <a:rPr lang="en-US" dirty="0" smtClean="0"/>
              <a:t> advice", or "he gave me </a:t>
            </a:r>
            <a:r>
              <a:rPr lang="en-US" b="1" dirty="0" smtClean="0"/>
              <a:t>a piece of</a:t>
            </a:r>
            <a:r>
              <a:rPr lang="en-US" dirty="0" smtClean="0"/>
              <a:t> advice".</a:t>
            </a:r>
          </a:p>
          <a:p>
            <a:r>
              <a:rPr lang="en-US" dirty="0" smtClean="0"/>
              <a:t>Some nouns can be both countable and uncountable. For example, we say "coffee" meaning the product, but we say "</a:t>
            </a:r>
            <a:r>
              <a:rPr lang="en-US" b="1" dirty="0" smtClean="0"/>
              <a:t>a</a:t>
            </a:r>
            <a:r>
              <a:rPr lang="en-US" dirty="0" smtClean="0"/>
              <a:t> coffee" when asking for one cup of coffee.</a:t>
            </a:r>
          </a:p>
          <a:p>
            <a:r>
              <a:rPr lang="en-US" b="1" dirty="0" smtClean="0">
                <a:solidFill>
                  <a:srgbClr val="C00000"/>
                </a:solidFill>
              </a:rPr>
              <a:t>Grammar rule 3</a:t>
            </a:r>
          </a:p>
          <a:p>
            <a:r>
              <a:rPr lang="en-US" dirty="0" smtClean="0"/>
              <a:t>You can use </a:t>
            </a:r>
            <a:r>
              <a:rPr lang="en-US" b="1" dirty="0" smtClean="0"/>
              <a:t>'the'</a:t>
            </a:r>
            <a:r>
              <a:rPr lang="en-US" dirty="0" smtClean="0"/>
              <a:t> to make general things specific. You can use </a:t>
            </a:r>
            <a:r>
              <a:rPr lang="en-US" b="1" dirty="0" smtClean="0"/>
              <a:t>'the'</a:t>
            </a:r>
            <a:r>
              <a:rPr lang="en-US" dirty="0" smtClean="0"/>
              <a:t> with any type of noun – plural or singular, countable or uncountable.</a:t>
            </a:r>
          </a:p>
          <a:p>
            <a:r>
              <a:rPr lang="en-US" dirty="0" smtClean="0"/>
              <a:t>"Please pass me </a:t>
            </a:r>
            <a:r>
              <a:rPr lang="en-US" b="1" dirty="0" smtClean="0"/>
              <a:t>a </a:t>
            </a:r>
            <a:r>
              <a:rPr lang="en-US" dirty="0" smtClean="0"/>
              <a:t>pen" – any pen.</a:t>
            </a:r>
            <a:br>
              <a:rPr lang="en-US" dirty="0" smtClean="0"/>
            </a:br>
            <a:r>
              <a:rPr lang="en-US" dirty="0" smtClean="0"/>
              <a:t>"Please pass me </a:t>
            </a:r>
            <a:r>
              <a:rPr lang="en-US" b="1" dirty="0" smtClean="0"/>
              <a:t>the</a:t>
            </a:r>
            <a:r>
              <a:rPr lang="en-US" dirty="0" smtClean="0"/>
              <a:t> pen" – the one that we can both see.</a:t>
            </a:r>
          </a:p>
          <a:p>
            <a:r>
              <a:rPr lang="en-US" dirty="0" smtClean="0"/>
              <a:t>"Children grow up quickly" – children in general.</a:t>
            </a:r>
            <a:br>
              <a:rPr lang="en-US" dirty="0" smtClean="0"/>
            </a:br>
            <a:r>
              <a:rPr lang="en-US" dirty="0" smtClean="0"/>
              <a:t>"</a:t>
            </a:r>
            <a:r>
              <a:rPr lang="en-US" b="1" dirty="0" smtClean="0"/>
              <a:t>The</a:t>
            </a:r>
            <a:r>
              <a:rPr lang="en-US" dirty="0" smtClean="0"/>
              <a:t> children I know grow up quickly" – not all children, just the ones I know.</a:t>
            </a:r>
          </a:p>
          <a:p>
            <a:r>
              <a:rPr lang="en-US" dirty="0" smtClean="0"/>
              <a:t>"Poetry can be beautiful"- poetry in general.</a:t>
            </a:r>
            <a:br>
              <a:rPr lang="en-US" dirty="0" smtClean="0"/>
            </a:br>
            <a:r>
              <a:rPr lang="en-US" dirty="0" smtClean="0"/>
              <a:t>"</a:t>
            </a:r>
            <a:r>
              <a:rPr lang="en-US" b="1" dirty="0" smtClean="0"/>
              <a:t>The</a:t>
            </a:r>
            <a:r>
              <a:rPr lang="en-US" dirty="0" smtClean="0"/>
              <a:t> poetry of Hopkins is beautiful" – I'm only talking about the poetry Hopkins wrote.</a:t>
            </a:r>
          </a:p>
        </p:txBody>
      </p:sp>
    </p:spTree>
    <p:extLst>
      <p:ext uri="{BB962C8B-B14F-4D97-AF65-F5344CB8AC3E}">
        <p14:creationId xmlns:p14="http://schemas.microsoft.com/office/powerpoint/2010/main" val="223202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89248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More uses of articles in English</a:t>
            </a:r>
          </a:p>
          <a:p>
            <a:r>
              <a:rPr lang="en-US" sz="2000" b="1" dirty="0" smtClean="0">
                <a:solidFill>
                  <a:srgbClr val="C00000"/>
                </a:solidFill>
              </a:rPr>
              <a:t>Rivers, mountain ranges, seas, oceans and geographic areas</a:t>
            </a:r>
            <a:r>
              <a:rPr lang="en-US" sz="2000" b="1" dirty="0" smtClean="0"/>
              <a:t> </a:t>
            </a:r>
            <a:r>
              <a:rPr lang="en-US" sz="2000" dirty="0" smtClean="0"/>
              <a:t>all use '</a:t>
            </a:r>
            <a:r>
              <a:rPr lang="en-US" sz="2000" b="1" dirty="0" smtClean="0"/>
              <a:t>the</a:t>
            </a:r>
            <a:r>
              <a:rPr lang="en-US" sz="2000" dirty="0" smtClean="0"/>
              <a:t>'.</a:t>
            </a:r>
            <a:br>
              <a:rPr lang="en-US" sz="2000" dirty="0" smtClean="0"/>
            </a:br>
            <a:r>
              <a:rPr lang="en-US" sz="2000" dirty="0" smtClean="0"/>
              <a:t>For example, "</a:t>
            </a:r>
            <a:r>
              <a:rPr lang="en-US" sz="2000" b="1" dirty="0" smtClean="0"/>
              <a:t>The</a:t>
            </a:r>
            <a:r>
              <a:rPr lang="en-US" sz="2000" dirty="0" smtClean="0"/>
              <a:t> Thames", "</a:t>
            </a:r>
            <a:r>
              <a:rPr lang="en-US" sz="2000" b="1" dirty="0" smtClean="0"/>
              <a:t>The</a:t>
            </a:r>
            <a:r>
              <a:rPr lang="en-US" sz="2000" dirty="0" smtClean="0"/>
              <a:t> Alps", "</a:t>
            </a:r>
            <a:r>
              <a:rPr lang="en-US" sz="2000" b="1" dirty="0" smtClean="0"/>
              <a:t>The</a:t>
            </a:r>
            <a:r>
              <a:rPr lang="en-US" sz="2000" dirty="0" smtClean="0"/>
              <a:t> Atlantic Ocean", "</a:t>
            </a:r>
            <a:r>
              <a:rPr lang="en-US" sz="2000" b="1" dirty="0" smtClean="0"/>
              <a:t>The</a:t>
            </a:r>
            <a:r>
              <a:rPr lang="en-US" sz="2000" dirty="0" smtClean="0"/>
              <a:t> Middle East".</a:t>
            </a:r>
          </a:p>
          <a:p>
            <a:r>
              <a:rPr lang="en-US" sz="2000" b="1" dirty="0" smtClean="0">
                <a:solidFill>
                  <a:srgbClr val="C00000"/>
                </a:solidFill>
              </a:rPr>
              <a:t>Unique things</a:t>
            </a:r>
            <a:r>
              <a:rPr lang="en-US" sz="2000" dirty="0" smtClean="0"/>
              <a:t> have </a:t>
            </a:r>
            <a:r>
              <a:rPr lang="en-US" sz="2000" b="1" dirty="0" smtClean="0"/>
              <a:t>'the'</a:t>
            </a:r>
            <a:r>
              <a:rPr lang="en-US" sz="2000" dirty="0" smtClean="0"/>
              <a:t>.</a:t>
            </a:r>
            <a:br>
              <a:rPr lang="en-US" sz="2000" dirty="0" smtClean="0"/>
            </a:br>
            <a:r>
              <a:rPr lang="en-US" sz="2000" dirty="0" smtClean="0"/>
              <a:t>For example, "</a:t>
            </a:r>
            <a:r>
              <a:rPr lang="en-US" sz="2000" b="1" dirty="0" smtClean="0"/>
              <a:t>the</a:t>
            </a:r>
            <a:r>
              <a:rPr lang="en-US" sz="2000" dirty="0" smtClean="0"/>
              <a:t> sun", "</a:t>
            </a:r>
            <a:r>
              <a:rPr lang="en-US" sz="2000" b="1" dirty="0" smtClean="0"/>
              <a:t>the</a:t>
            </a:r>
            <a:r>
              <a:rPr lang="en-US" sz="2000" dirty="0" smtClean="0"/>
              <a:t> moon".</a:t>
            </a:r>
          </a:p>
          <a:p>
            <a:r>
              <a:rPr lang="en-US" sz="2000" b="1" dirty="0" smtClean="0">
                <a:solidFill>
                  <a:srgbClr val="C00000"/>
                </a:solidFill>
              </a:rPr>
              <a:t>Some institutional buildings</a:t>
            </a:r>
            <a:r>
              <a:rPr lang="en-US" sz="2000" b="1" i="1" dirty="0" smtClean="0">
                <a:solidFill>
                  <a:srgbClr val="C00000"/>
                </a:solidFill>
              </a:rPr>
              <a:t> </a:t>
            </a:r>
            <a:r>
              <a:rPr lang="en-US" sz="2000" dirty="0" smtClean="0"/>
              <a:t>don't have an article if you visit them for the reason these buildings exist. But if you go to the building for another reason, you must use </a:t>
            </a:r>
            <a:r>
              <a:rPr lang="en-US" sz="2000" b="1" dirty="0" smtClean="0"/>
              <a:t>'the'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"Her husband is in prison." (He's a prisoner.)</a:t>
            </a:r>
            <a:br>
              <a:rPr lang="en-US" sz="2000" dirty="0" smtClean="0"/>
            </a:br>
            <a:r>
              <a:rPr lang="en-US" sz="2000" dirty="0" smtClean="0"/>
              <a:t>"She goes to </a:t>
            </a:r>
            <a:r>
              <a:rPr lang="en-US" sz="2000" b="1" dirty="0" smtClean="0"/>
              <a:t>the</a:t>
            </a:r>
            <a:r>
              <a:rPr lang="en-US" sz="2000" dirty="0" smtClean="0"/>
              <a:t> prison to see him once a month."</a:t>
            </a:r>
          </a:p>
          <a:p>
            <a:r>
              <a:rPr lang="en-US" sz="2000" dirty="0" smtClean="0"/>
              <a:t>"My son is in school." (He's a student.)</a:t>
            </a:r>
            <a:br>
              <a:rPr lang="en-US" sz="2000" dirty="0" smtClean="0"/>
            </a:br>
            <a:r>
              <a:rPr lang="en-US" sz="2000" dirty="0" smtClean="0"/>
              <a:t>"I'm going to </a:t>
            </a:r>
            <a:r>
              <a:rPr lang="en-US" sz="2000" b="1" dirty="0" smtClean="0"/>
              <a:t>the </a:t>
            </a:r>
            <a:r>
              <a:rPr lang="en-US" sz="2000" dirty="0" smtClean="0"/>
              <a:t>school to see the head master."</a:t>
            </a:r>
          </a:p>
          <a:p>
            <a:r>
              <a:rPr lang="en-US" sz="2000" dirty="0" smtClean="0"/>
              <a:t>"She's in hospital at the moment." (She's ill.)</a:t>
            </a:r>
            <a:br>
              <a:rPr lang="en-US" sz="2000" dirty="0" smtClean="0"/>
            </a:br>
            <a:r>
              <a:rPr lang="en-US" sz="2000" dirty="0" smtClean="0"/>
              <a:t>"Her husband goes to </a:t>
            </a:r>
            <a:r>
              <a:rPr lang="en-US" sz="2000" b="1" dirty="0" smtClean="0"/>
              <a:t>the</a:t>
            </a:r>
            <a:r>
              <a:rPr lang="en-US" sz="2000" dirty="0" smtClean="0"/>
              <a:t> hospital to see her every afternoon."</a:t>
            </a:r>
          </a:p>
          <a:p>
            <a:r>
              <a:rPr lang="en-US" sz="2000" b="1" dirty="0" smtClean="0">
                <a:solidFill>
                  <a:srgbClr val="C00000"/>
                </a:solidFill>
              </a:rPr>
              <a:t>Musical instruments</a:t>
            </a:r>
            <a:r>
              <a:rPr lang="en-US" sz="2000" dirty="0" smtClean="0">
                <a:solidFill>
                  <a:srgbClr val="C00000"/>
                </a:solidFill>
              </a:rPr>
              <a:t> </a:t>
            </a:r>
            <a:r>
              <a:rPr lang="en-US" sz="2000" dirty="0" smtClean="0"/>
              <a:t>use '</a:t>
            </a:r>
            <a:r>
              <a:rPr lang="en-US" sz="2000" b="1" dirty="0" smtClean="0"/>
              <a:t>the</a:t>
            </a:r>
            <a:r>
              <a:rPr lang="en-US" sz="2000" dirty="0" smtClean="0"/>
              <a:t>'.</a:t>
            </a:r>
            <a:br>
              <a:rPr lang="en-US" sz="2000" dirty="0" smtClean="0"/>
            </a:br>
            <a:r>
              <a:rPr lang="en-US" sz="2000" dirty="0" smtClean="0"/>
              <a:t>"She plays </a:t>
            </a:r>
            <a:r>
              <a:rPr lang="en-US" sz="2000" b="1" dirty="0" smtClean="0"/>
              <a:t>the</a:t>
            </a:r>
            <a:r>
              <a:rPr lang="en-US" sz="2000" dirty="0" smtClean="0"/>
              <a:t> piano."</a:t>
            </a:r>
          </a:p>
          <a:p>
            <a:r>
              <a:rPr lang="en-US" sz="2000" b="1" dirty="0" smtClean="0">
                <a:solidFill>
                  <a:srgbClr val="C00000"/>
                </a:solidFill>
              </a:rPr>
              <a:t>Sports</a:t>
            </a:r>
            <a:r>
              <a:rPr lang="en-US" sz="2000" dirty="0" smtClean="0">
                <a:solidFill>
                  <a:srgbClr val="C00000"/>
                </a:solidFill>
              </a:rPr>
              <a:t> </a:t>
            </a:r>
            <a:r>
              <a:rPr lang="en-US" sz="2000" dirty="0" smtClean="0"/>
              <a:t>don't have an article.</a:t>
            </a:r>
            <a:br>
              <a:rPr lang="en-US" sz="2000" dirty="0" smtClean="0"/>
            </a:br>
            <a:r>
              <a:rPr lang="en-US" sz="2000" dirty="0" smtClean="0"/>
              <a:t>"He plays football."</a:t>
            </a:r>
          </a:p>
          <a:p>
            <a:r>
              <a:rPr lang="en-US" sz="2000" b="1" dirty="0" smtClean="0">
                <a:solidFill>
                  <a:srgbClr val="C00000"/>
                </a:solidFill>
              </a:rPr>
              <a:t>Illnesses</a:t>
            </a:r>
            <a:r>
              <a:rPr lang="en-US" sz="2000" dirty="0" smtClean="0"/>
              <a:t> don't have an article.</a:t>
            </a:r>
            <a:br>
              <a:rPr lang="en-US" sz="2000" dirty="0" smtClean="0"/>
            </a:br>
            <a:r>
              <a:rPr lang="en-US" sz="2000" dirty="0" smtClean="0"/>
              <a:t>"He's got appendicitis."</a:t>
            </a:r>
            <a:br>
              <a:rPr lang="en-US" sz="2000" dirty="0" smtClean="0"/>
            </a:br>
            <a:r>
              <a:rPr lang="en-US" sz="2000" dirty="0" smtClean="0"/>
              <a:t>But we say "</a:t>
            </a:r>
            <a:r>
              <a:rPr lang="en-US" sz="2000" b="1" dirty="0" smtClean="0"/>
              <a:t>a</a:t>
            </a:r>
            <a:r>
              <a:rPr lang="en-US" sz="2000" dirty="0" smtClean="0"/>
              <a:t> cold" and "</a:t>
            </a:r>
            <a:r>
              <a:rPr lang="en-US" sz="2000" b="1" dirty="0" smtClean="0"/>
              <a:t>a </a:t>
            </a:r>
            <a:r>
              <a:rPr lang="en-US" sz="2000" dirty="0" smtClean="0"/>
              <a:t>headache".</a:t>
            </a:r>
          </a:p>
        </p:txBody>
      </p:sp>
    </p:spTree>
    <p:extLst>
      <p:ext uri="{BB962C8B-B14F-4D97-AF65-F5344CB8AC3E}">
        <p14:creationId xmlns:p14="http://schemas.microsoft.com/office/powerpoint/2010/main" val="297556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2493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</a:rPr>
              <a:t>Jobs</a:t>
            </a:r>
            <a:r>
              <a:rPr lang="en-US" sz="2000" dirty="0"/>
              <a:t> use </a:t>
            </a:r>
            <a:r>
              <a:rPr lang="en-US" sz="2000" b="1" dirty="0"/>
              <a:t>'a'</a:t>
            </a:r>
            <a:r>
              <a:rPr lang="en-US" sz="2000" dirty="0"/>
              <a:t>.</a:t>
            </a:r>
            <a:br>
              <a:rPr lang="en-US" sz="2000" dirty="0"/>
            </a:br>
            <a:r>
              <a:rPr lang="en-US" sz="2000" dirty="0"/>
              <a:t>"I'm </a:t>
            </a:r>
            <a:r>
              <a:rPr lang="en-US" sz="2000" b="1" dirty="0"/>
              <a:t>a</a:t>
            </a:r>
            <a:r>
              <a:rPr lang="en-US" sz="2000" dirty="0"/>
              <a:t> teacher."</a:t>
            </a:r>
          </a:p>
          <a:p>
            <a:r>
              <a:rPr lang="en-US" sz="2000" b="1" dirty="0">
                <a:solidFill>
                  <a:srgbClr val="C00000"/>
                </a:solidFill>
              </a:rPr>
              <a:t>Countries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/>
              <a:t>We don't use </a:t>
            </a:r>
            <a:r>
              <a:rPr lang="en-US" sz="2000" b="1" dirty="0"/>
              <a:t>'a'</a:t>
            </a:r>
            <a:r>
              <a:rPr lang="en-US" sz="2000" dirty="0"/>
              <a:t> if the country is singular. "He lives in England." But if the country's name has a "plural" meaning, we use </a:t>
            </a:r>
            <a:r>
              <a:rPr lang="en-US" sz="2000" b="1" dirty="0"/>
              <a:t>'the'</a:t>
            </a:r>
            <a:r>
              <a:rPr lang="en-US" sz="2000" dirty="0"/>
              <a:t>. "</a:t>
            </a:r>
            <a:r>
              <a:rPr lang="en-US" sz="2000" b="1" dirty="0"/>
              <a:t>The</a:t>
            </a:r>
            <a:r>
              <a:rPr lang="en-US" sz="2000" dirty="0"/>
              <a:t> People's Republic of China", "</a:t>
            </a:r>
            <a:r>
              <a:rPr lang="en-US" sz="2000" b="1" dirty="0"/>
              <a:t>The</a:t>
            </a:r>
            <a:r>
              <a:rPr lang="en-US" sz="2000" dirty="0"/>
              <a:t> Netherlands", "</a:t>
            </a:r>
            <a:r>
              <a:rPr lang="en-US" sz="2000" b="1" dirty="0"/>
              <a:t>The</a:t>
            </a:r>
            <a:r>
              <a:rPr lang="en-US" sz="2000" dirty="0"/>
              <a:t> United States of America".</a:t>
            </a:r>
          </a:p>
          <a:p>
            <a:r>
              <a:rPr lang="en-US" sz="2000" b="1" dirty="0">
                <a:solidFill>
                  <a:srgbClr val="C00000"/>
                </a:solidFill>
              </a:rPr>
              <a:t>Continents, towns and streets</a:t>
            </a:r>
            <a:r>
              <a:rPr lang="en-US" sz="2000" dirty="0">
                <a:solidFill>
                  <a:srgbClr val="C00000"/>
                </a:solidFill>
              </a:rPr>
              <a:t> </a:t>
            </a:r>
            <a:r>
              <a:rPr lang="en-US" sz="2000" dirty="0"/>
              <a:t>don't have an article.</a:t>
            </a:r>
            <a:br>
              <a:rPr lang="en-US" sz="2000" dirty="0"/>
            </a:br>
            <a:r>
              <a:rPr lang="en-US" sz="2000" dirty="0"/>
              <a:t>"Africa", "New York", "Church Street".</a:t>
            </a:r>
          </a:p>
          <a:p>
            <a:r>
              <a:rPr lang="en-US" sz="2000" b="1" dirty="0">
                <a:solidFill>
                  <a:srgbClr val="C00000"/>
                </a:solidFill>
              </a:rPr>
              <a:t>Theatres, cinemas and hotels</a:t>
            </a:r>
            <a:r>
              <a:rPr lang="en-US" sz="2000" dirty="0">
                <a:solidFill>
                  <a:srgbClr val="C00000"/>
                </a:solidFill>
              </a:rPr>
              <a:t> </a:t>
            </a:r>
            <a:r>
              <a:rPr lang="en-US" sz="2000" dirty="0"/>
              <a:t>have </a:t>
            </a:r>
            <a:r>
              <a:rPr lang="en-US" sz="2000" b="1" dirty="0"/>
              <a:t>'the'</a:t>
            </a:r>
            <a:r>
              <a:rPr lang="en-US" sz="2000" dirty="0"/>
              <a:t>.</a:t>
            </a:r>
            <a:br>
              <a:rPr lang="en-US" sz="2000" dirty="0"/>
            </a:br>
            <a:r>
              <a:rPr lang="en-US" sz="2000" dirty="0"/>
              <a:t>"</a:t>
            </a:r>
            <a:r>
              <a:rPr lang="en-US" sz="2000" b="1" dirty="0"/>
              <a:t>The</a:t>
            </a:r>
            <a:r>
              <a:rPr lang="en-US" sz="2000" dirty="0"/>
              <a:t> Odeon", "</a:t>
            </a:r>
            <a:r>
              <a:rPr lang="en-US" sz="2000" b="1" dirty="0"/>
              <a:t>The</a:t>
            </a:r>
            <a:r>
              <a:rPr lang="en-US" sz="2000" dirty="0"/>
              <a:t> </a:t>
            </a:r>
            <a:r>
              <a:rPr lang="en-US" sz="2000" dirty="0" err="1"/>
              <a:t>Almeira</a:t>
            </a:r>
            <a:r>
              <a:rPr lang="en-US" sz="2000" dirty="0"/>
              <a:t>", "</a:t>
            </a:r>
            <a:r>
              <a:rPr lang="en-US" sz="2000" b="1" dirty="0"/>
              <a:t>The </a:t>
            </a:r>
            <a:r>
              <a:rPr lang="en-US" sz="2000" dirty="0"/>
              <a:t>Hilton".</a:t>
            </a:r>
          </a:p>
          <a:p>
            <a:r>
              <a:rPr lang="en-US" sz="2000" b="1" dirty="0">
                <a:solidFill>
                  <a:srgbClr val="C00000"/>
                </a:solidFill>
              </a:rPr>
              <a:t>Abbreviations</a:t>
            </a:r>
            <a:r>
              <a:rPr lang="en-US" sz="2000" dirty="0"/>
              <a:t> use </a:t>
            </a:r>
            <a:r>
              <a:rPr lang="en-US" sz="2000" b="1" dirty="0"/>
              <a:t>'the'</a:t>
            </a:r>
            <a:r>
              <a:rPr lang="en-US" sz="2000" dirty="0"/>
              <a:t>.</a:t>
            </a:r>
            <a:br>
              <a:rPr lang="en-US" sz="2000" dirty="0"/>
            </a:br>
            <a:r>
              <a:rPr lang="en-US" sz="2000" dirty="0"/>
              <a:t>"</a:t>
            </a:r>
            <a:r>
              <a:rPr lang="en-US" sz="2000" b="1" dirty="0"/>
              <a:t>the</a:t>
            </a:r>
            <a:r>
              <a:rPr lang="en-US" sz="2000" dirty="0"/>
              <a:t> UN", "</a:t>
            </a:r>
            <a:r>
              <a:rPr lang="en-US" sz="2000" b="1" dirty="0"/>
              <a:t>the</a:t>
            </a:r>
            <a:r>
              <a:rPr lang="en-US" sz="2000" dirty="0"/>
              <a:t> USA", "</a:t>
            </a:r>
            <a:r>
              <a:rPr lang="en-US" sz="2000" b="1" dirty="0"/>
              <a:t>the</a:t>
            </a:r>
            <a:r>
              <a:rPr lang="en-US" sz="2000" dirty="0"/>
              <a:t> IMF".</a:t>
            </a:r>
          </a:p>
          <a:p>
            <a:r>
              <a:rPr lang="en-US" sz="2000" dirty="0"/>
              <a:t>We use </a:t>
            </a:r>
            <a:r>
              <a:rPr lang="en-US" sz="2000" b="1" dirty="0"/>
              <a:t>'the'</a:t>
            </a:r>
            <a:r>
              <a:rPr lang="en-US" sz="2000" dirty="0"/>
              <a:t> before </a:t>
            </a:r>
            <a:r>
              <a:rPr lang="en-US" sz="2000" b="1" dirty="0">
                <a:solidFill>
                  <a:srgbClr val="C00000"/>
                </a:solidFill>
              </a:rPr>
              <a:t>classes of people</a:t>
            </a:r>
            <a:r>
              <a:rPr lang="en-US" sz="2000" b="1" dirty="0"/>
              <a:t>.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/>
              <a:t>"</a:t>
            </a:r>
            <a:r>
              <a:rPr lang="en-US" sz="2000" b="1" dirty="0"/>
              <a:t>the</a:t>
            </a:r>
            <a:r>
              <a:rPr lang="en-US" sz="2000" dirty="0"/>
              <a:t> rich", "</a:t>
            </a:r>
            <a:r>
              <a:rPr lang="en-US" sz="2000" b="1" dirty="0"/>
              <a:t>the</a:t>
            </a:r>
            <a:r>
              <a:rPr lang="en-US" sz="2000" dirty="0"/>
              <a:t> poor", "</a:t>
            </a:r>
            <a:r>
              <a:rPr lang="en-US" sz="2000" b="1" dirty="0"/>
              <a:t>the </a:t>
            </a:r>
            <a:r>
              <a:rPr lang="en-US" sz="2000" dirty="0"/>
              <a:t>British".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69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20" y="557972"/>
            <a:ext cx="8640960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</a:rPr>
              <a:t>Definite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</a:rPr>
              <a:t>Article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</a:rPr>
              <a:t> -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</a:rPr>
              <a:t>the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</a:rPr>
              <a:t> (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  <a:hlinkClick r:id="rId2"/>
              </a:rPr>
              <a:t>determiners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</a:rPr>
              <a:t>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There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are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two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ways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to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pronounce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"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".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3"/>
              </a:rPr>
              <a:t>On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"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thuh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" and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other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"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thee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".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To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learn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when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we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use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them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see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pronunciation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files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How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to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pronounce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"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„: 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</a:b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Strong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pronunciation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      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Weak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pronunciation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  <a:hlinkClick r:id="rId4"/>
              </a:rPr>
              <a:t>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You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use </a:t>
            </a:r>
            <a:r>
              <a:rPr kumimoji="0" lang="cs-CZ" sz="20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when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you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know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that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listener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knows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or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can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work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out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what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particular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person/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thing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you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are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talking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about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You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should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also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use </a:t>
            </a:r>
            <a:r>
              <a:rPr kumimoji="0" lang="cs-CZ" sz="2000" b="1" i="1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when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you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have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already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mentioned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thing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you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are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talking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about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 </a:t>
            </a:r>
          </a:p>
          <a:p>
            <a:pPr fontAlgn="b"/>
            <a:r>
              <a:rPr lang="en-US" sz="2000" dirty="0" smtClean="0"/>
              <a:t>"</a:t>
            </a:r>
            <a:r>
              <a:rPr lang="en-US" sz="2000" dirty="0"/>
              <a:t>She's got two children; </a:t>
            </a:r>
            <a:r>
              <a:rPr lang="en-US" sz="2000" b="1" dirty="0"/>
              <a:t>a</a:t>
            </a:r>
            <a:r>
              <a:rPr lang="en-US" sz="2000" dirty="0"/>
              <a:t> girl and </a:t>
            </a:r>
            <a:r>
              <a:rPr lang="en-US" sz="2000" b="1" dirty="0"/>
              <a:t>a</a:t>
            </a:r>
            <a:r>
              <a:rPr lang="en-US" sz="2000" dirty="0"/>
              <a:t> boy. </a:t>
            </a:r>
            <a:r>
              <a:rPr lang="en-US" sz="2000" b="1" dirty="0"/>
              <a:t>The</a:t>
            </a:r>
            <a:r>
              <a:rPr lang="en-US" sz="2000" dirty="0"/>
              <a:t> girl's eight and </a:t>
            </a:r>
            <a:r>
              <a:rPr lang="en-US" sz="2000" b="1" dirty="0"/>
              <a:t>the</a:t>
            </a:r>
            <a:r>
              <a:rPr lang="en-US" sz="2000" dirty="0"/>
              <a:t> boy's fourteen</a:t>
            </a:r>
            <a:r>
              <a:rPr lang="en-US" sz="2000" dirty="0" smtClean="0"/>
              <a:t>.„</a:t>
            </a:r>
            <a:endParaRPr lang="cs-CZ" sz="2000" dirty="0" smtClean="0"/>
          </a:p>
          <a:p>
            <a:pPr fontAlgn="b"/>
            <a:r>
              <a:rPr lang="en-US" sz="2000" dirty="0" smtClean="0"/>
              <a:t>"</a:t>
            </a:r>
            <a:r>
              <a:rPr lang="en-US" sz="2000" b="1" dirty="0"/>
              <a:t>The</a:t>
            </a:r>
            <a:r>
              <a:rPr lang="en-US" sz="2000" dirty="0"/>
              <a:t> apple you ate was rotten."</a:t>
            </a:r>
            <a:br>
              <a:rPr lang="en-US" sz="2000" dirty="0"/>
            </a:br>
            <a:r>
              <a:rPr lang="en-US" sz="2000" dirty="0"/>
              <a:t>"Did you lock </a:t>
            </a:r>
            <a:r>
              <a:rPr lang="en-US" sz="2000" b="1" dirty="0"/>
              <a:t>the</a:t>
            </a:r>
            <a:r>
              <a:rPr lang="en-US" sz="2000" dirty="0"/>
              <a:t> car?" </a:t>
            </a:r>
            <a:endParaRPr lang="cs-CZ" sz="2000" dirty="0" smtClean="0"/>
          </a:p>
          <a:p>
            <a:pPr fontAlgn="b"/>
            <a:r>
              <a:rPr lang="cs-CZ" sz="2000" b="1" dirty="0" err="1">
                <a:solidFill>
                  <a:srgbClr val="C00000"/>
                </a:solidFill>
              </a:rPr>
              <a:t>few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/>
              <a:t>- několik</a:t>
            </a:r>
            <a:br>
              <a:rPr lang="cs-CZ" sz="2000" dirty="0"/>
            </a:br>
            <a:r>
              <a:rPr lang="cs-CZ" sz="2000" b="1" dirty="0">
                <a:solidFill>
                  <a:srgbClr val="C00000"/>
                </a:solidFill>
              </a:rPr>
              <a:t>a </a:t>
            </a:r>
            <a:r>
              <a:rPr lang="cs-CZ" sz="2000" b="1" dirty="0" err="1">
                <a:solidFill>
                  <a:srgbClr val="C00000"/>
                </a:solidFill>
              </a:rPr>
              <a:t>little</a:t>
            </a:r>
            <a:r>
              <a:rPr lang="cs-CZ" sz="2000" b="1" dirty="0">
                <a:solidFill>
                  <a:srgbClr val="C00000"/>
                </a:solidFill>
              </a:rPr>
              <a:t>, a bit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/>
              <a:t>- trochu</a:t>
            </a:r>
            <a:br>
              <a:rPr lang="cs-CZ" sz="2000" dirty="0"/>
            </a:br>
            <a:r>
              <a:rPr lang="cs-CZ" sz="2000" b="1" dirty="0">
                <a:solidFill>
                  <a:srgbClr val="C00000"/>
                </a:solidFill>
              </a:rPr>
              <a:t>a </a:t>
            </a:r>
            <a:r>
              <a:rPr lang="cs-CZ" sz="2000" b="1" dirty="0" err="1">
                <a:solidFill>
                  <a:srgbClr val="C00000"/>
                </a:solidFill>
              </a:rPr>
              <a:t>couple</a:t>
            </a:r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err="1">
                <a:solidFill>
                  <a:srgbClr val="C00000"/>
                </a:solidFill>
              </a:rPr>
              <a:t>of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/>
              <a:t>- pár</a:t>
            </a:r>
            <a:br>
              <a:rPr lang="cs-CZ" sz="2000" dirty="0"/>
            </a:br>
            <a:r>
              <a:rPr lang="cs-CZ" sz="2000" b="1" dirty="0">
                <a:solidFill>
                  <a:srgbClr val="C00000"/>
                </a:solidFill>
              </a:rPr>
              <a:t>a lot </a:t>
            </a:r>
            <a:r>
              <a:rPr lang="cs-CZ" sz="2000" b="1" dirty="0" err="1">
                <a:solidFill>
                  <a:srgbClr val="C00000"/>
                </a:solidFill>
              </a:rPr>
              <a:t>of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/>
              <a:t>- spousta</a:t>
            </a:r>
            <a:br>
              <a:rPr lang="cs-CZ" sz="2000" dirty="0"/>
            </a:br>
            <a:r>
              <a:rPr lang="cs-CZ" sz="2000" b="1" dirty="0" err="1">
                <a:solidFill>
                  <a:srgbClr val="C00000"/>
                </a:solidFill>
              </a:rPr>
              <a:t>half</a:t>
            </a:r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err="1">
                <a:solidFill>
                  <a:srgbClr val="C00000"/>
                </a:solidFill>
              </a:rPr>
              <a:t>an</a:t>
            </a:r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err="1">
                <a:solidFill>
                  <a:srgbClr val="C00000"/>
                </a:solidFill>
              </a:rPr>
              <a:t>hour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/>
              <a:t>- půl hodiny</a:t>
            </a:r>
            <a:br>
              <a:rPr lang="cs-CZ" sz="2000" dirty="0"/>
            </a:br>
            <a:r>
              <a:rPr lang="cs-CZ" sz="2000" b="1" dirty="0" err="1">
                <a:solidFill>
                  <a:srgbClr val="C00000"/>
                </a:solidFill>
              </a:rPr>
              <a:t>twice</a:t>
            </a:r>
            <a:r>
              <a:rPr lang="cs-CZ" sz="2000" b="1" dirty="0">
                <a:solidFill>
                  <a:srgbClr val="C00000"/>
                </a:solidFill>
              </a:rPr>
              <a:t> a </a:t>
            </a:r>
            <a:r>
              <a:rPr lang="cs-CZ" sz="2000" b="1" dirty="0" err="1">
                <a:solidFill>
                  <a:srgbClr val="C00000"/>
                </a:solidFill>
              </a:rPr>
              <a:t>week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/>
              <a:t>- dvakrát týdně</a:t>
            </a:r>
            <a:br>
              <a:rPr lang="cs-CZ" sz="2000" dirty="0"/>
            </a:br>
            <a:r>
              <a:rPr lang="cs-CZ" sz="2000" b="1" dirty="0" err="1">
                <a:solidFill>
                  <a:srgbClr val="C00000"/>
                </a:solidFill>
              </a:rPr>
              <a:t>kilometres</a:t>
            </a:r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err="1">
                <a:solidFill>
                  <a:srgbClr val="C00000"/>
                </a:solidFill>
              </a:rPr>
              <a:t>an</a:t>
            </a:r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err="1">
                <a:solidFill>
                  <a:srgbClr val="C00000"/>
                </a:solidFill>
              </a:rPr>
              <a:t>hour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/>
              <a:t>- kilometrů za hodinu</a:t>
            </a:r>
            <a:br>
              <a:rPr lang="cs-CZ" sz="2000" dirty="0"/>
            </a:br>
            <a:r>
              <a:rPr lang="en-US" sz="2000" dirty="0">
                <a:latin typeface="Verdana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fontAlgn="b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59285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395536" y="-31581"/>
            <a:ext cx="8568952" cy="6001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6654" tIns="45720" rIns="66654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cs typeface="Arial" pitchFamily="34" charset="0"/>
              </a:rPr>
              <a:t>           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No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article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usually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use no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article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to talk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about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things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in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general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You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do not use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article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when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talking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about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sports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You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do not use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article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before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uncountable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nouns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when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talking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about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them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generally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fontAlgn="b"/>
            <a:r>
              <a:rPr lang="cs-CZ" sz="2000" i="1" dirty="0" err="1"/>
              <a:t>For</a:t>
            </a:r>
            <a:r>
              <a:rPr lang="cs-CZ" sz="2000" i="1" dirty="0"/>
              <a:t> </a:t>
            </a:r>
            <a:r>
              <a:rPr lang="cs-CZ" sz="2000" i="1" dirty="0" err="1"/>
              <a:t>example</a:t>
            </a:r>
            <a:r>
              <a:rPr lang="cs-CZ" sz="2000" dirty="0"/>
              <a:t>:</a:t>
            </a:r>
          </a:p>
          <a:p>
            <a:pPr fontAlgn="b"/>
            <a:r>
              <a:rPr lang="en-US" sz="2000" b="1" dirty="0"/>
              <a:t>Information </a:t>
            </a:r>
            <a:r>
              <a:rPr lang="en-US" sz="2000" dirty="0"/>
              <a:t>is important to any </a:t>
            </a:r>
            <a:r>
              <a:rPr lang="en-US" sz="2000" dirty="0" err="1"/>
              <a:t>organisation</a:t>
            </a:r>
            <a:r>
              <a:rPr lang="en-US" sz="2000" dirty="0"/>
              <a:t>.</a:t>
            </a:r>
            <a:endParaRPr lang="cs-CZ" sz="2000" dirty="0"/>
          </a:p>
          <a:p>
            <a:pPr fontAlgn="b"/>
            <a:r>
              <a:rPr lang="en-US" sz="2000" b="1" dirty="0"/>
              <a:t>Coffee </a:t>
            </a:r>
            <a:r>
              <a:rPr lang="en-US" sz="2000" dirty="0"/>
              <a:t>is bad for you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fontAlgn="b"/>
            <a:r>
              <a:rPr lang="cs-CZ" sz="2000" i="1" dirty="0" err="1"/>
              <a:t>For</a:t>
            </a:r>
            <a:r>
              <a:rPr lang="cs-CZ" sz="2000" i="1" dirty="0"/>
              <a:t> </a:t>
            </a:r>
            <a:r>
              <a:rPr lang="cs-CZ" sz="2000" i="1" dirty="0" err="1"/>
              <a:t>example</a:t>
            </a:r>
            <a:r>
              <a:rPr lang="cs-CZ" sz="2000" dirty="0"/>
              <a:t>:</a:t>
            </a:r>
          </a:p>
          <a:p>
            <a:pPr fontAlgn="b"/>
            <a:r>
              <a:rPr lang="en-US" sz="2000" dirty="0"/>
              <a:t>My son plays </a:t>
            </a:r>
            <a:r>
              <a:rPr lang="en-US" sz="2000" b="1" dirty="0"/>
              <a:t>football.</a:t>
            </a:r>
            <a:endParaRPr lang="cs-CZ" sz="2000" dirty="0"/>
          </a:p>
          <a:p>
            <a:pPr fontAlgn="b"/>
            <a:r>
              <a:rPr lang="en-US" sz="2000" b="1" dirty="0" smtClean="0"/>
              <a:t>Tennis</a:t>
            </a:r>
            <a:r>
              <a:rPr lang="en-US" sz="2000" dirty="0" smtClean="0"/>
              <a:t> is expensive.</a:t>
            </a:r>
            <a:endParaRPr lang="cs-CZ" sz="2000" dirty="0" smtClean="0"/>
          </a:p>
          <a:p>
            <a:pPr lvl="0" fontAlgn="b"/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You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do not use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an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article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before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names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countries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except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where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they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indicate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multiple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areas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or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contain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words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state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(s),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kindom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republic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, union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Kingdom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state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republic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and union are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nouns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, so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they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need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an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article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!</a:t>
            </a:r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solidFill>
                  <a:srgbClr val="C00000"/>
                </a:solidFill>
                <a:effectLst/>
                <a:latin typeface="Verdana"/>
              </a:rPr>
              <a:t>No article </a:t>
            </a:r>
            <a:r>
              <a:rPr lang="en-US" sz="2000" dirty="0" smtClean="0">
                <a:effectLst/>
                <a:latin typeface="Verdana"/>
              </a:rPr>
              <a:t>- Italy, Mexico, Bolivia, England </a:t>
            </a:r>
          </a:p>
          <a:p>
            <a:r>
              <a:rPr lang="en-US" sz="2000" dirty="0" smtClean="0">
                <a:effectLst/>
                <a:latin typeface="Verdana"/>
              </a:rPr>
              <a:t>Use </a:t>
            </a:r>
            <a:r>
              <a:rPr lang="en-US" sz="2000" dirty="0" smtClean="0">
                <a:solidFill>
                  <a:srgbClr val="C00000"/>
                </a:solidFill>
                <a:effectLst/>
                <a:latin typeface="Verdana"/>
              </a:rPr>
              <a:t>the</a:t>
            </a:r>
            <a:r>
              <a:rPr lang="en-US" sz="2000" dirty="0" smtClean="0">
                <a:effectLst/>
                <a:latin typeface="Verdana"/>
              </a:rPr>
              <a:t> - </a:t>
            </a:r>
            <a:r>
              <a:rPr lang="en-US" sz="2000" b="1" dirty="0" smtClean="0">
                <a:effectLst/>
                <a:latin typeface="Verdana"/>
              </a:rPr>
              <a:t>the</a:t>
            </a:r>
            <a:r>
              <a:rPr lang="en-US" sz="2000" dirty="0" smtClean="0">
                <a:effectLst/>
                <a:latin typeface="Verdana"/>
              </a:rPr>
              <a:t> UK (United </a:t>
            </a:r>
            <a:r>
              <a:rPr lang="en-US" sz="2000" i="1" dirty="0" smtClean="0">
                <a:effectLst/>
                <a:latin typeface="Verdana"/>
              </a:rPr>
              <a:t>Kingdom</a:t>
            </a:r>
            <a:r>
              <a:rPr lang="en-US" sz="2000" dirty="0" smtClean="0">
                <a:effectLst/>
                <a:latin typeface="Verdana"/>
              </a:rPr>
              <a:t>), </a:t>
            </a:r>
            <a:r>
              <a:rPr lang="en-US" sz="2000" b="1" dirty="0" smtClean="0">
                <a:effectLst/>
                <a:latin typeface="Verdana"/>
              </a:rPr>
              <a:t>the</a:t>
            </a:r>
            <a:r>
              <a:rPr lang="en-US" sz="2000" dirty="0" smtClean="0">
                <a:effectLst/>
                <a:latin typeface="Verdana"/>
              </a:rPr>
              <a:t> USA (United </a:t>
            </a:r>
            <a:r>
              <a:rPr lang="en-US" sz="2000" i="1" dirty="0" smtClean="0">
                <a:effectLst/>
                <a:latin typeface="Verdana"/>
              </a:rPr>
              <a:t>States</a:t>
            </a:r>
            <a:r>
              <a:rPr lang="en-US" sz="2000" dirty="0" smtClean="0">
                <a:effectLst/>
                <a:latin typeface="Verdana"/>
              </a:rPr>
              <a:t> of America), </a:t>
            </a:r>
            <a:r>
              <a:rPr lang="en-US" sz="2000" b="1" dirty="0" smtClean="0">
                <a:effectLst/>
                <a:latin typeface="Verdana"/>
              </a:rPr>
              <a:t>the</a:t>
            </a:r>
            <a:r>
              <a:rPr lang="en-US" sz="2000" dirty="0" smtClean="0">
                <a:effectLst/>
                <a:latin typeface="Verdana"/>
              </a:rPr>
              <a:t> Irish </a:t>
            </a:r>
            <a:r>
              <a:rPr lang="en-US" sz="2000" i="1" dirty="0" smtClean="0">
                <a:effectLst/>
                <a:latin typeface="Verdana"/>
              </a:rPr>
              <a:t>Republic</a:t>
            </a:r>
            <a:endParaRPr lang="en-US" sz="2000" dirty="0" smtClean="0">
              <a:effectLst/>
              <a:latin typeface="Verdana"/>
            </a:endParaRPr>
          </a:p>
          <a:p>
            <a:r>
              <a:rPr lang="en-US" sz="2000" dirty="0" smtClean="0">
                <a:solidFill>
                  <a:srgbClr val="C00000"/>
                </a:solidFill>
                <a:effectLst/>
                <a:latin typeface="Verdana"/>
              </a:rPr>
              <a:t>Multiple areas</a:t>
            </a:r>
            <a:r>
              <a:rPr lang="en-US" sz="2000" dirty="0" smtClean="0">
                <a:effectLst/>
                <a:latin typeface="Verdana"/>
              </a:rPr>
              <a:t>! </a:t>
            </a:r>
            <a:r>
              <a:rPr lang="en-US" sz="2000" b="1" dirty="0" smtClean="0">
                <a:effectLst/>
                <a:latin typeface="Verdana"/>
              </a:rPr>
              <a:t>the</a:t>
            </a:r>
            <a:r>
              <a:rPr lang="en-US" sz="2000" dirty="0" smtClean="0">
                <a:effectLst/>
                <a:latin typeface="Verdana"/>
              </a:rPr>
              <a:t> Netherlands, </a:t>
            </a:r>
            <a:r>
              <a:rPr lang="en-US" sz="2000" b="1" dirty="0" smtClean="0">
                <a:effectLst/>
                <a:latin typeface="Verdana"/>
              </a:rPr>
              <a:t>the</a:t>
            </a:r>
            <a:r>
              <a:rPr lang="en-US" sz="2000" dirty="0" smtClean="0">
                <a:effectLst/>
                <a:latin typeface="Verdana"/>
              </a:rPr>
              <a:t> Philippines, </a:t>
            </a:r>
            <a:r>
              <a:rPr lang="en-US" sz="2000" b="1" dirty="0" smtClean="0">
                <a:effectLst/>
                <a:latin typeface="Verdana"/>
              </a:rPr>
              <a:t>the</a:t>
            </a:r>
            <a:r>
              <a:rPr lang="en-US" sz="2000" dirty="0" smtClean="0">
                <a:effectLst/>
                <a:latin typeface="Verdana"/>
              </a:rPr>
              <a:t> British Isles</a:t>
            </a:r>
            <a:endParaRPr lang="cs-CZ" sz="2000" dirty="0" smtClean="0">
              <a:effectLst/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2025495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896448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effectLst/>
              </a:rPr>
              <a:t>             </a:t>
            </a:r>
            <a:r>
              <a:rPr lang="cs-CZ" sz="1600" b="1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2000" b="1" dirty="0" smtClean="0">
                <a:solidFill>
                  <a:schemeClr val="bg1"/>
                </a:solidFill>
                <a:effectLst/>
              </a:rPr>
              <a:t>Here are the rules for when to use "A, An or The":</a:t>
            </a:r>
            <a:endParaRPr lang="en-US" sz="2000" dirty="0" smtClean="0">
              <a:solidFill>
                <a:schemeClr val="bg1"/>
              </a:solidFill>
              <a:effectLst/>
            </a:endParaRPr>
          </a:p>
          <a:p>
            <a:r>
              <a:rPr lang="en-US" sz="1600" dirty="0" smtClean="0">
                <a:solidFill>
                  <a:srgbClr val="C00000"/>
                </a:solidFill>
                <a:effectLst/>
              </a:rPr>
              <a:t>a</a:t>
            </a:r>
            <a:r>
              <a:rPr lang="en-US" sz="1600" dirty="0" smtClean="0">
                <a:effectLst/>
              </a:rPr>
              <a:t> = indefinite article (not a specific object, one of a number of the same objects) with consonants</a:t>
            </a:r>
            <a:r>
              <a:rPr lang="en-US" sz="1600" i="1" dirty="0" smtClean="0">
                <a:effectLst/>
              </a:rPr>
              <a:t/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She has a dog.</a:t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I work in a factory.</a:t>
            </a:r>
            <a:endParaRPr lang="en-US" sz="1600" dirty="0" smtClean="0">
              <a:effectLst/>
            </a:endParaRPr>
          </a:p>
          <a:p>
            <a:r>
              <a:rPr lang="en-US" sz="1600" dirty="0" smtClean="0">
                <a:solidFill>
                  <a:srgbClr val="C00000"/>
                </a:solidFill>
                <a:effectLst/>
              </a:rPr>
              <a:t>an</a:t>
            </a:r>
            <a:r>
              <a:rPr lang="en-US" sz="1600" dirty="0" smtClean="0">
                <a:effectLst/>
              </a:rPr>
              <a:t> = indefinite article (not a specific object, one of a number of the same objects) with vowels (</a:t>
            </a:r>
            <a:r>
              <a:rPr lang="en-US" sz="1600" dirty="0" err="1" smtClean="0">
                <a:effectLst/>
              </a:rPr>
              <a:t>a,e,i,o,u</a:t>
            </a:r>
            <a:r>
              <a:rPr lang="en-US" sz="1600" dirty="0" smtClean="0">
                <a:effectLst/>
              </a:rPr>
              <a:t>)</a:t>
            </a:r>
            <a:r>
              <a:rPr lang="en-US" sz="1600" i="1" dirty="0" smtClean="0">
                <a:effectLst/>
              </a:rPr>
              <a:t/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Can I have an apple?</a:t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She is an English teacher.</a:t>
            </a:r>
            <a:endParaRPr lang="en-US" sz="1600" dirty="0" smtClean="0">
              <a:effectLst/>
            </a:endParaRPr>
          </a:p>
          <a:p>
            <a:r>
              <a:rPr lang="en-US" sz="1600" dirty="0" smtClean="0">
                <a:solidFill>
                  <a:srgbClr val="C00000"/>
                </a:solidFill>
                <a:effectLst/>
              </a:rPr>
              <a:t>the</a:t>
            </a:r>
            <a:r>
              <a:rPr lang="en-US" sz="1600" dirty="0" smtClean="0">
                <a:effectLst/>
              </a:rPr>
              <a:t> = definite article (a specific object that both the person speaking and the listener know)</a:t>
            </a:r>
            <a:r>
              <a:rPr lang="en-US" sz="1600" i="1" dirty="0" smtClean="0">
                <a:effectLst/>
              </a:rPr>
              <a:t/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The car over there is fast.</a:t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The teacher is very good, isn't he?</a:t>
            </a:r>
            <a:endParaRPr lang="en-US" sz="1600" dirty="0" smtClean="0">
              <a:effectLst/>
            </a:endParaRPr>
          </a:p>
          <a:p>
            <a:r>
              <a:rPr lang="en-US" sz="1600" dirty="0" smtClean="0">
                <a:effectLst/>
              </a:rPr>
              <a:t>The first time you speak of something use "a or an", the next time you </a:t>
            </a:r>
            <a:r>
              <a:rPr lang="en-US" sz="1600" i="1" dirty="0" smtClean="0">
                <a:effectLst/>
              </a:rPr>
              <a:t>repeat that object </a:t>
            </a:r>
            <a:r>
              <a:rPr lang="en-US" sz="1600" dirty="0" smtClean="0">
                <a:effectLst/>
              </a:rPr>
              <a:t>use "the". </a:t>
            </a:r>
            <a:r>
              <a:rPr lang="en-US" sz="1600" i="1" dirty="0" smtClean="0">
                <a:effectLst/>
              </a:rPr>
              <a:t/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I live in a house. The house is quite old and has four bedrooms.</a:t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I ate in a Chinese restaurant. The restaurant was very good.</a:t>
            </a:r>
            <a:endParaRPr lang="en-US" sz="1600" dirty="0" smtClean="0">
              <a:effectLst/>
            </a:endParaRPr>
          </a:p>
          <a:p>
            <a:r>
              <a:rPr lang="en-US" sz="1600" i="1" dirty="0" smtClean="0">
                <a:effectLst/>
              </a:rPr>
              <a:t>DO NOT use an article </a:t>
            </a:r>
            <a:r>
              <a:rPr lang="en-US" sz="1600" dirty="0" smtClean="0">
                <a:effectLst/>
              </a:rPr>
              <a:t>with </a:t>
            </a:r>
            <a:r>
              <a:rPr lang="en-US" sz="1600" dirty="0" smtClean="0">
                <a:solidFill>
                  <a:srgbClr val="C00000"/>
                </a:solidFill>
                <a:effectLst/>
              </a:rPr>
              <a:t>countries, states, counties or provinces, lakes and mountains </a:t>
            </a:r>
            <a:r>
              <a:rPr lang="en-US" sz="1600" dirty="0" smtClean="0">
                <a:effectLst/>
              </a:rPr>
              <a:t>except when the country is a </a:t>
            </a:r>
            <a:r>
              <a:rPr lang="en-US" sz="1600" i="1" dirty="0" smtClean="0">
                <a:effectLst/>
              </a:rPr>
              <a:t>collection of states </a:t>
            </a:r>
            <a:r>
              <a:rPr lang="en-US" sz="1600" dirty="0" smtClean="0">
                <a:effectLst/>
              </a:rPr>
              <a:t>such as "The United States„</a:t>
            </a:r>
            <a:r>
              <a:rPr lang="cs-CZ" sz="1600" dirty="0" smtClean="0">
                <a:effectLst/>
              </a:rPr>
              <a:t>!</a:t>
            </a:r>
            <a:r>
              <a:rPr lang="en-US" sz="1600" i="1" dirty="0" smtClean="0">
                <a:effectLst/>
              </a:rPr>
              <a:t/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He lives in Washington near Mount Rainier.</a:t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They live in northern British Columbia.</a:t>
            </a:r>
            <a:endParaRPr lang="en-US" sz="1600" dirty="0" smtClean="0">
              <a:effectLst/>
            </a:endParaRPr>
          </a:p>
          <a:p>
            <a:r>
              <a:rPr lang="en-US" sz="1600" i="1" dirty="0" smtClean="0">
                <a:effectLst/>
              </a:rPr>
              <a:t>Use an article </a:t>
            </a:r>
            <a:r>
              <a:rPr lang="en-US" sz="1600" dirty="0" smtClean="0">
                <a:effectLst/>
              </a:rPr>
              <a:t>with </a:t>
            </a:r>
            <a:r>
              <a:rPr lang="en-US" sz="1600" dirty="0" smtClean="0">
                <a:solidFill>
                  <a:srgbClr val="C00000"/>
                </a:solidFill>
                <a:effectLst/>
              </a:rPr>
              <a:t>bodies of water, oceans and seas </a:t>
            </a:r>
            <a:r>
              <a:rPr lang="en-US" sz="1600" dirty="0" smtClean="0">
                <a:effectLst/>
              </a:rPr>
              <a:t>- </a:t>
            </a:r>
            <a:r>
              <a:rPr lang="en-US" sz="1600" i="1" dirty="0" smtClean="0">
                <a:effectLst/>
              </a:rPr>
              <a:t/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My country borders on the Pacific Ocean</a:t>
            </a:r>
            <a:endParaRPr lang="en-US" sz="1600" dirty="0" smtClean="0">
              <a:effectLst/>
            </a:endParaRPr>
          </a:p>
          <a:p>
            <a:r>
              <a:rPr lang="en-US" sz="1600" i="1" dirty="0" smtClean="0">
                <a:effectLst/>
              </a:rPr>
              <a:t>DO NOT use an article </a:t>
            </a:r>
            <a:r>
              <a:rPr lang="en-US" sz="1600" dirty="0" smtClean="0">
                <a:effectLst/>
              </a:rPr>
              <a:t>when you are speaking about </a:t>
            </a:r>
            <a:r>
              <a:rPr lang="en-US" sz="1600" dirty="0" smtClean="0">
                <a:solidFill>
                  <a:srgbClr val="C00000"/>
                </a:solidFill>
                <a:effectLst/>
              </a:rPr>
              <a:t>things in general </a:t>
            </a:r>
            <a:r>
              <a:rPr lang="en-US" sz="1600" i="1" dirty="0" smtClean="0">
                <a:solidFill>
                  <a:srgbClr val="C00000"/>
                </a:solidFill>
                <a:effectLst/>
              </a:rPr>
              <a:t/>
            </a:r>
            <a:br>
              <a:rPr lang="en-US" sz="1600" i="1" dirty="0" smtClean="0">
                <a:solidFill>
                  <a:srgbClr val="C00000"/>
                </a:solidFill>
                <a:effectLst/>
              </a:rPr>
            </a:br>
            <a:r>
              <a:rPr lang="en-US" sz="1600" i="1" dirty="0" smtClean="0">
                <a:effectLst/>
              </a:rPr>
              <a:t>I like Russian tea.</a:t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She likes reading books.</a:t>
            </a:r>
            <a:endParaRPr lang="en-US" sz="1600" dirty="0" smtClean="0">
              <a:effectLst/>
            </a:endParaRPr>
          </a:p>
          <a:p>
            <a:r>
              <a:rPr lang="en-US" sz="1600" i="1" dirty="0" smtClean="0">
                <a:effectLst/>
              </a:rPr>
              <a:t>DO NOT use an article </a:t>
            </a:r>
            <a:r>
              <a:rPr lang="en-US" sz="1600" dirty="0" smtClean="0">
                <a:effectLst/>
              </a:rPr>
              <a:t>when you are speaking about </a:t>
            </a:r>
            <a:r>
              <a:rPr lang="en-US" sz="1600" dirty="0" smtClean="0">
                <a:solidFill>
                  <a:srgbClr val="C00000"/>
                </a:solidFill>
                <a:effectLst/>
              </a:rPr>
              <a:t>meals, places, and transport</a:t>
            </a:r>
            <a:r>
              <a:rPr lang="en-US" sz="1600" i="1" dirty="0" smtClean="0">
                <a:solidFill>
                  <a:srgbClr val="C00000"/>
                </a:solidFill>
                <a:effectLst/>
              </a:rPr>
              <a:t/>
            </a:r>
            <a:br>
              <a:rPr lang="en-US" sz="1600" i="1" dirty="0" smtClean="0">
                <a:solidFill>
                  <a:srgbClr val="C00000"/>
                </a:solidFill>
                <a:effectLst/>
              </a:rPr>
            </a:br>
            <a:r>
              <a:rPr lang="en-US" sz="1600" i="1" dirty="0" smtClean="0">
                <a:effectLst/>
              </a:rPr>
              <a:t>He has breakfast </a:t>
            </a:r>
            <a:r>
              <a:rPr lang="en-US" sz="1600" i="1" dirty="0" smtClean="0">
                <a:effectLst/>
                <a:hlinkClick r:id="rId2"/>
              </a:rPr>
              <a:t>at home</a:t>
            </a:r>
            <a:r>
              <a:rPr lang="en-US" sz="1600" i="1" dirty="0" smtClean="0">
                <a:effectLst/>
              </a:rPr>
              <a:t>.</a:t>
            </a:r>
            <a:br>
              <a:rPr lang="en-US" sz="1600" i="1" dirty="0" smtClean="0">
                <a:effectLst/>
              </a:rPr>
            </a:br>
            <a:r>
              <a:rPr lang="en-US" sz="1600" i="1" dirty="0" smtClean="0">
                <a:effectLst/>
              </a:rPr>
              <a:t>I go to university</a:t>
            </a:r>
            <a:r>
              <a:rPr lang="en-US" sz="1600" i="1" dirty="0"/>
              <a:t>. </a:t>
            </a:r>
            <a:r>
              <a:rPr lang="cs-CZ" sz="1600" i="1" dirty="0" smtClean="0"/>
              <a:t> </a:t>
            </a:r>
            <a:r>
              <a:rPr lang="en-US" sz="1600" i="1" dirty="0" smtClean="0"/>
              <a:t>He </a:t>
            </a:r>
            <a:r>
              <a:rPr lang="en-US" sz="1600" i="1" dirty="0"/>
              <a:t>comes to work by taxi</a:t>
            </a:r>
            <a:r>
              <a:rPr lang="en-US" sz="1600" i="1" dirty="0" smtClean="0"/>
              <a:t>.</a:t>
            </a:r>
            <a:endParaRPr lang="cs-CZ" sz="1600" i="1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55224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                </a:t>
            </a:r>
            <a:r>
              <a:rPr lang="en-US" sz="2000" b="1" dirty="0" smtClean="0">
                <a:solidFill>
                  <a:schemeClr val="bg1"/>
                </a:solidFill>
              </a:rPr>
              <a:t>Here </a:t>
            </a:r>
            <a:r>
              <a:rPr lang="en-US" sz="2000" b="1" dirty="0">
                <a:solidFill>
                  <a:schemeClr val="bg1"/>
                </a:solidFill>
              </a:rPr>
              <a:t>are the basic rules for when to use "A, An or The":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</a:p>
          <a:p>
            <a:r>
              <a:rPr lang="en-US" sz="1600" dirty="0">
                <a:solidFill>
                  <a:srgbClr val="C00000"/>
                </a:solidFill>
              </a:rPr>
              <a:t>a</a:t>
            </a:r>
            <a:r>
              <a:rPr lang="en-US" sz="1600" dirty="0"/>
              <a:t> = indefinite article (</a:t>
            </a:r>
            <a:r>
              <a:rPr lang="en-US" sz="1600" i="1" dirty="0"/>
              <a:t>not a specific object</a:t>
            </a:r>
            <a:r>
              <a:rPr lang="en-US" sz="1600" dirty="0"/>
              <a:t>, one of a number of the same objects) with consonants</a:t>
            </a:r>
            <a:r>
              <a:rPr lang="en-US" sz="1600" i="1" dirty="0"/>
              <a:t/>
            </a:r>
            <a:br>
              <a:rPr lang="en-US" sz="1600" i="1" dirty="0"/>
            </a:br>
            <a:r>
              <a:rPr lang="en-US" sz="1600" i="1" dirty="0"/>
              <a:t>Eric has a dog.</a:t>
            </a:r>
            <a:br>
              <a:rPr lang="en-US" sz="1600" i="1" dirty="0"/>
            </a:br>
            <a:r>
              <a:rPr lang="en-US" sz="1600" i="1" dirty="0"/>
              <a:t>Gregory works in a factory.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dirty="0">
                <a:solidFill>
                  <a:srgbClr val="C00000"/>
                </a:solidFill>
              </a:rPr>
              <a:t>an</a:t>
            </a:r>
            <a:r>
              <a:rPr lang="en-US" sz="1600" dirty="0"/>
              <a:t> = indefinite article (not a specific object, one of a number of the same objects) with </a:t>
            </a:r>
            <a:r>
              <a:rPr lang="en-US" sz="1600" dirty="0">
                <a:solidFill>
                  <a:srgbClr val="C00000"/>
                </a:solidFill>
              </a:rPr>
              <a:t>vowels (</a:t>
            </a:r>
            <a:r>
              <a:rPr lang="en-US" sz="1600" dirty="0" err="1">
                <a:solidFill>
                  <a:srgbClr val="C00000"/>
                </a:solidFill>
              </a:rPr>
              <a:t>a,e,i,o,u</a:t>
            </a:r>
            <a:r>
              <a:rPr lang="en-US" sz="1600" dirty="0">
                <a:solidFill>
                  <a:srgbClr val="C00000"/>
                </a:solidFill>
              </a:rPr>
              <a:t>)</a:t>
            </a:r>
            <a:r>
              <a:rPr lang="en-US" sz="1600" i="1" dirty="0">
                <a:solidFill>
                  <a:srgbClr val="C00000"/>
                </a:solidFill>
              </a:rPr>
              <a:t/>
            </a:r>
            <a:br>
              <a:rPr lang="en-US" sz="1600" i="1" dirty="0">
                <a:solidFill>
                  <a:srgbClr val="C00000"/>
                </a:solidFill>
              </a:rPr>
            </a:br>
            <a:r>
              <a:rPr lang="en-US" sz="1600" i="1" dirty="0"/>
              <a:t>Can I have an apple?</a:t>
            </a:r>
            <a:br>
              <a:rPr lang="en-US" sz="1600" i="1" dirty="0"/>
            </a:br>
            <a:r>
              <a:rPr lang="en-US" sz="1600" i="1" dirty="0" err="1"/>
              <a:t>Donata</a:t>
            </a:r>
            <a:r>
              <a:rPr lang="en-US" sz="1600" i="1" dirty="0"/>
              <a:t> is an English teacher.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dirty="0">
                <a:solidFill>
                  <a:srgbClr val="C00000"/>
                </a:solidFill>
              </a:rPr>
              <a:t>the</a:t>
            </a:r>
            <a:r>
              <a:rPr lang="en-US" sz="1600" dirty="0"/>
              <a:t> = definite article (a specific </a:t>
            </a:r>
            <a:r>
              <a:rPr lang="en-US" sz="1600" i="1" dirty="0"/>
              <a:t>object that both the person </a:t>
            </a:r>
            <a:r>
              <a:rPr lang="en-US" sz="1600" dirty="0"/>
              <a:t>speaking and the listener</a:t>
            </a:r>
            <a:r>
              <a:rPr lang="en-US" sz="1600" i="1" dirty="0"/>
              <a:t> know</a:t>
            </a:r>
            <a:r>
              <a:rPr lang="en-US" sz="1600" dirty="0"/>
              <a:t>)</a:t>
            </a:r>
            <a:r>
              <a:rPr lang="en-US" sz="1600" i="1" dirty="0"/>
              <a:t/>
            </a:r>
            <a:br>
              <a:rPr lang="en-US" sz="1600" i="1" dirty="0"/>
            </a:br>
            <a:r>
              <a:rPr lang="en-US" sz="1600" i="1" dirty="0"/>
              <a:t>The car over there is fast.</a:t>
            </a:r>
            <a:br>
              <a:rPr lang="en-US" sz="1600" i="1" dirty="0"/>
            </a:br>
            <a:r>
              <a:rPr lang="en-US" sz="1600" i="1" dirty="0"/>
              <a:t>The teacher is very good, isn't he?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dirty="0"/>
              <a:t>The </a:t>
            </a:r>
            <a:r>
              <a:rPr lang="en-US" sz="1600" i="1" dirty="0"/>
              <a:t>first time </a:t>
            </a:r>
            <a:r>
              <a:rPr lang="en-US" sz="1600" dirty="0"/>
              <a:t>you speak of something use </a:t>
            </a:r>
            <a:r>
              <a:rPr lang="en-US" sz="1600" i="1" dirty="0"/>
              <a:t>"a or an", the next time </a:t>
            </a:r>
            <a:r>
              <a:rPr lang="en-US" sz="1600" dirty="0"/>
              <a:t>you repeat that object use </a:t>
            </a:r>
            <a:r>
              <a:rPr lang="en-US" sz="1600" i="1" dirty="0"/>
              <a:t>"the".</a:t>
            </a:r>
            <a:br>
              <a:rPr lang="en-US" sz="1600" i="1" dirty="0"/>
            </a:br>
            <a:r>
              <a:rPr lang="en-US" sz="1600" i="1" dirty="0"/>
              <a:t>I live in a house. The house is quite old and has two bedrooms.</a:t>
            </a:r>
            <a:br>
              <a:rPr lang="en-US" sz="1600" i="1" dirty="0"/>
            </a:br>
            <a:r>
              <a:rPr lang="en-US" sz="1600" i="1" dirty="0"/>
              <a:t>I ate in a Vietnamese restaurant. The restaurant was not very clean.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i="1" dirty="0"/>
              <a:t>DO NOT use an article </a:t>
            </a:r>
            <a:r>
              <a:rPr lang="en-US" sz="1600" dirty="0"/>
              <a:t>with </a:t>
            </a:r>
            <a:r>
              <a:rPr lang="en-US" sz="1600" dirty="0">
                <a:solidFill>
                  <a:srgbClr val="C00000"/>
                </a:solidFill>
              </a:rPr>
              <a:t>countries, states, counties or provinces</a:t>
            </a:r>
            <a:r>
              <a:rPr lang="en-US" sz="1600" dirty="0"/>
              <a:t>, </a:t>
            </a:r>
            <a:r>
              <a:rPr lang="en-US" sz="1600" dirty="0">
                <a:solidFill>
                  <a:srgbClr val="C00000"/>
                </a:solidFill>
              </a:rPr>
              <a:t>lakes and mountains </a:t>
            </a:r>
            <a:r>
              <a:rPr lang="en-US" sz="1600" dirty="0"/>
              <a:t>except when the country is a </a:t>
            </a:r>
            <a:r>
              <a:rPr lang="en-US" sz="1600" i="1" dirty="0"/>
              <a:t>collection of states </a:t>
            </a:r>
            <a:r>
              <a:rPr lang="en-US" sz="1600" dirty="0"/>
              <a:t>such as "The United States".</a:t>
            </a:r>
            <a:r>
              <a:rPr lang="en-US" sz="1600" i="1" dirty="0"/>
              <a:t/>
            </a:r>
            <a:br>
              <a:rPr lang="en-US" sz="1600" i="1" dirty="0"/>
            </a:br>
            <a:r>
              <a:rPr lang="en-US" sz="1600" i="1" dirty="0"/>
              <a:t>My uncle lives in </a:t>
            </a:r>
            <a:r>
              <a:rPr lang="en-US" sz="1600" i="1" dirty="0" err="1"/>
              <a:t>Cumbria</a:t>
            </a:r>
            <a:r>
              <a:rPr lang="en-US" sz="1600" i="1" dirty="0"/>
              <a:t> near Lake Windermere.</a:t>
            </a:r>
            <a:br>
              <a:rPr lang="en-US" sz="1600" i="1" dirty="0"/>
            </a:br>
            <a:r>
              <a:rPr lang="en-US" sz="1600" i="1" dirty="0"/>
              <a:t>They live in Bristol.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i="1" dirty="0"/>
              <a:t>Use an article </a:t>
            </a:r>
            <a:r>
              <a:rPr lang="en-US" sz="1600" dirty="0"/>
              <a:t>with </a:t>
            </a:r>
            <a:r>
              <a:rPr lang="en-US" sz="1600" dirty="0">
                <a:solidFill>
                  <a:srgbClr val="C00000"/>
                </a:solidFill>
              </a:rPr>
              <a:t>bodies of water, oceans and seas </a:t>
            </a:r>
            <a:r>
              <a:rPr lang="en-US" sz="1600" dirty="0"/>
              <a:t>-</a:t>
            </a:r>
            <a:r>
              <a:rPr lang="en-US" sz="1600" i="1" dirty="0"/>
              <a:t/>
            </a:r>
            <a:br>
              <a:rPr lang="en-US" sz="1600" i="1" dirty="0"/>
            </a:br>
            <a:r>
              <a:rPr lang="en-US" sz="1600" i="1" dirty="0"/>
              <a:t>I live on a small island in the Baltic Sea.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i="1" dirty="0"/>
              <a:t>DO NOT use an article </a:t>
            </a:r>
            <a:r>
              <a:rPr lang="en-US" sz="1600" dirty="0"/>
              <a:t>when you are speaking about </a:t>
            </a:r>
            <a:r>
              <a:rPr lang="en-US" sz="1600" dirty="0">
                <a:solidFill>
                  <a:srgbClr val="C00000"/>
                </a:solidFill>
              </a:rPr>
              <a:t>things in general</a:t>
            </a:r>
            <a:r>
              <a:rPr lang="en-US" sz="1600" i="1" dirty="0"/>
              <a:t/>
            </a:r>
            <a:br>
              <a:rPr lang="en-US" sz="1600" i="1" dirty="0"/>
            </a:br>
            <a:r>
              <a:rPr lang="en-US" sz="1600" i="1" dirty="0"/>
              <a:t>I like Indian tea.</a:t>
            </a:r>
            <a:br>
              <a:rPr lang="en-US" sz="1600" i="1" dirty="0"/>
            </a:br>
            <a:r>
              <a:rPr lang="en-US" sz="1600" i="1" dirty="0"/>
              <a:t>Simon likes reading books about linguistics.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i="1" dirty="0"/>
              <a:t>DO NOT use an article </a:t>
            </a:r>
            <a:r>
              <a:rPr lang="en-US" sz="1600" dirty="0"/>
              <a:t>when you are speaking about </a:t>
            </a:r>
            <a:r>
              <a:rPr lang="en-US" sz="1600" dirty="0">
                <a:solidFill>
                  <a:srgbClr val="C00000"/>
                </a:solidFill>
              </a:rPr>
              <a:t>meals, places, and transport</a:t>
            </a:r>
            <a:r>
              <a:rPr lang="en-US" sz="1600" i="1" dirty="0">
                <a:solidFill>
                  <a:srgbClr val="C00000"/>
                </a:solidFill>
              </a:rPr>
              <a:t/>
            </a:r>
            <a:br>
              <a:rPr lang="en-US" sz="1600" i="1" dirty="0">
                <a:solidFill>
                  <a:srgbClr val="C00000"/>
                </a:solidFill>
              </a:rPr>
            </a:br>
            <a:r>
              <a:rPr lang="en-US" sz="1600" i="1" dirty="0"/>
              <a:t>He has breakfast at home.</a:t>
            </a:r>
            <a:br>
              <a:rPr lang="en-US" sz="1600" i="1" dirty="0"/>
            </a:br>
            <a:r>
              <a:rPr lang="en-US" sz="1600" i="1" dirty="0"/>
              <a:t>I go to university.</a:t>
            </a:r>
            <a:br>
              <a:rPr lang="en-US" sz="1600" i="1" dirty="0"/>
            </a:br>
            <a:r>
              <a:rPr lang="en-US" sz="1600" i="1" dirty="0"/>
              <a:t>Magda comes to work by taxi.</a:t>
            </a:r>
            <a:r>
              <a:rPr lang="en-US" sz="1600" dirty="0"/>
              <a:t> </a:t>
            </a:r>
            <a:endParaRPr lang="en-US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99352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37804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is Joanna. She's _____ doctor.</a:t>
            </a:r>
            <a:br>
              <a:rPr lang="en-US" dirty="0"/>
            </a:br>
            <a:r>
              <a:rPr lang="en-US" dirty="0"/>
              <a:t>a. a</a:t>
            </a:r>
            <a:br>
              <a:rPr lang="en-US" dirty="0"/>
            </a:br>
            <a:r>
              <a:rPr lang="en-US" dirty="0"/>
              <a:t>b. an</a:t>
            </a:r>
            <a:br>
              <a:rPr lang="en-US" dirty="0"/>
            </a:br>
            <a:endParaRPr lang="en-US" dirty="0"/>
          </a:p>
          <a:p>
            <a:r>
              <a:rPr lang="en-US" dirty="0"/>
              <a:t>Simon is ____ engineer.</a:t>
            </a:r>
            <a:br>
              <a:rPr lang="en-US" dirty="0"/>
            </a:br>
            <a:r>
              <a:rPr lang="en-US" dirty="0"/>
              <a:t>a. a</a:t>
            </a:r>
            <a:br>
              <a:rPr lang="en-US" dirty="0"/>
            </a:br>
            <a:r>
              <a:rPr lang="en-US" dirty="0"/>
              <a:t>b. an</a:t>
            </a:r>
            <a:br>
              <a:rPr lang="en-US" dirty="0"/>
            </a:br>
            <a:endParaRPr lang="en-US" dirty="0"/>
          </a:p>
          <a:p>
            <a:r>
              <a:rPr lang="en-US" dirty="0"/>
              <a:t>That's Sandra. She's ___ hairdresser.</a:t>
            </a:r>
            <a:br>
              <a:rPr lang="en-US" dirty="0"/>
            </a:br>
            <a:r>
              <a:rPr lang="en-US" dirty="0"/>
              <a:t>a. a</a:t>
            </a:r>
            <a:br>
              <a:rPr lang="en-US" dirty="0"/>
            </a:br>
            <a:r>
              <a:rPr lang="en-US" dirty="0"/>
              <a:t>b. an</a:t>
            </a:r>
            <a:br>
              <a:rPr lang="en-US" dirty="0"/>
            </a:br>
            <a:endParaRPr lang="en-US" dirty="0"/>
          </a:p>
          <a:p>
            <a:r>
              <a:rPr lang="en-US" dirty="0"/>
              <a:t>Sean Connery is ___ actor.</a:t>
            </a:r>
            <a:br>
              <a:rPr lang="en-US" dirty="0"/>
            </a:br>
            <a:r>
              <a:rPr lang="en-US" dirty="0"/>
              <a:t>a. a</a:t>
            </a:r>
            <a:br>
              <a:rPr lang="en-US" dirty="0"/>
            </a:br>
            <a:r>
              <a:rPr lang="en-US" dirty="0"/>
              <a:t>b. an</a:t>
            </a:r>
            <a:br>
              <a:rPr lang="en-US" dirty="0"/>
            </a:br>
            <a:endParaRPr lang="en-US" dirty="0"/>
          </a:p>
          <a:p>
            <a:r>
              <a:rPr lang="en-US" dirty="0"/>
              <a:t>John is ____ electrician.</a:t>
            </a:r>
            <a:br>
              <a:rPr lang="en-US" dirty="0"/>
            </a:br>
            <a:r>
              <a:rPr lang="en-US" dirty="0"/>
              <a:t>a. a</a:t>
            </a:r>
            <a:br>
              <a:rPr lang="en-US" dirty="0"/>
            </a:br>
            <a:r>
              <a:rPr lang="en-US" dirty="0"/>
              <a:t>b. an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27984" y="620688"/>
            <a:ext cx="403244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is Shirley. She's ___ housewife.</a:t>
            </a:r>
            <a:br>
              <a:rPr lang="en-US" dirty="0"/>
            </a:br>
            <a:r>
              <a:rPr lang="en-US" dirty="0"/>
              <a:t>a. a</a:t>
            </a:r>
            <a:br>
              <a:rPr lang="en-US" dirty="0"/>
            </a:br>
            <a:r>
              <a:rPr lang="en-US" dirty="0"/>
              <a:t>b. an</a:t>
            </a:r>
            <a:br>
              <a:rPr lang="en-US" dirty="0"/>
            </a:br>
            <a:endParaRPr lang="en-US" dirty="0"/>
          </a:p>
          <a:p>
            <a:r>
              <a:rPr lang="en-US" dirty="0"/>
              <a:t>That's Mark. He's ___ police officer.</a:t>
            </a:r>
            <a:br>
              <a:rPr lang="en-US" dirty="0"/>
            </a:br>
            <a:r>
              <a:rPr lang="en-US" dirty="0"/>
              <a:t>a. a</a:t>
            </a:r>
            <a:br>
              <a:rPr lang="en-US" dirty="0"/>
            </a:br>
            <a:r>
              <a:rPr lang="en-US" dirty="0"/>
              <a:t>b. an</a:t>
            </a:r>
            <a:br>
              <a:rPr lang="en-US" dirty="0"/>
            </a:br>
            <a:endParaRPr lang="en-US" dirty="0"/>
          </a:p>
          <a:p>
            <a:r>
              <a:rPr lang="en-US" dirty="0"/>
              <a:t>I'm ____ student.</a:t>
            </a:r>
            <a:br>
              <a:rPr lang="en-US" dirty="0"/>
            </a:br>
            <a:r>
              <a:rPr lang="en-US" dirty="0"/>
              <a:t>a. a</a:t>
            </a:r>
            <a:br>
              <a:rPr lang="en-US" dirty="0"/>
            </a:br>
            <a:r>
              <a:rPr lang="en-US" dirty="0"/>
              <a:t>b. an</a:t>
            </a:r>
            <a:br>
              <a:rPr lang="en-US" dirty="0"/>
            </a:br>
            <a:endParaRPr lang="en-US" dirty="0"/>
          </a:p>
          <a:p>
            <a:r>
              <a:rPr lang="en-US" dirty="0"/>
              <a:t>Kate </a:t>
            </a:r>
            <a:r>
              <a:rPr lang="en-US" dirty="0" err="1"/>
              <a:t>Winslet</a:t>
            </a:r>
            <a:r>
              <a:rPr lang="en-US" dirty="0"/>
              <a:t> is ____ actress.</a:t>
            </a:r>
            <a:br>
              <a:rPr lang="en-US" dirty="0"/>
            </a:br>
            <a:r>
              <a:rPr lang="en-US" dirty="0"/>
              <a:t>a. a</a:t>
            </a:r>
            <a:br>
              <a:rPr lang="en-US" dirty="0"/>
            </a:br>
            <a:r>
              <a:rPr lang="en-US" dirty="0"/>
              <a:t>b. an</a:t>
            </a:r>
            <a:br>
              <a:rPr lang="en-US" dirty="0"/>
            </a:br>
            <a:endParaRPr lang="cs-CZ" dirty="0" smtClean="0"/>
          </a:p>
          <a:p>
            <a:r>
              <a:rPr lang="en-US" dirty="0"/>
              <a:t>Mr. </a:t>
            </a:r>
            <a:r>
              <a:rPr lang="en-US" dirty="0" err="1"/>
              <a:t>Sańko</a:t>
            </a:r>
            <a:r>
              <a:rPr lang="en-US" dirty="0"/>
              <a:t> is ___ teacher.</a:t>
            </a:r>
            <a:br>
              <a:rPr lang="en-US" dirty="0"/>
            </a:br>
            <a:r>
              <a:rPr lang="en-US" dirty="0"/>
              <a:t>a. a</a:t>
            </a:r>
            <a:br>
              <a:rPr lang="en-US" dirty="0"/>
            </a:br>
            <a:r>
              <a:rPr lang="en-US" dirty="0"/>
              <a:t>b. </a:t>
            </a:r>
            <a:r>
              <a:rPr lang="en-US" dirty="0" smtClean="0"/>
              <a:t>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837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20891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Fill in </a:t>
            </a:r>
            <a:r>
              <a:rPr lang="cs-CZ" sz="2000" b="1" dirty="0" err="1"/>
              <a:t>the</a:t>
            </a:r>
            <a:r>
              <a:rPr lang="cs-CZ" sz="2000" b="1" dirty="0"/>
              <a:t> </a:t>
            </a:r>
            <a:r>
              <a:rPr lang="cs-CZ" sz="2000" b="1" dirty="0" err="1" smtClean="0"/>
              <a:t>gaps</a:t>
            </a:r>
            <a:r>
              <a:rPr lang="cs-CZ" sz="2000" b="1" dirty="0" smtClean="0"/>
              <a:t>. Use </a:t>
            </a:r>
            <a:r>
              <a:rPr lang="cs-CZ" sz="2000" b="1" dirty="0" err="1" smtClean="0"/>
              <a:t>articles</a:t>
            </a:r>
            <a:r>
              <a:rPr lang="cs-CZ" sz="2000" b="1" dirty="0" smtClean="0"/>
              <a:t>: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I </a:t>
            </a:r>
            <a:r>
              <a:rPr lang="en-US" sz="2000" dirty="0"/>
              <a:t>am from Winchester, Hampshire. Winchester is </a:t>
            </a:r>
            <a:r>
              <a:rPr lang="cs-CZ" sz="2000" dirty="0" smtClean="0"/>
              <a:t>………..</a:t>
            </a:r>
            <a:r>
              <a:rPr lang="en-US" sz="2000" dirty="0" smtClean="0"/>
              <a:t>city in</a:t>
            </a:r>
            <a:r>
              <a:rPr lang="cs-CZ" sz="2000" dirty="0" smtClean="0"/>
              <a:t> …………..</a:t>
            </a:r>
            <a:r>
              <a:rPr lang="en-US" sz="2000" dirty="0" smtClean="0"/>
              <a:t> </a:t>
            </a:r>
            <a:r>
              <a:rPr lang="en-US" sz="2000" dirty="0"/>
              <a:t>United Kingdom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I </a:t>
            </a:r>
            <a:r>
              <a:rPr lang="en-US" sz="2000" dirty="0"/>
              <a:t>live in </a:t>
            </a:r>
            <a:r>
              <a:rPr lang="cs-CZ" sz="2000" dirty="0" smtClean="0"/>
              <a:t>………..</a:t>
            </a:r>
            <a:r>
              <a:rPr lang="en-US" sz="2000" dirty="0" smtClean="0"/>
              <a:t>town </a:t>
            </a:r>
            <a:r>
              <a:rPr lang="en-US" sz="2000" dirty="0"/>
              <a:t>called </a:t>
            </a:r>
            <a:r>
              <a:rPr lang="cs-CZ" sz="2000" dirty="0" smtClean="0"/>
              <a:t>……………</a:t>
            </a:r>
            <a:r>
              <a:rPr lang="en-US" sz="2000" dirty="0" smtClean="0"/>
              <a:t>Taunton </a:t>
            </a:r>
            <a:r>
              <a:rPr lang="en-US" sz="2000" dirty="0"/>
              <a:t>which is on </a:t>
            </a:r>
            <a:r>
              <a:rPr lang="cs-CZ" sz="2000" dirty="0" smtClean="0"/>
              <a:t>………….</a:t>
            </a:r>
            <a:r>
              <a:rPr lang="en-US" sz="2000" dirty="0" smtClean="0"/>
              <a:t>River </a:t>
            </a:r>
            <a:r>
              <a:rPr lang="en-US" sz="2000" dirty="0"/>
              <a:t>Tone. 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I </a:t>
            </a:r>
            <a:r>
              <a:rPr lang="en-US" sz="2000" dirty="0"/>
              <a:t>live </a:t>
            </a:r>
            <a:r>
              <a:rPr lang="en-US" sz="2000" dirty="0" smtClean="0"/>
              <a:t>in</a:t>
            </a:r>
            <a:r>
              <a:rPr lang="cs-CZ" sz="2000" dirty="0" smtClean="0"/>
              <a:t> ……….</a:t>
            </a:r>
            <a:r>
              <a:rPr lang="en-US" sz="2000" dirty="0" smtClean="0"/>
              <a:t> </a:t>
            </a:r>
            <a:r>
              <a:rPr lang="en-US" sz="2000" dirty="0"/>
              <a:t>house in </a:t>
            </a:r>
            <a:r>
              <a:rPr lang="cs-CZ" sz="2000" dirty="0" smtClean="0"/>
              <a:t>…………</a:t>
            </a:r>
            <a:r>
              <a:rPr lang="en-US" sz="2000" dirty="0" smtClean="0"/>
              <a:t>quiet </a:t>
            </a:r>
            <a:r>
              <a:rPr lang="en-US" sz="2000" dirty="0"/>
              <a:t>street in the countryside. 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……….</a:t>
            </a:r>
            <a:r>
              <a:rPr lang="en-US" sz="2000" dirty="0" smtClean="0"/>
              <a:t>street </a:t>
            </a:r>
            <a:r>
              <a:rPr lang="en-US" sz="2000" dirty="0"/>
              <a:t>is called "Hudson Street" and </a:t>
            </a:r>
            <a:r>
              <a:rPr lang="cs-CZ" sz="2000" dirty="0" smtClean="0"/>
              <a:t>……………</a:t>
            </a:r>
            <a:r>
              <a:rPr lang="en-US" sz="2000" dirty="0" smtClean="0"/>
              <a:t>house </a:t>
            </a:r>
            <a:r>
              <a:rPr lang="en-US" sz="2000" dirty="0"/>
              <a:t>is old - more than 100 years old</a:t>
            </a:r>
            <a:r>
              <a:rPr lang="en-US" sz="2000" dirty="0" smtClean="0"/>
              <a:t>!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I </a:t>
            </a:r>
            <a:r>
              <a:rPr lang="en-US" sz="2000" dirty="0"/>
              <a:t>am </a:t>
            </a:r>
            <a:r>
              <a:rPr lang="cs-CZ" sz="2000" dirty="0" smtClean="0"/>
              <a:t>……….</a:t>
            </a:r>
            <a:r>
              <a:rPr lang="en-US" sz="2000" dirty="0" smtClean="0"/>
              <a:t>English </a:t>
            </a:r>
            <a:r>
              <a:rPr lang="en-US" sz="2000" dirty="0"/>
              <a:t>lecturer at </a:t>
            </a:r>
            <a:r>
              <a:rPr lang="cs-CZ" sz="2000" dirty="0" smtClean="0"/>
              <a:t>……….</a:t>
            </a:r>
            <a:r>
              <a:rPr lang="en-US" sz="2000" dirty="0" smtClean="0"/>
              <a:t>college </a:t>
            </a:r>
            <a:r>
              <a:rPr lang="en-US" sz="2000" dirty="0"/>
              <a:t>near </a:t>
            </a:r>
            <a:r>
              <a:rPr lang="cs-CZ" sz="2000" dirty="0" smtClean="0"/>
              <a:t>………</a:t>
            </a:r>
            <a:r>
              <a:rPr lang="en-US" sz="2000" dirty="0" err="1" smtClean="0"/>
              <a:t>centre</a:t>
            </a:r>
            <a:r>
              <a:rPr lang="en-US" sz="2000" dirty="0" smtClean="0"/>
              <a:t> </a:t>
            </a:r>
            <a:r>
              <a:rPr lang="en-US" sz="2000" dirty="0"/>
              <a:t>of </a:t>
            </a:r>
            <a:r>
              <a:rPr lang="cs-CZ" sz="2000" dirty="0" smtClean="0"/>
              <a:t>……….</a:t>
            </a:r>
            <a:r>
              <a:rPr lang="en-US" sz="2000" dirty="0" smtClean="0"/>
              <a:t>town</a:t>
            </a:r>
            <a:r>
              <a:rPr lang="en-US" sz="2000" dirty="0"/>
              <a:t>. 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I like</a:t>
            </a:r>
            <a:r>
              <a:rPr lang="cs-CZ" sz="2000" dirty="0" smtClean="0"/>
              <a:t> ……….</a:t>
            </a:r>
            <a:r>
              <a:rPr lang="en-US" sz="2000" dirty="0" smtClean="0"/>
              <a:t> </a:t>
            </a:r>
            <a:r>
              <a:rPr lang="en-US" sz="2000" dirty="0"/>
              <a:t>books, music and taking </a:t>
            </a:r>
            <a:r>
              <a:rPr lang="cs-CZ" sz="2000" dirty="0" smtClean="0"/>
              <a:t>………..</a:t>
            </a:r>
            <a:r>
              <a:rPr lang="en-US" sz="2000" dirty="0" smtClean="0"/>
              <a:t>photographs.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 </a:t>
            </a:r>
            <a:r>
              <a:rPr lang="en-US" sz="2000" dirty="0"/>
              <a:t>I usually have </a:t>
            </a:r>
            <a:r>
              <a:rPr lang="cs-CZ" sz="2000" dirty="0" smtClean="0"/>
              <a:t>………..</a:t>
            </a:r>
            <a:r>
              <a:rPr lang="en-US" sz="2000" dirty="0" smtClean="0"/>
              <a:t>lunch </a:t>
            </a:r>
            <a:r>
              <a:rPr lang="en-US" sz="2000" dirty="0"/>
              <a:t>at college. 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I </a:t>
            </a:r>
            <a:r>
              <a:rPr lang="en-US" sz="2000" dirty="0"/>
              <a:t>usually go </a:t>
            </a:r>
            <a:r>
              <a:rPr lang="cs-CZ" sz="2000" dirty="0" smtClean="0"/>
              <a:t>………</a:t>
            </a:r>
            <a:r>
              <a:rPr lang="en-US" sz="2000" dirty="0" smtClean="0"/>
              <a:t>home </a:t>
            </a:r>
            <a:r>
              <a:rPr lang="en-US" sz="2000" dirty="0"/>
              <a:t>by </a:t>
            </a:r>
            <a:r>
              <a:rPr lang="cs-CZ" sz="2000" dirty="0" smtClean="0"/>
              <a:t>………</a:t>
            </a:r>
            <a:r>
              <a:rPr lang="en-US" sz="2000" dirty="0" smtClean="0"/>
              <a:t>car</a:t>
            </a:r>
            <a:r>
              <a:rPr lang="en-US" sz="2000" dirty="0"/>
              <a:t>. 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We </a:t>
            </a:r>
            <a:r>
              <a:rPr lang="en-US" sz="2000" dirty="0"/>
              <a:t>have all kinds of food in </a:t>
            </a:r>
            <a:r>
              <a:rPr lang="cs-CZ" sz="2000" dirty="0" smtClean="0"/>
              <a:t>………..</a:t>
            </a:r>
            <a:r>
              <a:rPr lang="en-US" sz="2000" dirty="0" smtClean="0"/>
              <a:t>England.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 </a:t>
            </a:r>
            <a:r>
              <a:rPr lang="en-US" sz="2000" dirty="0"/>
              <a:t>I like </a:t>
            </a:r>
            <a:r>
              <a:rPr lang="cs-CZ" sz="2000" dirty="0" smtClean="0"/>
              <a:t>…………..</a:t>
            </a:r>
            <a:r>
              <a:rPr lang="en-US" sz="2000" dirty="0" smtClean="0"/>
              <a:t>Polish </a:t>
            </a:r>
            <a:r>
              <a:rPr lang="en-US" sz="2000" dirty="0"/>
              <a:t>food very much. 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Sometimes</a:t>
            </a:r>
            <a:r>
              <a:rPr lang="en-US" sz="2000" dirty="0"/>
              <a:t>, I go to </a:t>
            </a:r>
            <a:r>
              <a:rPr lang="cs-CZ" sz="2000" dirty="0" smtClean="0"/>
              <a:t>………..</a:t>
            </a:r>
            <a:r>
              <a:rPr lang="en-US" sz="2000" dirty="0" smtClean="0"/>
              <a:t>Polish </a:t>
            </a:r>
            <a:r>
              <a:rPr lang="en-US" sz="2000" dirty="0"/>
              <a:t>restaurant in Bath. 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…………</a:t>
            </a:r>
            <a:r>
              <a:rPr lang="en-US" sz="2000" dirty="0" smtClean="0"/>
              <a:t>restaurant </a:t>
            </a:r>
            <a:r>
              <a:rPr lang="en-US" sz="2000" dirty="0"/>
              <a:t>is called "Magda's". 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……………</a:t>
            </a:r>
            <a:r>
              <a:rPr lang="en-US" sz="2000" dirty="0" smtClean="0"/>
              <a:t>Polish </a:t>
            </a:r>
            <a:r>
              <a:rPr lang="en-US" sz="2000" dirty="0"/>
              <a:t>food is delicious!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4829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06489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Robert and Jessica went to ___ party last night.</a:t>
            </a:r>
            <a:br>
              <a:rPr lang="en-US" sz="2000" dirty="0"/>
            </a:br>
            <a:endParaRPr lang="en-US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Can you tell me how to get to ___ cinema from here?</a:t>
            </a:r>
            <a:br>
              <a:rPr lang="en-US" sz="2000" dirty="0"/>
            </a:br>
            <a:endParaRPr lang="en-US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___ college is closed today.</a:t>
            </a:r>
            <a:br>
              <a:rPr lang="en-US" sz="2000" dirty="0"/>
            </a:br>
            <a:endParaRPr lang="en-US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Gregory is one of ___ strangest people I know.</a:t>
            </a:r>
            <a:br>
              <a:rPr lang="en-US" sz="2000" dirty="0"/>
            </a:br>
            <a:endParaRPr lang="en-US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I recommend you try ___ tomato soup at this restaurant.</a:t>
            </a:r>
            <a:br>
              <a:rPr lang="en-US" sz="2000" dirty="0"/>
            </a:br>
            <a:endParaRPr lang="en-US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___ beer is good for you.</a:t>
            </a:r>
            <a:br>
              <a:rPr lang="en-US" sz="2000" dirty="0"/>
            </a:br>
            <a:endParaRPr lang="en-US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Would you like to see ___ film?</a:t>
            </a:r>
            <a:br>
              <a:rPr lang="en-US" sz="2000" dirty="0"/>
            </a:br>
            <a:endParaRPr lang="en-US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___ apple a day keeps ___ doctor away.</a:t>
            </a:r>
            <a:br>
              <a:rPr lang="en-US" sz="2000" dirty="0"/>
            </a:br>
            <a:endParaRPr lang="en-US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I can't believe I failed ___ yesterday's test!</a:t>
            </a:r>
            <a:br>
              <a:rPr lang="en-US" sz="2000" dirty="0"/>
            </a:br>
            <a:endParaRPr lang="en-US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Do you have ___ dictionary that I can borrow</a:t>
            </a:r>
            <a:r>
              <a:rPr lang="en-US" sz="2000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5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77686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There were many dogs in the park. One dog was ___ Dalmatian.</a:t>
            </a:r>
            <a:br>
              <a:rPr lang="en-US" dirty="0"/>
            </a:br>
            <a:endParaRPr lang="en-US" dirty="0"/>
          </a:p>
          <a:p>
            <a:r>
              <a:rPr lang="en-US" dirty="0"/>
              <a:t>Pandas and ___ tigers are both endangered animals.</a:t>
            </a:r>
            <a:br>
              <a:rPr lang="en-US" dirty="0"/>
            </a:br>
            <a:endParaRPr lang="en-US" dirty="0"/>
          </a:p>
          <a:p>
            <a:r>
              <a:rPr lang="en-US" dirty="0"/>
              <a:t>Magda is wearing ___ blue dress with red shoes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Bornholm is ___ island in the Baltic Sea.</a:t>
            </a:r>
            <a:br>
              <a:rPr lang="en-US" dirty="0"/>
            </a:br>
            <a:endParaRPr lang="en-US" dirty="0"/>
          </a:p>
          <a:p>
            <a:r>
              <a:rPr lang="en-US" dirty="0"/>
              <a:t>Christmas comes once ___ year.</a:t>
            </a:r>
            <a:br>
              <a:rPr lang="en-US" dirty="0"/>
            </a:br>
            <a:endParaRPr lang="en-US" dirty="0"/>
          </a:p>
          <a:p>
            <a:r>
              <a:rPr lang="en-US" dirty="0"/>
              <a:t>___ owl is __ bird.</a:t>
            </a:r>
            <a:br>
              <a:rPr lang="en-US" dirty="0"/>
            </a:br>
            <a:endParaRPr lang="en-US" dirty="0"/>
          </a:p>
          <a:p>
            <a:r>
              <a:rPr lang="en-US" dirty="0"/>
              <a:t>The Severn is ___ river.</a:t>
            </a:r>
            <a:br>
              <a:rPr lang="en-US" dirty="0"/>
            </a:br>
            <a:endParaRPr lang="en-US" dirty="0"/>
          </a:p>
          <a:p>
            <a:r>
              <a:rPr lang="en-US" dirty="0"/>
              <a:t>Jane went to the shop to buy ___ bread.</a:t>
            </a:r>
            <a:br>
              <a:rPr lang="en-US" dirty="0"/>
            </a:br>
            <a:endParaRPr lang="en-US" dirty="0"/>
          </a:p>
          <a:p>
            <a:r>
              <a:rPr lang="en-US" dirty="0" err="1"/>
              <a:t>Hania</a:t>
            </a:r>
            <a:r>
              <a:rPr lang="en-US" dirty="0"/>
              <a:t> broke ___ glass when she was washing-up.</a:t>
            </a:r>
            <a:br>
              <a:rPr lang="en-US" dirty="0"/>
            </a:br>
            <a:endParaRPr lang="en-US" dirty="0"/>
          </a:p>
          <a:p>
            <a:r>
              <a:rPr lang="en-US" dirty="0"/>
              <a:t>Tom took ___ umbrella as it was raining </a:t>
            </a:r>
            <a:r>
              <a:rPr lang="en-US" dirty="0" err="1"/>
              <a:t>heavilly</a:t>
            </a:r>
            <a:r>
              <a:rPr lang="en-US" dirty="0"/>
              <a:t>.</a:t>
            </a:r>
            <a:br>
              <a:rPr lang="en-US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34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0648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is ___ easy question.</a:t>
            </a:r>
            <a:br>
              <a:rPr lang="en-US" dirty="0"/>
            </a:br>
            <a:endParaRPr lang="en-US" dirty="0"/>
          </a:p>
          <a:p>
            <a:r>
              <a:rPr lang="en-US" dirty="0"/>
              <a:t>Stephen could you speak ___ little louder.</a:t>
            </a:r>
            <a:br>
              <a:rPr lang="en-US" dirty="0"/>
            </a:br>
            <a:endParaRPr lang="en-US" dirty="0"/>
          </a:p>
          <a:p>
            <a:r>
              <a:rPr lang="en-US" dirty="0"/>
              <a:t>May I have your ___ phone number?</a:t>
            </a:r>
            <a:br>
              <a:rPr lang="en-US" dirty="0"/>
            </a:br>
            <a:endParaRPr lang="en-US" dirty="0"/>
          </a:p>
          <a:p>
            <a:r>
              <a:rPr lang="en-US" dirty="0"/>
              <a:t>I have never seen ___ UFO.</a:t>
            </a:r>
            <a:br>
              <a:rPr lang="en-US" dirty="0"/>
            </a:br>
            <a:endParaRPr lang="en-US" dirty="0"/>
          </a:p>
          <a:p>
            <a:r>
              <a:rPr lang="en-US" dirty="0"/>
              <a:t>May I ask you ___ question?</a:t>
            </a:r>
            <a:br>
              <a:rPr lang="en-US" dirty="0"/>
            </a:br>
            <a:endParaRPr lang="en-US" dirty="0"/>
          </a:p>
          <a:p>
            <a:r>
              <a:rPr lang="en-US" dirty="0"/>
              <a:t>Astrid is ___ best teacher in our school.</a:t>
            </a:r>
            <a:br>
              <a:rPr lang="en-US" dirty="0"/>
            </a:br>
            <a:endParaRPr lang="en-US" dirty="0"/>
          </a:p>
          <a:p>
            <a:r>
              <a:rPr lang="en-US" dirty="0"/>
              <a:t>What is ___ name of the next station?</a:t>
            </a:r>
            <a:br>
              <a:rPr lang="en-US" dirty="0"/>
            </a:br>
            <a:endParaRPr lang="en-US" dirty="0"/>
          </a:p>
          <a:p>
            <a:r>
              <a:rPr lang="en-US" dirty="0"/>
              <a:t>My girlfriend has ___ my car today.</a:t>
            </a:r>
            <a:br>
              <a:rPr lang="en-US" dirty="0"/>
            </a:br>
            <a:endParaRPr lang="en-US" dirty="0"/>
          </a:p>
          <a:p>
            <a:r>
              <a:rPr lang="en-US" dirty="0"/>
              <a:t>I went to ___ sea during my summer holiday.</a:t>
            </a:r>
            <a:br>
              <a:rPr lang="en-US" dirty="0"/>
            </a:br>
            <a:endParaRPr lang="en-US" dirty="0"/>
          </a:p>
          <a:p>
            <a:r>
              <a:rPr lang="en-US" dirty="0"/>
              <a:t>Is there ___ cash</a:t>
            </a:r>
            <a:r>
              <a:rPr lang="en-US" i="1" dirty="0"/>
              <a:t> </a:t>
            </a:r>
            <a:r>
              <a:rPr lang="en-US" dirty="0"/>
              <a:t>machine near here</a:t>
            </a:r>
            <a:r>
              <a:rPr lang="en-US" dirty="0" smtClean="0"/>
              <a:t>?</a:t>
            </a:r>
            <a:endParaRPr lang="en-US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6180991"/>
            <a:ext cx="806489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ARTICLES –VIDEO:</a:t>
            </a:r>
          </a:p>
          <a:p>
            <a:r>
              <a:rPr lang="cs-CZ" dirty="0">
                <a:hlinkClick r:id="rId2"/>
              </a:rPr>
              <a:t>http://www.engvid.com/grammar-articles-a-an-or-no-article</a:t>
            </a:r>
            <a:r>
              <a:rPr lang="cs-CZ" dirty="0" smtClean="0">
                <a:hlinkClick r:id="rId2"/>
              </a:rPr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539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6328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u="sng" dirty="0" smtClean="0"/>
              <a:t>ZDROJE:</a:t>
            </a:r>
          </a:p>
          <a:p>
            <a:endParaRPr lang="cs-CZ" sz="1400" dirty="0" smtClean="0"/>
          </a:p>
          <a:p>
            <a:r>
              <a:rPr lang="en-US" sz="1400" dirty="0" err="1" smtClean="0"/>
              <a:t>Členy</a:t>
            </a:r>
            <a:r>
              <a:rPr lang="en-US" sz="1400" dirty="0" smtClean="0"/>
              <a:t> v </a:t>
            </a:r>
            <a:r>
              <a:rPr lang="en-US" sz="1400" dirty="0" err="1" smtClean="0"/>
              <a:t>angličtině</a:t>
            </a:r>
            <a:r>
              <a:rPr lang="en-US" sz="1400" dirty="0" smtClean="0"/>
              <a:t>. </a:t>
            </a:r>
            <a:r>
              <a:rPr lang="en-US" sz="1400" i="1" dirty="0" smtClean="0"/>
              <a:t>Help for English</a:t>
            </a:r>
            <a:r>
              <a:rPr lang="en-US" sz="1400" dirty="0" smtClean="0"/>
              <a:t> [online]. 2006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http://www.helpforenglish.cz/gramatika/podstatna-jmena/cleny/obecna-jmena/c2006072901-cleny-v-anglictine--articles-.html </a:t>
            </a:r>
          </a:p>
          <a:p>
            <a:endParaRPr lang="cs-CZ" sz="1400" dirty="0" smtClean="0"/>
          </a:p>
          <a:p>
            <a:r>
              <a:rPr lang="en-US" sz="1400" dirty="0" smtClean="0"/>
              <a:t>English Articles. </a:t>
            </a:r>
            <a:r>
              <a:rPr lang="en-US" sz="1400" i="1" dirty="0" smtClean="0"/>
              <a:t>English-at-home.com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http://www.english-at-home.com/grammar/articles/ </a:t>
            </a:r>
          </a:p>
          <a:p>
            <a:endParaRPr lang="cs-CZ" sz="1400" dirty="0" smtClean="0"/>
          </a:p>
          <a:p>
            <a:r>
              <a:rPr lang="cs-CZ" sz="1400" dirty="0" err="1" smtClean="0"/>
              <a:t>Articles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Learn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English</a:t>
            </a:r>
            <a:r>
              <a:rPr lang="cs-CZ" sz="1400" dirty="0" smtClean="0"/>
              <a:t> [online]. 2012 [cit. 2012-06-24]. Dostupné z: http://www.</a:t>
            </a:r>
            <a:r>
              <a:rPr lang="cs-CZ" sz="1400" dirty="0" err="1" smtClean="0"/>
              <a:t>learnenglish.de</a:t>
            </a:r>
            <a:r>
              <a:rPr lang="cs-CZ" sz="1400" dirty="0" smtClean="0"/>
              <a:t>/</a:t>
            </a:r>
            <a:r>
              <a:rPr lang="cs-CZ" sz="1400" dirty="0" err="1" smtClean="0"/>
              <a:t>grammar</a:t>
            </a:r>
            <a:r>
              <a:rPr lang="cs-CZ" sz="1400" dirty="0" smtClean="0"/>
              <a:t>/</a:t>
            </a:r>
            <a:r>
              <a:rPr lang="cs-CZ" sz="1400" dirty="0" err="1" smtClean="0"/>
              <a:t>articlestext.htm</a:t>
            </a:r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r>
              <a:rPr lang="en-US" sz="1400" dirty="0" smtClean="0"/>
              <a:t>ENGLISH ARTICLES. </a:t>
            </a:r>
            <a:r>
              <a:rPr lang="en-US" sz="1400" i="1" dirty="0" smtClean="0"/>
              <a:t>World-</a:t>
            </a:r>
            <a:r>
              <a:rPr lang="en-US" sz="1400" i="1" dirty="0" err="1" smtClean="0"/>
              <a:t>english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http://www.world-english.org/articles.htm </a:t>
            </a:r>
          </a:p>
          <a:p>
            <a:endParaRPr lang="cs-CZ" sz="1400" dirty="0" smtClean="0"/>
          </a:p>
          <a:p>
            <a:r>
              <a:rPr lang="cs-CZ" sz="1400" dirty="0" smtClean="0"/>
              <a:t>VIDEO:</a:t>
            </a:r>
          </a:p>
          <a:p>
            <a:r>
              <a:rPr lang="en-US" sz="1400" dirty="0" smtClean="0"/>
              <a:t>Grammar – Articles – When to use A, AN, or no article. </a:t>
            </a:r>
            <a:r>
              <a:rPr lang="en-US" sz="1400" i="1" dirty="0" err="1" smtClean="0"/>
              <a:t>EngVid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http://www.engvid.com/grammar-articles-a-an-or-no-article/ </a:t>
            </a:r>
          </a:p>
        </p:txBody>
      </p:sp>
    </p:spTree>
    <p:extLst>
      <p:ext uri="{BB962C8B-B14F-4D97-AF65-F5344CB8AC3E}">
        <p14:creationId xmlns:p14="http://schemas.microsoft.com/office/powerpoint/2010/main" val="1354740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122</TotalTime>
  <Words>1316</Words>
  <Application>Microsoft Office PowerPoint</Application>
  <PresentationFormat>Předvádění na obrazovce (4:3)</PresentationFormat>
  <Paragraphs>180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NewsPrint</vt:lpstr>
      <vt:lpstr>Prezentace aplikace PowerPoint</vt:lpstr>
      <vt:lpstr>Prezentace aplikace PowerPoint</vt:lpstr>
      <vt:lpstr>ARTICLES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ARTICLES</dc:title>
  <dc:creator>Lenka</dc:creator>
  <cp:lastModifiedBy>Lenka</cp:lastModifiedBy>
  <cp:revision>25</cp:revision>
  <dcterms:created xsi:type="dcterms:W3CDTF">2012-05-16T19:21:07Z</dcterms:created>
  <dcterms:modified xsi:type="dcterms:W3CDTF">2012-06-25T18:25:09Z</dcterms:modified>
</cp:coreProperties>
</file>