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wav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  <p:sldId id="263" r:id="rId9"/>
    <p:sldId id="264" r:id="rId10"/>
    <p:sldId id="265" r:id="rId11"/>
  </p:sldIdLst>
  <p:sldSz cx="9144000" cy="6858000" type="screen4x3"/>
  <p:notesSz cx="6794500" cy="99187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6F230"/>
    <a:srgbClr val="F7ECD9"/>
    <a:srgbClr val="E137A4"/>
    <a:srgbClr val="CC00FF"/>
    <a:srgbClr val="CCFF66"/>
    <a:srgbClr val="FFCC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34" autoAdjust="0"/>
    <p:restoredTop sz="94660"/>
  </p:normalViewPr>
  <p:slideViewPr>
    <p:cSldViewPr>
      <p:cViewPr>
        <p:scale>
          <a:sx n="69" d="100"/>
          <a:sy n="69" d="100"/>
        </p:scale>
        <p:origin x="-1014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1782" y="-102"/>
      </p:cViewPr>
      <p:guideLst>
        <p:guide orient="horz" pos="3124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smtClean="0"/>
            <a:t>NÁZEV </a:t>
          </a:r>
          <a:r>
            <a:rPr lang="cs-CZ" sz="2000" dirty="0" smtClean="0"/>
            <a:t>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Slabiky </a:t>
          </a:r>
          <a:r>
            <a:rPr lang="cs-CZ" sz="2000" dirty="0" err="1" smtClean="0"/>
            <a:t>pa</a:t>
          </a:r>
          <a:r>
            <a:rPr lang="cs-CZ" sz="2000" dirty="0" smtClean="0"/>
            <a:t> </a:t>
          </a:r>
          <a:r>
            <a:rPr lang="cs-CZ" sz="2000" dirty="0" err="1" smtClean="0"/>
            <a:t>pe</a:t>
          </a:r>
          <a:r>
            <a:rPr lang="cs-CZ" sz="2000" dirty="0" smtClean="0"/>
            <a:t> po </a:t>
          </a:r>
          <a:r>
            <a:rPr lang="cs-CZ" sz="2000" dirty="0" err="1" smtClean="0"/>
            <a:t>pu</a:t>
          </a:r>
          <a:r>
            <a:rPr lang="cs-CZ" sz="2000" dirty="0" smtClean="0"/>
            <a:t> </a:t>
          </a:r>
          <a:r>
            <a:rPr lang="cs-CZ" sz="2000" dirty="0" err="1" smtClean="0"/>
            <a:t>pi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NÁZEV:VY_32_INOVACE_3.2.3.1 </a:t>
          </a:r>
          <a:r>
            <a:rPr lang="cs-CZ" sz="2000" smtClean="0"/>
            <a:t>L 14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-1863" custLinFactNeighborY="-1032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FA6F206-CEEF-4AC5-BDD2-CFCD9BEE5160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924D79F-C79E-49F6-8B66-BA9E4D64D7E0}" type="presOf" srcId="{D1D4F407-5343-4D3F-B5B9-D407B03CAEB4}" destId="{AED2198E-93D5-4001-81B4-73124B309672}" srcOrd="1" destOrd="0" presId="urn:microsoft.com/office/officeart/2005/8/layout/target3"/>
    <dgm:cxn modelId="{15E1BBC4-7716-4A3D-8A05-EC25E32248CC}" type="presOf" srcId="{4C35D32F-0EAB-4CD7-82EE-45574DC2A586}" destId="{890E4F0B-2866-4A3F-A3C7-2A14B1797930}" srcOrd="1" destOrd="0" presId="urn:microsoft.com/office/officeart/2005/8/layout/target3"/>
    <dgm:cxn modelId="{E1A34B1E-BA6D-406B-B11E-E2648975AB0B}" type="presOf" srcId="{757F3AB3-0718-4624-B441-E567A8F0AB56}" destId="{333A1088-737F-45CB-B68E-254E46348037}" srcOrd="0" destOrd="0" presId="urn:microsoft.com/office/officeart/2005/8/layout/target3"/>
    <dgm:cxn modelId="{9CA1DDCA-DCEE-42C4-AD59-8486DED39619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7E03787-6A4E-494F-9894-7E055333E9E7}" type="presOf" srcId="{D1B46980-6531-4606-95E6-44980827E919}" destId="{2BE915AB-18AA-4053-B92C-3BFC9ED204BB}" srcOrd="1" destOrd="0" presId="urn:microsoft.com/office/officeart/2005/8/layout/target3"/>
    <dgm:cxn modelId="{A2CBB0AE-E78D-456C-B138-410B292613C6}" type="presOf" srcId="{D8197B8C-B260-4A16-BDF4-0947B075E274}" destId="{5A5FFA88-C948-4069-8E93-59FA12366E83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3198CA-9667-4FDA-8C87-8BFA997B39C4}" type="presOf" srcId="{D1B46980-6531-4606-95E6-44980827E919}" destId="{6140AFEC-043D-4C43-A2F9-D0F5331DF3A3}" srcOrd="0" destOrd="0" presId="urn:microsoft.com/office/officeart/2005/8/layout/target3"/>
    <dgm:cxn modelId="{2EDC1DAF-FC20-47AD-BB38-0B3452EFC915}" type="presOf" srcId="{D1D4F407-5343-4D3F-B5B9-D407B03CAEB4}" destId="{D005CE8C-CC26-4C3E-AC11-E15060ECD759}" srcOrd="0" destOrd="0" presId="urn:microsoft.com/office/officeart/2005/8/layout/target3"/>
    <dgm:cxn modelId="{FFE89A7D-2EBC-42FD-9528-B53E1E54581B}" type="presOf" srcId="{B651F6E3-6281-48DB-9319-2AEAFDAE7572}" destId="{6BB5E863-4638-4E1D-BFDE-399D028AC4ED}" srcOrd="1" destOrd="0" presId="urn:microsoft.com/office/officeart/2005/8/layout/target3"/>
    <dgm:cxn modelId="{B54E8E8E-73A1-4957-9D5D-D11C4ED81A20}" type="presOf" srcId="{B651F6E3-6281-48DB-9319-2AEAFDAE7572}" destId="{619D679B-A015-4ECF-8348-D1034C574F40}" srcOrd="0" destOrd="0" presId="urn:microsoft.com/office/officeart/2005/8/layout/target3"/>
    <dgm:cxn modelId="{093D093C-FA38-41AD-9C96-8583CB8AF385}" type="presParOf" srcId="{333A1088-737F-45CB-B68E-254E46348037}" destId="{F5ABB229-8D3B-4694-996A-96F23CF14429}" srcOrd="0" destOrd="0" presId="urn:microsoft.com/office/officeart/2005/8/layout/target3"/>
    <dgm:cxn modelId="{BF909BD4-B3D0-4F17-9450-059B87C2CC83}" type="presParOf" srcId="{333A1088-737F-45CB-B68E-254E46348037}" destId="{F41139FD-01EE-4571-8B17-4FB00FC51163}" srcOrd="1" destOrd="0" presId="urn:microsoft.com/office/officeart/2005/8/layout/target3"/>
    <dgm:cxn modelId="{98A07F08-A7E2-43CC-BA16-7203F25CB6AA}" type="presParOf" srcId="{333A1088-737F-45CB-B68E-254E46348037}" destId="{D005CE8C-CC26-4C3E-AC11-E15060ECD759}" srcOrd="2" destOrd="0" presId="urn:microsoft.com/office/officeart/2005/8/layout/target3"/>
    <dgm:cxn modelId="{FE1881F2-AD00-42E7-8BBD-4C3B75C280FD}" type="presParOf" srcId="{333A1088-737F-45CB-B68E-254E46348037}" destId="{2C702D82-9B77-49B7-9568-BB8EB47C3372}" srcOrd="3" destOrd="0" presId="urn:microsoft.com/office/officeart/2005/8/layout/target3"/>
    <dgm:cxn modelId="{66500720-F297-4855-AA9E-A2D203150F23}" type="presParOf" srcId="{333A1088-737F-45CB-B68E-254E46348037}" destId="{A52A0455-90FF-4808-ABD0-F02540D31D5A}" srcOrd="4" destOrd="0" presId="urn:microsoft.com/office/officeart/2005/8/layout/target3"/>
    <dgm:cxn modelId="{02BFEC91-7EDB-4028-AB41-EC8580E1D5E4}" type="presParOf" srcId="{333A1088-737F-45CB-B68E-254E46348037}" destId="{6140AFEC-043D-4C43-A2F9-D0F5331DF3A3}" srcOrd="5" destOrd="0" presId="urn:microsoft.com/office/officeart/2005/8/layout/target3"/>
    <dgm:cxn modelId="{392FE9E4-4D00-4095-BDF4-C50A26749BA5}" type="presParOf" srcId="{333A1088-737F-45CB-B68E-254E46348037}" destId="{9358AC05-5D7D-4327-9F80-1AD486AEA664}" srcOrd="6" destOrd="0" presId="urn:microsoft.com/office/officeart/2005/8/layout/target3"/>
    <dgm:cxn modelId="{9D0CD6F3-B743-4501-AFCA-9B985A40E382}" type="presParOf" srcId="{333A1088-737F-45CB-B68E-254E46348037}" destId="{313FC574-E1CD-4FB4-B054-0B805CE0447D}" srcOrd="7" destOrd="0" presId="urn:microsoft.com/office/officeart/2005/8/layout/target3"/>
    <dgm:cxn modelId="{06D86AA7-7CF2-45A2-8F25-AEBC021B52AB}" type="presParOf" srcId="{333A1088-737F-45CB-B68E-254E46348037}" destId="{619D679B-A015-4ECF-8348-D1034C574F40}" srcOrd="8" destOrd="0" presId="urn:microsoft.com/office/officeart/2005/8/layout/target3"/>
    <dgm:cxn modelId="{19BC77DB-0520-4AF0-9E66-490F9956D470}" type="presParOf" srcId="{333A1088-737F-45CB-B68E-254E46348037}" destId="{322283A8-4A27-4CDA-BAE3-F381106A9174}" srcOrd="9" destOrd="0" presId="urn:microsoft.com/office/officeart/2005/8/layout/target3"/>
    <dgm:cxn modelId="{37D8F026-BE8F-4ADD-A80E-E3C8549E530F}" type="presParOf" srcId="{333A1088-737F-45CB-B68E-254E46348037}" destId="{FFC9F71D-1B4F-4AD9-A4A6-86ADEFC8AF5C}" srcOrd="10" destOrd="0" presId="urn:microsoft.com/office/officeart/2005/8/layout/target3"/>
    <dgm:cxn modelId="{736BD13C-574B-4195-80DC-BCC42667E633}" type="presParOf" srcId="{333A1088-737F-45CB-B68E-254E46348037}" destId="{25B08C86-7E15-44DC-BE7F-FFB55DD49D12}" srcOrd="11" destOrd="0" presId="urn:microsoft.com/office/officeart/2005/8/layout/target3"/>
    <dgm:cxn modelId="{EE48F80D-E02F-41FF-B5C0-774C397A0DF4}" type="presParOf" srcId="{333A1088-737F-45CB-B68E-254E46348037}" destId="{76644BE8-9D7C-4C09-B250-3D10AF48CBB7}" srcOrd="12" destOrd="0" presId="urn:microsoft.com/office/officeart/2005/8/layout/target3"/>
    <dgm:cxn modelId="{939F53D6-3130-47F9-A0A6-556251DA6743}" type="presParOf" srcId="{333A1088-737F-45CB-B68E-254E46348037}" destId="{EE85B701-7295-41C0-BA7A-34D3756A2AE6}" srcOrd="13" destOrd="0" presId="urn:microsoft.com/office/officeart/2005/8/layout/target3"/>
    <dgm:cxn modelId="{8D889D5C-9EB8-4745-9782-EFAA6ED705D6}" type="presParOf" srcId="{333A1088-737F-45CB-B68E-254E46348037}" destId="{8BEBB6EC-1DAA-4CAC-8A25-BC0FCBD5DBD5}" srcOrd="14" destOrd="0" presId="urn:microsoft.com/office/officeart/2005/8/layout/target3"/>
    <dgm:cxn modelId="{16C0DDE5-9766-4EE1-9D75-A30684C31CED}" type="presParOf" srcId="{333A1088-737F-45CB-B68E-254E46348037}" destId="{AED2198E-93D5-4001-81B4-73124B309672}" srcOrd="15" destOrd="0" presId="urn:microsoft.com/office/officeart/2005/8/layout/target3"/>
    <dgm:cxn modelId="{51CF536D-AB91-44F6-947E-8C474C54381D}" type="presParOf" srcId="{333A1088-737F-45CB-B68E-254E46348037}" destId="{2BE915AB-18AA-4053-B92C-3BFC9ED204BB}" srcOrd="16" destOrd="0" presId="urn:microsoft.com/office/officeart/2005/8/layout/target3"/>
    <dgm:cxn modelId="{904D87A2-2AF9-40A0-A697-B80ADD0B6BEF}" type="presParOf" srcId="{333A1088-737F-45CB-B68E-254E46348037}" destId="{6BB5E863-4638-4E1D-BFDE-399D028AC4ED}" srcOrd="17" destOrd="0" presId="urn:microsoft.com/office/officeart/2005/8/layout/target3"/>
    <dgm:cxn modelId="{20B471C1-E798-4CA7-9CE3-B82DAFBA90AB}" type="presParOf" srcId="{333A1088-737F-45CB-B68E-254E46348037}" destId="{5A5FFA88-C948-4069-8E93-59FA12366E83}" srcOrd="18" destOrd="0" presId="urn:microsoft.com/office/officeart/2005/8/layout/target3"/>
    <dgm:cxn modelId="{5377FA1E-4547-48F2-968F-7C165B208C8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 </a:t>
          </a:r>
          <a:r>
            <a:rPr lang="cs-CZ" sz="2000" kern="1200" dirty="0" smtClean="0"/>
            <a:t>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152789" y="80001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NÁZEV:VY_32_INOVACE_3.2.3.1 </a:t>
          </a:r>
          <a:r>
            <a:rPr lang="cs-CZ" sz="2000" kern="1200" smtClean="0"/>
            <a:t>L 14</a:t>
          </a:r>
          <a:endParaRPr lang="cs-CZ" sz="2000" kern="1200" dirty="0"/>
        </a:p>
      </dsp:txBody>
      <dsp:txXfrm>
        <a:off x="1152789" y="80001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Slabiky </a:t>
          </a:r>
          <a:r>
            <a:rPr lang="cs-CZ" sz="2000" kern="1200" dirty="0" err="1" smtClean="0"/>
            <a:t>pa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pe</a:t>
          </a:r>
          <a:r>
            <a:rPr lang="cs-CZ" sz="2000" kern="1200" dirty="0" smtClean="0"/>
            <a:t> po </a:t>
          </a:r>
          <a:r>
            <a:rPr lang="cs-CZ" sz="2000" kern="1200" dirty="0" err="1" smtClean="0"/>
            <a:t>pu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pi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D17F58-BEC9-4E6B-A0D2-13E41B570E82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59350" cy="37195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C6DE1-3CAB-419D-808A-CF3E11A4E2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1896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BC6DE1-3CAB-419D-808A-CF3E11A4E205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5513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707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62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1913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59132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41715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8415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287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5606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9925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3659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A63E3-474A-4A6B-8A38-331F5553B94B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008F21-89A3-47B7-B651-C24D97AECBC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60535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wav"/><Relationship Id="rId6" Type="http://schemas.openxmlformats.org/officeDocument/2006/relationships/image" Target="../media/image4.png"/><Relationship Id="rId5" Type="http://schemas.microsoft.com/office/2007/relationships/media" Target="../media/media1.wav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78916695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2751442" y="1339400"/>
            <a:ext cx="1808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Ludmila Hlavsová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79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Anotace</a:t>
            </a:r>
          </a:p>
          <a:p>
            <a:pPr marL="0" indent="0">
              <a:buNone/>
            </a:pPr>
            <a:r>
              <a:rPr lang="cs-CZ" sz="2000" dirty="0" smtClean="0"/>
              <a:t>Žáci  - učí se pracovat na interaktivní tabuli </a:t>
            </a:r>
          </a:p>
          <a:p>
            <a:pPr marL="0" indent="0">
              <a:buNone/>
            </a:pPr>
            <a:r>
              <a:rPr lang="cs-CZ" sz="2000" dirty="0" smtClean="0"/>
              <a:t>         - rozlišují malé a velké písmeno</a:t>
            </a:r>
          </a:p>
          <a:p>
            <a:pPr marL="0" indent="0">
              <a:buNone/>
            </a:pPr>
            <a:r>
              <a:rPr lang="cs-CZ" sz="2000" dirty="0" smtClean="0"/>
              <a:t>         - čtou malá a velká písmena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učí se vnímat slabiku a slovo jako celek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čtou slabiky a slova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- píšou písmena na interaktivní tabuli</a:t>
            </a:r>
          </a:p>
          <a:p>
            <a:pPr marL="0" indent="0">
              <a:buNone/>
            </a:pPr>
            <a:r>
              <a:rPr lang="cs-CZ" sz="2000" dirty="0" smtClean="0"/>
              <a:t>        </a:t>
            </a:r>
            <a:r>
              <a:rPr lang="cs-CZ" sz="2000" dirty="0" smtClean="0"/>
              <a:t> </a:t>
            </a:r>
            <a:r>
              <a:rPr lang="cs-CZ" sz="2000" dirty="0" smtClean="0"/>
              <a:t>- používají slova ve větách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3703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1484784"/>
            <a:ext cx="2530376" cy="3733875"/>
          </a:xfrm>
        </p:spPr>
      </p:pic>
      <p:sp>
        <p:nvSpPr>
          <p:cNvPr id="7" name="Oválný popisek 6"/>
          <p:cNvSpPr/>
          <p:nvPr/>
        </p:nvSpPr>
        <p:spPr>
          <a:xfrm>
            <a:off x="2614172" y="260648"/>
            <a:ext cx="3673285" cy="2001236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Milé děti, dnes nás čeká nácvik slabik, které začínají písmenem Pp.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851920" y="2780927"/>
            <a:ext cx="26805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err="1">
                <a:solidFill>
                  <a:srgbClr val="002060"/>
                </a:solidFill>
              </a:rPr>
              <a:t>p</a:t>
            </a:r>
            <a:r>
              <a:rPr lang="cs-CZ" sz="2800" dirty="0" err="1" smtClean="0">
                <a:solidFill>
                  <a:srgbClr val="002060"/>
                </a:solidFill>
              </a:rPr>
              <a:t>a</a:t>
            </a:r>
            <a:r>
              <a:rPr lang="cs-CZ" sz="2800" dirty="0" smtClean="0">
                <a:solidFill>
                  <a:srgbClr val="002060"/>
                </a:solidFill>
              </a:rPr>
              <a:t>  </a:t>
            </a:r>
            <a:r>
              <a:rPr lang="cs-CZ" sz="2800" dirty="0" err="1">
                <a:solidFill>
                  <a:srgbClr val="002060"/>
                </a:solidFill>
              </a:rPr>
              <a:t>p</a:t>
            </a:r>
            <a:r>
              <a:rPr lang="cs-CZ" sz="2800" dirty="0" err="1" smtClean="0">
                <a:solidFill>
                  <a:srgbClr val="002060"/>
                </a:solidFill>
              </a:rPr>
              <a:t>e</a:t>
            </a:r>
            <a:r>
              <a:rPr lang="cs-CZ" sz="2800" dirty="0" smtClean="0">
                <a:solidFill>
                  <a:srgbClr val="002060"/>
                </a:solidFill>
              </a:rPr>
              <a:t>  </a:t>
            </a:r>
            <a:r>
              <a:rPr lang="cs-CZ" sz="2800" dirty="0" err="1">
                <a:solidFill>
                  <a:srgbClr val="002060"/>
                </a:solidFill>
              </a:rPr>
              <a:t>p</a:t>
            </a:r>
            <a:r>
              <a:rPr lang="cs-CZ" sz="2800" dirty="0" err="1" smtClean="0">
                <a:solidFill>
                  <a:srgbClr val="002060"/>
                </a:solidFill>
              </a:rPr>
              <a:t>i</a:t>
            </a:r>
            <a:r>
              <a:rPr lang="cs-CZ" sz="2800" dirty="0" smtClean="0">
                <a:solidFill>
                  <a:srgbClr val="002060"/>
                </a:solidFill>
              </a:rPr>
              <a:t>  </a:t>
            </a:r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o  </a:t>
            </a:r>
            <a:r>
              <a:rPr lang="cs-CZ" sz="2800" dirty="0" err="1">
                <a:solidFill>
                  <a:srgbClr val="002060"/>
                </a:solidFill>
              </a:rPr>
              <a:t>p</a:t>
            </a:r>
            <a:r>
              <a:rPr lang="cs-CZ" sz="2800" dirty="0" err="1" smtClean="0">
                <a:solidFill>
                  <a:srgbClr val="002060"/>
                </a:solidFill>
              </a:rPr>
              <a:t>u</a:t>
            </a:r>
            <a:endParaRPr lang="cs-CZ" sz="2800" dirty="0">
              <a:solidFill>
                <a:srgbClr val="002060"/>
              </a:solidFill>
            </a:endParaRPr>
          </a:p>
          <a:p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A  </a:t>
            </a:r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E  </a:t>
            </a:r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I  </a:t>
            </a:r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O  </a:t>
            </a:r>
            <a:r>
              <a:rPr lang="cs-CZ" sz="2800" dirty="0">
                <a:solidFill>
                  <a:srgbClr val="002060"/>
                </a:solidFill>
              </a:rPr>
              <a:t>P</a:t>
            </a:r>
            <a:r>
              <a:rPr lang="cs-CZ" sz="2800" dirty="0" smtClean="0">
                <a:solidFill>
                  <a:srgbClr val="002060"/>
                </a:solidFill>
              </a:rPr>
              <a:t>U</a:t>
            </a:r>
          </a:p>
        </p:txBody>
      </p:sp>
    </p:spTree>
    <p:extLst>
      <p:ext uri="{BB962C8B-B14F-4D97-AF65-F5344CB8AC3E}">
        <p14:creationId xmlns:p14="http://schemas.microsoft.com/office/powerpoint/2010/main" xmlns="" val="1327809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9045" y="749281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>
                <a:solidFill>
                  <a:srgbClr val="002060"/>
                </a:solidFill>
              </a:rPr>
              <a:t>Čti písmena a slož slabiku, kterou napiš do měsíčku 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5" name="Měsíc 4"/>
          <p:cNvSpPr/>
          <p:nvPr/>
        </p:nvSpPr>
        <p:spPr>
          <a:xfrm>
            <a:off x="874440" y="2623623"/>
            <a:ext cx="1535716" cy="2091680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Měsíc 6"/>
          <p:cNvSpPr/>
          <p:nvPr/>
        </p:nvSpPr>
        <p:spPr>
          <a:xfrm>
            <a:off x="6271236" y="1251604"/>
            <a:ext cx="648072" cy="91440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Měsíc 8"/>
          <p:cNvSpPr/>
          <p:nvPr/>
        </p:nvSpPr>
        <p:spPr>
          <a:xfrm>
            <a:off x="6595272" y="2623622"/>
            <a:ext cx="1611261" cy="1782331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Měsíc 9"/>
          <p:cNvSpPr/>
          <p:nvPr/>
        </p:nvSpPr>
        <p:spPr>
          <a:xfrm>
            <a:off x="7882497" y="1256184"/>
            <a:ext cx="648072" cy="918980"/>
          </a:xfrm>
          <a:prstGeom prst="mo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Měsíc 12"/>
          <p:cNvSpPr/>
          <p:nvPr/>
        </p:nvSpPr>
        <p:spPr>
          <a:xfrm>
            <a:off x="874439" y="1233055"/>
            <a:ext cx="732687" cy="937529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Měsíc 13"/>
          <p:cNvSpPr/>
          <p:nvPr/>
        </p:nvSpPr>
        <p:spPr>
          <a:xfrm>
            <a:off x="2249341" y="1256184"/>
            <a:ext cx="756886" cy="914400"/>
          </a:xfrm>
          <a:prstGeom prst="moo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5" name="Měsíc 14"/>
          <p:cNvSpPr/>
          <p:nvPr/>
        </p:nvSpPr>
        <p:spPr>
          <a:xfrm>
            <a:off x="5286554" y="3726264"/>
            <a:ext cx="728998" cy="91440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23" name="Měsíc 22"/>
          <p:cNvSpPr/>
          <p:nvPr/>
        </p:nvSpPr>
        <p:spPr>
          <a:xfrm>
            <a:off x="4345245" y="4869160"/>
            <a:ext cx="1594908" cy="1706488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Měsíc 23"/>
          <p:cNvSpPr/>
          <p:nvPr/>
        </p:nvSpPr>
        <p:spPr>
          <a:xfrm>
            <a:off x="3705619" y="3584344"/>
            <a:ext cx="663173" cy="113035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922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28778"/>
            <a:ext cx="829126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 </a:t>
            </a: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 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" name="7cípá hvězda 1"/>
          <p:cNvSpPr/>
          <p:nvPr/>
        </p:nvSpPr>
        <p:spPr>
          <a:xfrm>
            <a:off x="784417" y="1412776"/>
            <a:ext cx="914400" cy="914400"/>
          </a:xfrm>
          <a:prstGeom prst="star7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P</a:t>
            </a:r>
          </a:p>
        </p:txBody>
      </p:sp>
      <p:sp>
        <p:nvSpPr>
          <p:cNvPr id="4" name="7cípá hvězda 3"/>
          <p:cNvSpPr/>
          <p:nvPr/>
        </p:nvSpPr>
        <p:spPr>
          <a:xfrm>
            <a:off x="2458616" y="1437540"/>
            <a:ext cx="914400" cy="914400"/>
          </a:xfrm>
          <a:prstGeom prst="star7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I</a:t>
            </a:r>
            <a:endParaRPr lang="cs-CZ" sz="4800" dirty="0"/>
          </a:p>
        </p:txBody>
      </p:sp>
      <p:sp>
        <p:nvSpPr>
          <p:cNvPr id="5" name="7cípá hvězda 4"/>
          <p:cNvSpPr/>
          <p:nvPr/>
        </p:nvSpPr>
        <p:spPr>
          <a:xfrm>
            <a:off x="1039740" y="3717032"/>
            <a:ext cx="2063259" cy="1534763"/>
          </a:xfrm>
          <a:prstGeom prst="star7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7cípá hvězda 14"/>
          <p:cNvSpPr/>
          <p:nvPr/>
        </p:nvSpPr>
        <p:spPr>
          <a:xfrm>
            <a:off x="5777880" y="3933056"/>
            <a:ext cx="1821904" cy="1568717"/>
          </a:xfrm>
          <a:prstGeom prst="star7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7cípá hvězda 15"/>
          <p:cNvSpPr/>
          <p:nvPr/>
        </p:nvSpPr>
        <p:spPr>
          <a:xfrm>
            <a:off x="4843620" y="1364222"/>
            <a:ext cx="914400" cy="914400"/>
          </a:xfrm>
          <a:prstGeom prst="star7">
            <a:avLst/>
          </a:prstGeom>
          <a:solidFill>
            <a:schemeClr val="bg1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/>
              <a:t>P</a:t>
            </a:r>
          </a:p>
        </p:txBody>
      </p:sp>
      <p:sp>
        <p:nvSpPr>
          <p:cNvPr id="18" name="7cípá hvězda 17"/>
          <p:cNvSpPr/>
          <p:nvPr/>
        </p:nvSpPr>
        <p:spPr>
          <a:xfrm>
            <a:off x="7376151" y="1675656"/>
            <a:ext cx="914400" cy="914400"/>
          </a:xfrm>
          <a:prstGeom prst="star7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/>
              <a:t>E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xmlns="" val="142713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260648"/>
            <a:ext cx="7931224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Spojuj slabiky a tvoř slova. Slova použij ve větách.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899592" y="1212566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PÁ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78015" y="1232279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LÍ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76056" y="1212566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LÍ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049469" y="1170227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PU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99592" y="2695066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PA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78015" y="2721318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PÍ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890255" y="4058491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LE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578015" y="4058491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SE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053639" y="2695066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MA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7142584" y="2695066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P</a:t>
            </a:r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5102696" y="4058491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PI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7142584" y="4043002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LE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884428" y="5492080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PE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2581463" y="5506144"/>
            <a:ext cx="914400" cy="914400"/>
          </a:xfrm>
          <a:prstGeom prst="rect">
            <a:avLst/>
          </a:prstGeom>
          <a:solidFill>
            <a:srgbClr val="CC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FF00"/>
                </a:solidFill>
              </a:rPr>
              <a:t>PA</a:t>
            </a:r>
            <a:endParaRPr lang="cs-CZ" sz="3200" dirty="0">
              <a:solidFill>
                <a:srgbClr val="FFFF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5102696" y="5492080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142584" y="5373216"/>
            <a:ext cx="914400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LA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469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Čti celé slabiky</a:t>
            </a:r>
          </a:p>
          <a:p>
            <a:pPr marL="0" indent="0">
              <a:buNone/>
            </a:pP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a</a:t>
            </a:r>
            <a:r>
              <a:rPr lang="cs-CZ" sz="4800" dirty="0" smtClean="0">
                <a:solidFill>
                  <a:srgbClr val="FF0000"/>
                </a:solidFill>
              </a:rPr>
              <a:t>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e</a:t>
            </a:r>
            <a:r>
              <a:rPr lang="cs-CZ" sz="4800" dirty="0" smtClean="0">
                <a:solidFill>
                  <a:srgbClr val="FF0000"/>
                </a:solidFill>
              </a:rPr>
              <a:t>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u</a:t>
            </a:r>
            <a:r>
              <a:rPr lang="cs-CZ" sz="4800" dirty="0" smtClean="0">
                <a:solidFill>
                  <a:srgbClr val="FF0000"/>
                </a:solidFill>
              </a:rPr>
              <a:t>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i</a:t>
            </a:r>
            <a:r>
              <a:rPr lang="cs-CZ" sz="4800" dirty="0" smtClean="0">
                <a:solidFill>
                  <a:srgbClr val="FF0000"/>
                </a:solidFill>
              </a:rPr>
              <a:t>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e</a:t>
            </a:r>
            <a:r>
              <a:rPr lang="cs-CZ" sz="4800" dirty="0" smtClean="0">
                <a:solidFill>
                  <a:srgbClr val="FF0000"/>
                </a:solidFill>
              </a:rPr>
              <a:t>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u</a:t>
            </a:r>
            <a:r>
              <a:rPr lang="cs-CZ" sz="4800" dirty="0" smtClean="0">
                <a:solidFill>
                  <a:srgbClr val="FF0000"/>
                </a:solidFill>
              </a:rPr>
              <a:t> </a:t>
            </a:r>
          </a:p>
          <a:p>
            <a:pPr marL="0" indent="0">
              <a:buNone/>
            </a:pPr>
            <a:endParaRPr lang="cs-CZ" sz="4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 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í 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é</a:t>
            </a:r>
            <a:r>
              <a:rPr lang="cs-CZ" sz="4800" dirty="0" smtClean="0">
                <a:solidFill>
                  <a:srgbClr val="FF0000"/>
                </a:solidFill>
              </a:rPr>
              <a:t> 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í 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é</a:t>
            </a:r>
            <a:r>
              <a:rPr lang="cs-CZ" sz="4800" dirty="0" smtClean="0">
                <a:solidFill>
                  <a:srgbClr val="FF0000"/>
                </a:solidFill>
              </a:rPr>
              <a:t> 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í   </a:t>
            </a:r>
            <a:r>
              <a:rPr lang="cs-CZ" sz="4800" dirty="0" err="1">
                <a:solidFill>
                  <a:srgbClr val="FF0000"/>
                </a:solidFill>
              </a:rPr>
              <a:t>p</a:t>
            </a:r>
            <a:r>
              <a:rPr lang="cs-CZ" sz="4800" dirty="0" err="1" smtClean="0">
                <a:solidFill>
                  <a:srgbClr val="FF0000"/>
                </a:solidFill>
              </a:rPr>
              <a:t>é</a:t>
            </a:r>
            <a:endParaRPr lang="cs-CZ" sz="4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sz="4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A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E 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I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U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   PI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E</a:t>
            </a:r>
          </a:p>
          <a:p>
            <a:pPr marL="0" indent="0">
              <a:buNone/>
            </a:pPr>
            <a:endParaRPr lang="cs-CZ" sz="4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Ó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Í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   PŮ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Í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É   </a:t>
            </a: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Á 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1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408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Pokus se přečíst celá slova. </a:t>
            </a:r>
            <a:endParaRPr lang="cs-CZ" sz="4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Pepa  pusa   pálí   pole   mapa</a:t>
            </a:r>
          </a:p>
          <a:p>
            <a:pPr marL="0" indent="0">
              <a:buNone/>
            </a:pP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es   lupa   sama   Pepo   pusu  </a:t>
            </a:r>
          </a:p>
          <a:p>
            <a:pPr marL="0" indent="0">
              <a:buNone/>
            </a:pPr>
            <a:r>
              <a:rPr lang="cs-CZ" sz="4800" dirty="0">
                <a:solidFill>
                  <a:srgbClr val="FF0000"/>
                </a:solidFill>
              </a:rPr>
              <a:t>P</a:t>
            </a:r>
            <a:r>
              <a:rPr lang="cs-CZ" sz="4800" dirty="0" smtClean="0">
                <a:solidFill>
                  <a:srgbClr val="FF0000"/>
                </a:solidFill>
              </a:rPr>
              <a:t>OLE  PUSU    LEPÍ   PASE  PES </a:t>
            </a: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rgbClr val="002060"/>
                </a:solidFill>
              </a:rPr>
              <a:t>Pokus se přečíst celé věty.</a:t>
            </a: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Máma má Pepu.  Olu pálí pusa.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Máma má mapu.  Pepa lepí mapu.</a:t>
            </a:r>
          </a:p>
          <a:p>
            <a:pPr marL="0" indent="0">
              <a:buNone/>
            </a:pPr>
            <a:r>
              <a:rPr lang="cs-CZ" sz="4800" dirty="0" smtClean="0">
                <a:solidFill>
                  <a:srgbClr val="FF0000"/>
                </a:solidFill>
              </a:rPr>
              <a:t>Ema má lupu. Pole u lesa.</a:t>
            </a:r>
          </a:p>
          <a:p>
            <a:pPr marL="0" indent="0">
              <a:buNone/>
            </a:pPr>
            <a:endParaRPr lang="cs-CZ" sz="2000" dirty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cs-CZ" sz="200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498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F2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700808"/>
            <a:ext cx="3394472" cy="4525963"/>
          </a:xfrm>
        </p:spPr>
      </p:pic>
      <p:sp>
        <p:nvSpPr>
          <p:cNvPr id="5" name="Oválný popisek 4"/>
          <p:cNvSpPr/>
          <p:nvPr/>
        </p:nvSpPr>
        <p:spPr>
          <a:xfrm>
            <a:off x="2915816" y="692696"/>
            <a:ext cx="3673285" cy="2232248"/>
          </a:xfrm>
          <a:prstGeom prst="wedgeEllipseCallout">
            <a:avLst>
              <a:gd name="adj1" fmla="val -63979"/>
              <a:gd name="adj2" fmla="val 61753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/>
              <a:t>Za dnešní práci si zasloužíte opravdu všichni</a:t>
            </a:r>
          </a:p>
        </p:txBody>
      </p:sp>
      <p:pic>
        <p:nvPicPr>
          <p:cNvPr id="15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7" name="Srdce 6"/>
          <p:cNvSpPr/>
          <p:nvPr/>
        </p:nvSpPr>
        <p:spPr>
          <a:xfrm>
            <a:off x="5652120" y="3429000"/>
            <a:ext cx="2736304" cy="2138536"/>
          </a:xfrm>
          <a:prstGeom prst="heart">
            <a:avLst/>
          </a:prstGeom>
          <a:solidFill>
            <a:srgbClr val="E137A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nice 7"/>
          <p:cNvSpPr/>
          <p:nvPr/>
        </p:nvSpPr>
        <p:spPr>
          <a:xfrm>
            <a:off x="6292262" y="3986559"/>
            <a:ext cx="409686" cy="32482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nice 8"/>
          <p:cNvSpPr/>
          <p:nvPr/>
        </p:nvSpPr>
        <p:spPr>
          <a:xfrm>
            <a:off x="7365542" y="3971478"/>
            <a:ext cx="374810" cy="3297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nice 9"/>
          <p:cNvSpPr/>
          <p:nvPr/>
        </p:nvSpPr>
        <p:spPr>
          <a:xfrm>
            <a:off x="6905972" y="4585854"/>
            <a:ext cx="228600" cy="228600"/>
          </a:xfrm>
          <a:prstGeom prst="flowChartConnector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Měsíc 10"/>
          <p:cNvSpPr/>
          <p:nvPr/>
        </p:nvSpPr>
        <p:spPr>
          <a:xfrm rot="16200000">
            <a:off x="6977232" y="4734731"/>
            <a:ext cx="114300" cy="792088"/>
          </a:xfrm>
          <a:prstGeom prst="mo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730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74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7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mtClean="0"/>
              <a:t>Obrázky jsou </a:t>
            </a:r>
            <a:r>
              <a:rPr lang="cs-CZ" dirty="0" smtClean="0"/>
              <a:t>použity z vlastních zdrojů.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9897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449</TotalTime>
  <Words>269</Words>
  <Application>Microsoft Office PowerPoint</Application>
  <PresentationFormat>Předvádění na obrazovce (4:3)</PresentationFormat>
  <Paragraphs>83</Paragraphs>
  <Slides>10</Slides>
  <Notes>10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Hlavsová</dc:creator>
  <cp:lastModifiedBy>Uzivatel</cp:lastModifiedBy>
  <cp:revision>59</cp:revision>
  <cp:lastPrinted>2011-11-07T13:07:31Z</cp:lastPrinted>
  <dcterms:created xsi:type="dcterms:W3CDTF">2011-11-02T10:29:00Z</dcterms:created>
  <dcterms:modified xsi:type="dcterms:W3CDTF">2012-03-06T17:20:57Z</dcterms:modified>
</cp:coreProperties>
</file>