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720" r:id="rId1"/>
  </p:sldMasterIdLst>
  <p:notesMasterIdLst>
    <p:notesMasterId r:id="rId16"/>
  </p:notesMasterIdLst>
  <p:sldIdLst>
    <p:sldId id="276" r:id="rId2"/>
    <p:sldId id="274" r:id="rId3"/>
    <p:sldId id="256" r:id="rId4"/>
    <p:sldId id="272" r:id="rId5"/>
    <p:sldId id="273" r:id="rId6"/>
    <p:sldId id="259" r:id="rId7"/>
    <p:sldId id="258" r:id="rId8"/>
    <p:sldId id="266" r:id="rId9"/>
    <p:sldId id="267" r:id="rId10"/>
    <p:sldId id="268" r:id="rId11"/>
    <p:sldId id="269" r:id="rId12"/>
    <p:sldId id="270" r:id="rId13"/>
    <p:sldId id="271" r:id="rId14"/>
    <p:sldId id="27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VY_32_INOVACE_3.2.6.2. O 08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Lenka Kulhavá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</a:t>
          </a:r>
          <a:r>
            <a:rPr lang="cs-CZ" sz="2000" dirty="0" smtClean="0"/>
            <a:t>: Angličtina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F2C3EF-1196-4ECA-902A-7A26FAADB62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23158D2-63DF-4B79-BFD2-D25F2A3D05A7}" type="presOf" srcId="{D8197B8C-B260-4A16-BDF4-0947B075E274}" destId="{25B08C86-7E15-44DC-BE7F-FFB55DD49D12}" srcOrd="0" destOrd="0" presId="urn:microsoft.com/office/officeart/2005/8/layout/target3"/>
    <dgm:cxn modelId="{08DD4934-05D8-4FB1-AF84-71B391E587D5}" type="presOf" srcId="{D8197B8C-B260-4A16-BDF4-0947B075E274}" destId="{5A5FFA88-C948-4069-8E93-59FA12366E83}" srcOrd="1" destOrd="0" presId="urn:microsoft.com/office/officeart/2005/8/layout/target3"/>
    <dgm:cxn modelId="{4EEA7F56-C573-4463-A22C-E08AEAE80E1B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5C52BA-B7FD-47D3-8E1C-A7A7C15B6D2E}" type="presOf" srcId="{D1D4F407-5343-4D3F-B5B9-D407B03CAEB4}" destId="{D005CE8C-CC26-4C3E-AC11-E15060ECD759}" srcOrd="0" destOrd="0" presId="urn:microsoft.com/office/officeart/2005/8/layout/target3"/>
    <dgm:cxn modelId="{722026E6-D032-4B6F-B615-DF4EDE157748}" type="presOf" srcId="{4C35D32F-0EAB-4CD7-82EE-45574DC2A586}" destId="{890E4F0B-2866-4A3F-A3C7-2A14B1797930}" srcOrd="1" destOrd="0" presId="urn:microsoft.com/office/officeart/2005/8/layout/target3"/>
    <dgm:cxn modelId="{279AF5F0-4227-4C42-867C-52F25CE4C453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C70A4DD-100A-44CD-B35C-F99032F1DC9D}" type="presOf" srcId="{757F3AB3-0718-4624-B441-E567A8F0AB56}" destId="{333A1088-737F-45CB-B68E-254E46348037}" srcOrd="0" destOrd="0" presId="urn:microsoft.com/office/officeart/2005/8/layout/target3"/>
    <dgm:cxn modelId="{A47840D6-9E2A-493E-82AE-A718EB4110D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773816C-37EA-46D3-B94F-4F17FCE818BE}" type="presOf" srcId="{D1B46980-6531-4606-95E6-44980827E919}" destId="{6140AFEC-043D-4C43-A2F9-D0F5331DF3A3}" srcOrd="0" destOrd="0" presId="urn:microsoft.com/office/officeart/2005/8/layout/target3"/>
    <dgm:cxn modelId="{A4394859-8E86-4063-B327-67F5B5060DD9}" type="presOf" srcId="{4C35D32F-0EAB-4CD7-82EE-45574DC2A586}" destId="{8BEBB6EC-1DAA-4CAC-8A25-BC0FCBD5DBD5}" srcOrd="0" destOrd="0" presId="urn:microsoft.com/office/officeart/2005/8/layout/target3"/>
    <dgm:cxn modelId="{FEBFC0A6-25D9-4156-816F-FA9BA0A1DF3B}" type="presParOf" srcId="{333A1088-737F-45CB-B68E-254E46348037}" destId="{F5ABB229-8D3B-4694-996A-96F23CF14429}" srcOrd="0" destOrd="0" presId="urn:microsoft.com/office/officeart/2005/8/layout/target3"/>
    <dgm:cxn modelId="{D3E5C8C6-A29F-4D4A-ABE7-81337D2C0D86}" type="presParOf" srcId="{333A1088-737F-45CB-B68E-254E46348037}" destId="{F41139FD-01EE-4571-8B17-4FB00FC51163}" srcOrd="1" destOrd="0" presId="urn:microsoft.com/office/officeart/2005/8/layout/target3"/>
    <dgm:cxn modelId="{140374F3-A7FA-44E5-846E-B1B706BBF672}" type="presParOf" srcId="{333A1088-737F-45CB-B68E-254E46348037}" destId="{D005CE8C-CC26-4C3E-AC11-E15060ECD759}" srcOrd="2" destOrd="0" presId="urn:microsoft.com/office/officeart/2005/8/layout/target3"/>
    <dgm:cxn modelId="{FD2A7BC3-523D-41A8-BDDE-F9A85628DE42}" type="presParOf" srcId="{333A1088-737F-45CB-B68E-254E46348037}" destId="{2C702D82-9B77-49B7-9568-BB8EB47C3372}" srcOrd="3" destOrd="0" presId="urn:microsoft.com/office/officeart/2005/8/layout/target3"/>
    <dgm:cxn modelId="{144F6A1F-2FDC-4AC2-873A-14C432D687A6}" type="presParOf" srcId="{333A1088-737F-45CB-B68E-254E46348037}" destId="{A52A0455-90FF-4808-ABD0-F02540D31D5A}" srcOrd="4" destOrd="0" presId="urn:microsoft.com/office/officeart/2005/8/layout/target3"/>
    <dgm:cxn modelId="{81CEFBFF-8BE4-41E7-9A39-D4643328D1BC}" type="presParOf" srcId="{333A1088-737F-45CB-B68E-254E46348037}" destId="{6140AFEC-043D-4C43-A2F9-D0F5331DF3A3}" srcOrd="5" destOrd="0" presId="urn:microsoft.com/office/officeart/2005/8/layout/target3"/>
    <dgm:cxn modelId="{96C7B22F-6C6B-4F9D-8CB6-461D8A9EB2CA}" type="presParOf" srcId="{333A1088-737F-45CB-B68E-254E46348037}" destId="{9358AC05-5D7D-4327-9F80-1AD486AEA664}" srcOrd="6" destOrd="0" presId="urn:microsoft.com/office/officeart/2005/8/layout/target3"/>
    <dgm:cxn modelId="{D083E72B-4468-44EA-8D16-691A96C9905B}" type="presParOf" srcId="{333A1088-737F-45CB-B68E-254E46348037}" destId="{313FC574-E1CD-4FB4-B054-0B805CE0447D}" srcOrd="7" destOrd="0" presId="urn:microsoft.com/office/officeart/2005/8/layout/target3"/>
    <dgm:cxn modelId="{B8ABA394-53E5-4A0E-9FDA-AF868D3FAEED}" type="presParOf" srcId="{333A1088-737F-45CB-B68E-254E46348037}" destId="{619D679B-A015-4ECF-8348-D1034C574F40}" srcOrd="8" destOrd="0" presId="urn:microsoft.com/office/officeart/2005/8/layout/target3"/>
    <dgm:cxn modelId="{D3BCC8BA-5818-4212-BA54-1307556FDC85}" type="presParOf" srcId="{333A1088-737F-45CB-B68E-254E46348037}" destId="{322283A8-4A27-4CDA-BAE3-F381106A9174}" srcOrd="9" destOrd="0" presId="urn:microsoft.com/office/officeart/2005/8/layout/target3"/>
    <dgm:cxn modelId="{AFFD5562-F643-4DB1-8FB2-25561126ED24}" type="presParOf" srcId="{333A1088-737F-45CB-B68E-254E46348037}" destId="{FFC9F71D-1B4F-4AD9-A4A6-86ADEFC8AF5C}" srcOrd="10" destOrd="0" presId="urn:microsoft.com/office/officeart/2005/8/layout/target3"/>
    <dgm:cxn modelId="{01EAAC18-B66D-4A8A-9ED4-C967F6507122}" type="presParOf" srcId="{333A1088-737F-45CB-B68E-254E46348037}" destId="{25B08C86-7E15-44DC-BE7F-FFB55DD49D12}" srcOrd="11" destOrd="0" presId="urn:microsoft.com/office/officeart/2005/8/layout/target3"/>
    <dgm:cxn modelId="{EE8CA59E-ECCA-4761-8548-45C8988C3817}" type="presParOf" srcId="{333A1088-737F-45CB-B68E-254E46348037}" destId="{76644BE8-9D7C-4C09-B250-3D10AF48CBB7}" srcOrd="12" destOrd="0" presId="urn:microsoft.com/office/officeart/2005/8/layout/target3"/>
    <dgm:cxn modelId="{018723D4-E610-4048-9607-BB5BD39F8FAB}" type="presParOf" srcId="{333A1088-737F-45CB-B68E-254E46348037}" destId="{EE85B701-7295-41C0-BA7A-34D3756A2AE6}" srcOrd="13" destOrd="0" presId="urn:microsoft.com/office/officeart/2005/8/layout/target3"/>
    <dgm:cxn modelId="{C8840579-DB5F-4B04-A85A-8175271580A9}" type="presParOf" srcId="{333A1088-737F-45CB-B68E-254E46348037}" destId="{8BEBB6EC-1DAA-4CAC-8A25-BC0FCBD5DBD5}" srcOrd="14" destOrd="0" presId="urn:microsoft.com/office/officeart/2005/8/layout/target3"/>
    <dgm:cxn modelId="{47BD6BA9-D4F2-4429-94C5-804D04F51FB2}" type="presParOf" srcId="{333A1088-737F-45CB-B68E-254E46348037}" destId="{AED2198E-93D5-4001-81B4-73124B309672}" srcOrd="15" destOrd="0" presId="urn:microsoft.com/office/officeart/2005/8/layout/target3"/>
    <dgm:cxn modelId="{94EF56BF-E520-4E2E-9916-A2457846E619}" type="presParOf" srcId="{333A1088-737F-45CB-B68E-254E46348037}" destId="{2BE915AB-18AA-4053-B92C-3BFC9ED204BB}" srcOrd="16" destOrd="0" presId="urn:microsoft.com/office/officeart/2005/8/layout/target3"/>
    <dgm:cxn modelId="{E49FA18B-503B-4D1C-BB17-0347CC4EA54A}" type="presParOf" srcId="{333A1088-737F-45CB-B68E-254E46348037}" destId="{6BB5E863-4638-4E1D-BFDE-399D028AC4ED}" srcOrd="17" destOrd="0" presId="urn:microsoft.com/office/officeart/2005/8/layout/target3"/>
    <dgm:cxn modelId="{86099725-68AD-4F98-9456-F8537A501DC8}" type="presParOf" srcId="{333A1088-737F-45CB-B68E-254E46348037}" destId="{5A5FFA88-C948-4069-8E93-59FA12366E83}" srcOrd="18" destOrd="0" presId="urn:microsoft.com/office/officeart/2005/8/layout/target3"/>
    <dgm:cxn modelId="{F43A6B91-A52A-4F6B-940F-CB999FF90FF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101600" dist="63500" dir="81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000000"/>
          </a:lightRig>
        </a:scene3d>
        <a:sp3d>
          <a:bevelT h="190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81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101600" dist="63500" dir="81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000000"/>
          </a:lightRig>
        </a:scene3d>
        <a:sp3d>
          <a:bevelT h="190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81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Lenka Kulhavá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101600" dist="63500" dir="81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000000"/>
          </a:lightRig>
        </a:scene3d>
        <a:sp3d>
          <a:bevelT h="190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81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VY_32_INOVACE_3.2.6.2. O 08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101600" dist="63500" dir="81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000000"/>
          </a:lightRig>
        </a:scene3d>
        <a:sp3d>
          <a:bevelT h="190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81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</a:t>
          </a:r>
          <a:r>
            <a:rPr lang="cs-CZ" sz="2000" kern="1200" dirty="0" smtClean="0"/>
            <a:t>: Angličtina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101600" dist="63500" dir="81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000000"/>
          </a:lightRig>
        </a:scene3d>
        <a:sp3d>
          <a:bevelT h="190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81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FECF1-A248-46AF-B680-C788324BD72A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BDA1D2-29E1-43F2-B637-89B0620A90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3299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BDA1D2-29E1-43F2-B637-89B0620A908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0375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FAEF-57D4-46AE-964E-AE25FFBD3265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26D03F00-66D4-4407-B4F7-A430690861E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FAEF-57D4-46AE-964E-AE25FFBD3265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D03F00-66D4-4407-B4F7-A430690861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FAEF-57D4-46AE-964E-AE25FFBD3265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D03F00-66D4-4407-B4F7-A430690861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FAEF-57D4-46AE-964E-AE25FFBD3265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3F00-66D4-4407-B4F7-A430690861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FAEF-57D4-46AE-964E-AE25FFBD3265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3F00-66D4-4407-B4F7-A430690861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FAEF-57D4-46AE-964E-AE25FFBD3265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3F00-66D4-4407-B4F7-A430690861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FAEF-57D4-46AE-964E-AE25FFBD3265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D03F00-66D4-4407-B4F7-A430690861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4E8FAEF-57D4-46AE-964E-AE25FFBD3265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6D03F00-66D4-4407-B4F7-A430690861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FAEF-57D4-46AE-964E-AE25FFBD3265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3F00-66D4-4407-B4F7-A430690861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FAEF-57D4-46AE-964E-AE25FFBD3265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3F00-66D4-4407-B4F7-A430690861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FAEF-57D4-46AE-964E-AE25FFBD3265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3F00-66D4-4407-B4F7-A430690861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6D03F00-66D4-4407-B4F7-A430690861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4E8FAEF-57D4-46AE-964E-AE25FFBD3265}" type="datetimeFigureOut">
              <a:rPr lang="cs-CZ" smtClean="0"/>
              <a:pPr/>
              <a:t>30.6.2012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ocallingo.com/sounds/czech/phrases/doctor/cz0p0123.rm" TargetMode="External"/><Relationship Id="rId13" Type="http://schemas.openxmlformats.org/officeDocument/2006/relationships/hyperlink" Target="http://www.locallingo.com/sounds/czech/phrases/doctor/cz0p0128.rm" TargetMode="External"/><Relationship Id="rId18" Type="http://schemas.openxmlformats.org/officeDocument/2006/relationships/hyperlink" Target="http://www.locallingo.com/sounds/czech/vocab/doctor/cz0v0285.rm" TargetMode="External"/><Relationship Id="rId26" Type="http://schemas.openxmlformats.org/officeDocument/2006/relationships/hyperlink" Target="http://www.locallingo.com/sounds/czech/vocab/doctor/cz0v0291.rm" TargetMode="External"/><Relationship Id="rId3" Type="http://schemas.openxmlformats.org/officeDocument/2006/relationships/hyperlink" Target="http://www.locallingo.com/sounds/czech/phrases/emergencies/cz0p0112.rm" TargetMode="External"/><Relationship Id="rId21" Type="http://schemas.openxmlformats.org/officeDocument/2006/relationships/hyperlink" Target="http://www.locallingo.com/sounds/czech/vocab/doctor/cz0v0286.rm" TargetMode="External"/><Relationship Id="rId7" Type="http://schemas.openxmlformats.org/officeDocument/2006/relationships/hyperlink" Target="http://www.locallingo.com/sounds/czech/phrases/doctor/cz0p0122.rm" TargetMode="External"/><Relationship Id="rId12" Type="http://schemas.openxmlformats.org/officeDocument/2006/relationships/hyperlink" Target="http://www.locallingo.com/sounds/czech/phrases/doctor/cz0p0127.rm" TargetMode="External"/><Relationship Id="rId17" Type="http://schemas.openxmlformats.org/officeDocument/2006/relationships/hyperlink" Target="http://www.locallingo.com/sounds/czech/vocab/doctor/cz0v0284.rm" TargetMode="External"/><Relationship Id="rId25" Type="http://schemas.openxmlformats.org/officeDocument/2006/relationships/hyperlink" Target="http://www.locallingo.com/sounds/czech/vocab/doctor/cz0v0287.rm" TargetMode="External"/><Relationship Id="rId2" Type="http://schemas.openxmlformats.org/officeDocument/2006/relationships/image" Target="../media/image11.gif"/><Relationship Id="rId16" Type="http://schemas.openxmlformats.org/officeDocument/2006/relationships/hyperlink" Target="http://www.locallingo.com/sounds/czech/vocab/doctor/cz0v0288.rm" TargetMode="External"/><Relationship Id="rId20" Type="http://schemas.openxmlformats.org/officeDocument/2006/relationships/hyperlink" Target="http://www.locallingo.com/sounds/czech/vocab/doctor/cz0v0282.r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locallingo.com/sounds/czech/phrases/doctor/cz0p0121.rm" TargetMode="External"/><Relationship Id="rId11" Type="http://schemas.openxmlformats.org/officeDocument/2006/relationships/hyperlink" Target="http://www.locallingo.com/sounds/czech/phrases/doctor/cz0p0126.rm" TargetMode="External"/><Relationship Id="rId24" Type="http://schemas.openxmlformats.org/officeDocument/2006/relationships/hyperlink" Target="http://www.locallingo.com/sounds/czech/vocab/doctor/cz0v0292.rm" TargetMode="External"/><Relationship Id="rId5" Type="http://schemas.openxmlformats.org/officeDocument/2006/relationships/hyperlink" Target="http://www.locallingo.com/sounds/czech/phrases/doctor/cz0p0120.rm" TargetMode="External"/><Relationship Id="rId15" Type="http://schemas.openxmlformats.org/officeDocument/2006/relationships/hyperlink" Target="http://www.locallingo.com/sounds/czech/phrases/doctor/cz0p0130.rm" TargetMode="External"/><Relationship Id="rId23" Type="http://schemas.openxmlformats.org/officeDocument/2006/relationships/hyperlink" Target="http://www.locallingo.com/sounds/czech/vocab/doctor/cz0v0289.rm" TargetMode="External"/><Relationship Id="rId10" Type="http://schemas.openxmlformats.org/officeDocument/2006/relationships/hyperlink" Target="http://www.locallingo.com/sounds/czech/phrases/doctor/cz0p0125.rm" TargetMode="External"/><Relationship Id="rId19" Type="http://schemas.openxmlformats.org/officeDocument/2006/relationships/hyperlink" Target="http://www.locallingo.com/sounds/czech/vocab/doctor/cz0v0283.rm" TargetMode="External"/><Relationship Id="rId4" Type="http://schemas.openxmlformats.org/officeDocument/2006/relationships/hyperlink" Target="http://www.locallingo.com/sounds/czech/phrases/doctor/cz0p0119.rm" TargetMode="External"/><Relationship Id="rId9" Type="http://schemas.openxmlformats.org/officeDocument/2006/relationships/hyperlink" Target="http://www.locallingo.com/sounds/czech/phrases/doctor/cz0p0124.rm" TargetMode="External"/><Relationship Id="rId14" Type="http://schemas.openxmlformats.org/officeDocument/2006/relationships/hyperlink" Target="http://www.locallingo.com/sounds/czech/phrases/doctor/cz0p0129.rm" TargetMode="External"/><Relationship Id="rId22" Type="http://schemas.openxmlformats.org/officeDocument/2006/relationships/hyperlink" Target="http://www.locallingo.com/sounds/czech/vocab/doctor/cz0v0290.rm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3rvCCEK3mic&amp;feature=related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403732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9777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1512168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7992888" cy="440120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/>
              <a:t> Prezentace je vytvořena pro žáky 7. až 9. třídy ZŠ a prohlubuje a procvičuje znalosti dětí o návštěvě lékaře a nejznámějších nemocech.</a:t>
            </a:r>
          </a:p>
          <a:p>
            <a:r>
              <a:rPr lang="cs-CZ" sz="2000" dirty="0" smtClean="0"/>
              <a:t>	V první části prezentace si děti opakují názvy nemocí podle obrázků a doplňují vhodná slova do textu.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Následuje dialog u lékaře, kde se žáci učí nejfrekventovanější výrazy a fráze.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dalších částech si děti rozšiřují slovní zásobu o nové výrazy, učí se nové slovní obraty. 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Výsledkem prezentace by měla být schopnost žáka domluvit si schůzku s lékařem (formou dialogu se spolužákem), vysvětlit svůj zdravotní problém a porozumět následné léčbě.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Na konci prezentace jsou navrženy některé možnosti rozhovoru mezi lékařem a pacientem, ze kterých si žáci mohou vybrat při tvorbě vlastního dialogu.  </a:t>
            </a:r>
            <a:r>
              <a:rPr lang="cs-CZ" sz="20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xmlns="" val="189683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ttp://www.anglaisfacile.com/cgi2/myexam/images2/27269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20688"/>
            <a:ext cx="1819350" cy="3476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7" y="2708919"/>
            <a:ext cx="6696744" cy="3691881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AT THE DOCTOR´S</a:t>
            </a:r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  <p:pic>
        <p:nvPicPr>
          <p:cNvPr id="5122" name="Picture 2" descr="http://www.anglaisfacile.com/cgi2/myexam/images2/27314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6084" y="2492896"/>
            <a:ext cx="1746870" cy="1946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5657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anglaisfacile.com/cgi2/myexam/images/337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07" y="13645"/>
            <a:ext cx="1296144" cy="118310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anglaisfacile.com/cgi2/myexam/images/337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06" y="1196752"/>
            <a:ext cx="1296143" cy="125905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anglaisfacile.com/cgi2/myexam/images/337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07" y="2471295"/>
            <a:ext cx="1296144" cy="11682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www.anglaisfacile.com/cgi2/myexam/images/337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07" y="3639521"/>
            <a:ext cx="1296144" cy="113287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www.anglaisfacile.com/cgi2/myexam/images/337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07" y="5805262"/>
            <a:ext cx="1296143" cy="105273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://www.anglaisfacile.com/cgi2/myexam/images/3377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05" y="4772394"/>
            <a:ext cx="1296144" cy="103286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0"/>
            <a:ext cx="20882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Match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pictures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with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words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: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a </a:t>
            </a:r>
            <a:r>
              <a:rPr lang="cs-CZ" dirty="0" err="1">
                <a:solidFill>
                  <a:schemeClr val="accent1"/>
                </a:solidFill>
              </a:rPr>
              <a:t>headache</a:t>
            </a:r>
            <a:r>
              <a:rPr lang="cs-CZ" dirty="0">
                <a:solidFill>
                  <a:schemeClr val="accent1"/>
                </a:solidFill>
              </a:rPr>
              <a:t>, 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/>
                </a:solidFill>
              </a:rPr>
              <a:t>a </a:t>
            </a:r>
            <a:r>
              <a:rPr lang="cs-CZ" dirty="0" err="1" smtClean="0">
                <a:solidFill>
                  <a:schemeClr val="accent1"/>
                </a:solidFill>
              </a:rPr>
              <a:t>toothache</a:t>
            </a:r>
            <a:r>
              <a:rPr lang="cs-CZ" dirty="0" smtClean="0">
                <a:solidFill>
                  <a:schemeClr val="accent1"/>
                </a:solidFill>
              </a:rPr>
              <a:t>, </a:t>
            </a:r>
          </a:p>
          <a:p>
            <a:r>
              <a:rPr lang="cs-CZ" dirty="0" err="1" smtClean="0">
                <a:solidFill>
                  <a:schemeClr val="accent1"/>
                </a:solidFill>
              </a:rPr>
              <a:t>an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earache</a:t>
            </a:r>
            <a:r>
              <a:rPr lang="cs-CZ" dirty="0" smtClean="0">
                <a:solidFill>
                  <a:schemeClr val="accent1"/>
                </a:solidFill>
              </a:rPr>
              <a:t>,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a </a:t>
            </a:r>
            <a:r>
              <a:rPr lang="cs-CZ" dirty="0" err="1" smtClean="0">
                <a:solidFill>
                  <a:schemeClr val="accent1"/>
                </a:solidFill>
              </a:rPr>
              <a:t>cold</a:t>
            </a:r>
            <a:r>
              <a:rPr lang="cs-CZ" dirty="0" smtClean="0">
                <a:solidFill>
                  <a:schemeClr val="accent1"/>
                </a:solidFill>
              </a:rPr>
              <a:t>, 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a </a:t>
            </a:r>
            <a:r>
              <a:rPr lang="cs-CZ" dirty="0" err="1" smtClean="0">
                <a:solidFill>
                  <a:schemeClr val="accent1"/>
                </a:solidFill>
              </a:rPr>
              <a:t>temperature</a:t>
            </a:r>
            <a:r>
              <a:rPr lang="cs-CZ" dirty="0" smtClean="0">
                <a:solidFill>
                  <a:schemeClr val="accent1"/>
                </a:solidFill>
              </a:rPr>
              <a:t>, 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a </a:t>
            </a:r>
            <a:r>
              <a:rPr lang="cs-CZ" dirty="0" err="1" smtClean="0">
                <a:solidFill>
                  <a:schemeClr val="accent1"/>
                </a:solidFill>
              </a:rPr>
              <a:t>stomach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ache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4008" y="13646"/>
            <a:ext cx="338437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err="1" smtClean="0"/>
              <a:t>Build</a:t>
            </a:r>
            <a:r>
              <a:rPr lang="cs-CZ" b="1" dirty="0" smtClean="0"/>
              <a:t> </a:t>
            </a:r>
            <a:r>
              <a:rPr lang="cs-CZ" b="1" dirty="0" err="1" smtClean="0"/>
              <a:t>sentences</a:t>
            </a:r>
            <a:r>
              <a:rPr lang="cs-CZ" b="1" dirty="0" smtClean="0"/>
              <a:t>:</a:t>
            </a:r>
          </a:p>
          <a:p>
            <a:r>
              <a:rPr lang="cs-CZ" b="1" dirty="0" smtClean="0"/>
              <a:t>     1. </a:t>
            </a:r>
            <a:r>
              <a:rPr lang="en-US" b="1" dirty="0" smtClean="0"/>
              <a:t>What </a:t>
            </a:r>
            <a:r>
              <a:rPr lang="en-US" b="1" dirty="0"/>
              <a:t>Mary? with wrong is </a:t>
            </a:r>
            <a:br>
              <a:rPr lang="en-US" b="1" dirty="0"/>
            </a:br>
            <a:r>
              <a:rPr lang="cs-CZ" b="1" dirty="0" smtClean="0"/>
              <a:t>     </a:t>
            </a:r>
            <a:r>
              <a:rPr lang="en-US" b="1" dirty="0" smtClean="0"/>
              <a:t>2</a:t>
            </a:r>
            <a:r>
              <a:rPr lang="en-US" b="1" dirty="0"/>
              <a:t>. headache. got a has She </a:t>
            </a:r>
            <a:br>
              <a:rPr lang="en-US" b="1" dirty="0"/>
            </a:br>
            <a:r>
              <a:rPr lang="cs-CZ" b="1" dirty="0" smtClean="0"/>
              <a:t>     </a:t>
            </a:r>
            <a:r>
              <a:rPr lang="en-US" b="1" dirty="0" smtClean="0"/>
              <a:t>3</a:t>
            </a:r>
            <a:r>
              <a:rPr lang="en-US" b="1" dirty="0"/>
              <a:t>. with wrong ? What you is </a:t>
            </a:r>
            <a:br>
              <a:rPr lang="en-US" b="1" dirty="0"/>
            </a:br>
            <a:r>
              <a:rPr lang="cs-CZ" b="1" dirty="0" smtClean="0"/>
              <a:t>     </a:t>
            </a:r>
            <a:r>
              <a:rPr lang="en-US" b="1" dirty="0" smtClean="0"/>
              <a:t>4</a:t>
            </a:r>
            <a:r>
              <a:rPr lang="en-US" b="1" dirty="0"/>
              <a:t>. a got toothache. I have </a:t>
            </a:r>
            <a:br>
              <a:rPr lang="en-US" b="1" dirty="0"/>
            </a:br>
            <a:r>
              <a:rPr lang="cs-CZ" b="1" dirty="0" smtClean="0"/>
              <a:t>     </a:t>
            </a:r>
            <a:r>
              <a:rPr lang="en-US" b="1" dirty="0" smtClean="0"/>
              <a:t>5</a:t>
            </a:r>
            <a:r>
              <a:rPr lang="en-US" b="1" dirty="0"/>
              <a:t>. a got ? cold Have you </a:t>
            </a:r>
            <a:br>
              <a:rPr lang="en-US" b="1" dirty="0"/>
            </a:br>
            <a:r>
              <a:rPr lang="cs-CZ" b="1" dirty="0" smtClean="0"/>
              <a:t>     </a:t>
            </a:r>
            <a:r>
              <a:rPr lang="en-US" b="1" dirty="0" smtClean="0"/>
              <a:t>6</a:t>
            </a:r>
            <a:r>
              <a:rPr lang="en-US" b="1" dirty="0"/>
              <a:t>. job her What is ? </a:t>
            </a:r>
            <a:br>
              <a:rPr lang="en-US" b="1" dirty="0"/>
            </a:br>
            <a:r>
              <a:rPr lang="cs-CZ" b="1" dirty="0" smtClean="0"/>
              <a:t>     </a:t>
            </a:r>
            <a:r>
              <a:rPr lang="en-US" b="1" dirty="0" smtClean="0"/>
              <a:t>7</a:t>
            </a:r>
            <a:r>
              <a:rPr lang="en-US" b="1" dirty="0"/>
              <a:t>. is a nurse. She </a:t>
            </a:r>
            <a:br>
              <a:rPr lang="en-US" b="1" dirty="0"/>
            </a:br>
            <a:r>
              <a:rPr lang="cs-CZ" b="1" dirty="0" smtClean="0"/>
              <a:t>     </a:t>
            </a:r>
            <a:r>
              <a:rPr lang="en-US" b="1" dirty="0" smtClean="0"/>
              <a:t>8</a:t>
            </a:r>
            <a:r>
              <a:rPr lang="en-US" b="1" dirty="0"/>
              <a:t>. ? a got ache he Has </a:t>
            </a:r>
            <a:r>
              <a:rPr lang="en-US" b="1" dirty="0" smtClean="0"/>
              <a:t>stomach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2471296"/>
            <a:ext cx="72008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Fill in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blanks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: </a:t>
            </a:r>
            <a:r>
              <a:rPr lang="cs-CZ" b="1" dirty="0" err="1" smtClean="0">
                <a:solidFill>
                  <a:schemeClr val="accent1"/>
                </a:solidFill>
              </a:rPr>
              <a:t>well</a:t>
            </a:r>
            <a:r>
              <a:rPr lang="cs-CZ" b="1" dirty="0" smtClean="0">
                <a:solidFill>
                  <a:schemeClr val="accent1"/>
                </a:solidFill>
              </a:rPr>
              <a:t>, </a:t>
            </a:r>
            <a:r>
              <a:rPr lang="cs-CZ" b="1" dirty="0" err="1" smtClean="0">
                <a:solidFill>
                  <a:schemeClr val="accent1"/>
                </a:solidFill>
              </a:rPr>
              <a:t>healthy</a:t>
            </a:r>
            <a:r>
              <a:rPr lang="cs-CZ" b="1" dirty="0" smtClean="0">
                <a:solidFill>
                  <a:schemeClr val="accent1"/>
                </a:solidFill>
              </a:rPr>
              <a:t>, </a:t>
            </a:r>
            <a:r>
              <a:rPr lang="cs-CZ" b="1" dirty="0" err="1" smtClean="0">
                <a:solidFill>
                  <a:schemeClr val="accent1"/>
                </a:solidFill>
              </a:rPr>
              <a:t>ill</a:t>
            </a:r>
            <a:r>
              <a:rPr lang="cs-CZ" b="1" dirty="0" smtClean="0">
                <a:solidFill>
                  <a:schemeClr val="accent1"/>
                </a:solidFill>
              </a:rPr>
              <a:t>, </a:t>
            </a:r>
            <a:r>
              <a:rPr lang="cs-CZ" b="1" dirty="0" err="1" smtClean="0">
                <a:solidFill>
                  <a:schemeClr val="accent1"/>
                </a:solidFill>
              </a:rPr>
              <a:t>broke</a:t>
            </a:r>
            <a:r>
              <a:rPr lang="cs-CZ" b="1" dirty="0" smtClean="0">
                <a:solidFill>
                  <a:schemeClr val="accent1"/>
                </a:solidFill>
              </a:rPr>
              <a:t>, </a:t>
            </a:r>
            <a:r>
              <a:rPr lang="cs-CZ" b="1" dirty="0" err="1" smtClean="0">
                <a:solidFill>
                  <a:schemeClr val="accent1"/>
                </a:solidFill>
              </a:rPr>
              <a:t>eye</a:t>
            </a:r>
            <a:r>
              <a:rPr lang="cs-CZ" b="1" dirty="0" smtClean="0">
                <a:solidFill>
                  <a:schemeClr val="accent1"/>
                </a:solidFill>
              </a:rPr>
              <a:t>, </a:t>
            </a:r>
            <a:r>
              <a:rPr lang="cs-CZ" b="1" dirty="0" err="1" smtClean="0">
                <a:solidFill>
                  <a:schemeClr val="accent1"/>
                </a:solidFill>
              </a:rPr>
              <a:t>plaster</a:t>
            </a:r>
            <a:r>
              <a:rPr lang="cs-CZ" b="1" dirty="0" smtClean="0">
                <a:solidFill>
                  <a:schemeClr val="accent1"/>
                </a:solidFill>
              </a:rPr>
              <a:t>, fit, </a:t>
            </a:r>
            <a:r>
              <a:rPr lang="cs-CZ" b="1" dirty="0" err="1" smtClean="0">
                <a:solidFill>
                  <a:schemeClr val="accent1"/>
                </a:solidFill>
              </a:rPr>
              <a:t>dangerous</a:t>
            </a:r>
            <a:r>
              <a:rPr lang="cs-CZ" b="1" dirty="0" smtClean="0">
                <a:solidFill>
                  <a:schemeClr val="accent1"/>
                </a:solidFill>
              </a:rPr>
              <a:t>, </a:t>
            </a:r>
            <a:r>
              <a:rPr lang="cs-CZ" b="1" dirty="0" err="1" smtClean="0">
                <a:solidFill>
                  <a:schemeClr val="accent1"/>
                </a:solidFill>
              </a:rPr>
              <a:t>sore</a:t>
            </a:r>
            <a:r>
              <a:rPr lang="cs-CZ" b="1" dirty="0" smtClean="0">
                <a:solidFill>
                  <a:schemeClr val="accent1"/>
                </a:solidFill>
              </a:rPr>
              <a:t>, </a:t>
            </a:r>
            <a:r>
              <a:rPr lang="cs-CZ" b="1" dirty="0" err="1" smtClean="0">
                <a:solidFill>
                  <a:schemeClr val="accent1"/>
                </a:solidFill>
              </a:rPr>
              <a:t>bleeding</a:t>
            </a:r>
            <a:r>
              <a:rPr lang="cs-CZ" b="1" dirty="0" smtClean="0">
                <a:solidFill>
                  <a:schemeClr val="accent1"/>
                </a:solidFill>
              </a:rPr>
              <a:t>, </a:t>
            </a:r>
            <a:r>
              <a:rPr lang="cs-CZ" b="1" dirty="0" err="1" smtClean="0">
                <a:solidFill>
                  <a:schemeClr val="accent1"/>
                </a:solidFill>
              </a:rPr>
              <a:t>operation,injured</a:t>
            </a:r>
            <a:r>
              <a:rPr lang="cs-CZ" b="1" dirty="0" smtClean="0">
                <a:solidFill>
                  <a:schemeClr val="accent1"/>
                </a:solidFill>
              </a:rPr>
              <a:t>, a </a:t>
            </a:r>
            <a:r>
              <a:rPr lang="cs-CZ" b="1" dirty="0" err="1" smtClean="0">
                <a:solidFill>
                  <a:schemeClr val="accent1"/>
                </a:solidFill>
              </a:rPr>
              <a:t>cold</a:t>
            </a:r>
            <a:endParaRPr lang="cs-CZ" b="1" dirty="0" smtClean="0">
              <a:solidFill>
                <a:schemeClr val="accent1"/>
              </a:solidFill>
            </a:endParaRPr>
          </a:p>
          <a:p>
            <a:r>
              <a:rPr lang="en-US" b="1" dirty="0" smtClean="0"/>
              <a:t>I </a:t>
            </a:r>
            <a:r>
              <a:rPr lang="en-US" b="1" dirty="0"/>
              <a:t>can't see! There is something wrong with my left </a:t>
            </a:r>
            <a:r>
              <a:rPr lang="cs-CZ" b="1" dirty="0" smtClean="0"/>
              <a:t>…………</a:t>
            </a:r>
            <a:r>
              <a:rPr lang="en-US" b="1" dirty="0" smtClean="0"/>
              <a:t>. 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2. The surgeon told me that I have to undergo </a:t>
            </a:r>
            <a:r>
              <a:rPr lang="en-US" b="1" dirty="0" smtClean="0"/>
              <a:t>an</a:t>
            </a:r>
            <a:r>
              <a:rPr lang="cs-CZ" b="1" dirty="0" smtClean="0"/>
              <a:t> …………..</a:t>
            </a:r>
            <a:r>
              <a:rPr lang="en-US" b="1" dirty="0" smtClean="0"/>
              <a:t> 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3. I didn't go to school because I had </a:t>
            </a:r>
            <a:r>
              <a:rPr lang="cs-CZ" b="1" dirty="0" smtClean="0"/>
              <a:t>………………….</a:t>
            </a:r>
            <a:r>
              <a:rPr lang="en-US" b="1" dirty="0" smtClean="0"/>
              <a:t>. 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4. Peter is </a:t>
            </a:r>
            <a:r>
              <a:rPr lang="cs-CZ" b="1" dirty="0" smtClean="0"/>
              <a:t>………………..</a:t>
            </a:r>
            <a:r>
              <a:rPr lang="en-US" b="1" dirty="0" smtClean="0"/>
              <a:t>and </a:t>
            </a:r>
            <a:r>
              <a:rPr lang="en-US" b="1" dirty="0"/>
              <a:t>has gone to the doctor's. </a:t>
            </a:r>
            <a:br>
              <a:rPr lang="en-US" b="1" dirty="0"/>
            </a:br>
            <a:r>
              <a:rPr lang="en-US" b="1" dirty="0"/>
              <a:t>5. Anita </a:t>
            </a:r>
            <a:r>
              <a:rPr lang="cs-CZ" b="1" dirty="0" smtClean="0"/>
              <a:t>…………..</a:t>
            </a:r>
            <a:r>
              <a:rPr lang="en-US" b="1" dirty="0" smtClean="0"/>
              <a:t>her </a:t>
            </a:r>
            <a:r>
              <a:rPr lang="en-US" b="1" dirty="0"/>
              <a:t>leg and couldn't walk for a month. </a:t>
            </a:r>
            <a:br>
              <a:rPr lang="en-US" b="1" dirty="0"/>
            </a:br>
            <a:r>
              <a:rPr lang="en-US" b="1" dirty="0"/>
              <a:t>6. A </a:t>
            </a:r>
            <a:r>
              <a:rPr lang="cs-CZ" b="1" dirty="0" smtClean="0"/>
              <a:t>………………</a:t>
            </a:r>
            <a:r>
              <a:rPr lang="en-US" b="1" dirty="0" smtClean="0"/>
              <a:t>diet </a:t>
            </a:r>
            <a:r>
              <a:rPr lang="en-US" b="1" dirty="0"/>
              <a:t>includes lots of fruit and vegetables. </a:t>
            </a:r>
            <a:br>
              <a:rPr lang="en-US" b="1" dirty="0"/>
            </a:br>
            <a:r>
              <a:rPr lang="en-US" b="1" dirty="0"/>
              <a:t>7. John is very ill and won't come to school until he is </a:t>
            </a:r>
            <a:r>
              <a:rPr lang="cs-CZ" b="1" dirty="0" smtClean="0"/>
              <a:t>……………….</a:t>
            </a:r>
            <a:r>
              <a:rPr lang="en-US" b="1" dirty="0" smtClean="0"/>
              <a:t>. 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8. Helen's leg was broken so the doctor put it in </a:t>
            </a:r>
            <a:r>
              <a:rPr lang="cs-CZ" b="1" dirty="0" smtClean="0"/>
              <a:t>…………… </a:t>
            </a:r>
            <a:r>
              <a:rPr lang="en-US" b="1" dirty="0" smtClean="0"/>
              <a:t>a </a:t>
            </a:r>
            <a:r>
              <a:rPr lang="en-US" b="1" dirty="0"/>
              <a:t>for a month. </a:t>
            </a:r>
            <a:br>
              <a:rPr lang="en-US" b="1" dirty="0"/>
            </a:br>
            <a:r>
              <a:rPr lang="en-US" b="1" dirty="0"/>
              <a:t>9. It is </a:t>
            </a:r>
            <a:r>
              <a:rPr lang="cs-CZ" b="1" dirty="0" smtClean="0"/>
              <a:t>…………….</a:t>
            </a:r>
            <a:r>
              <a:rPr lang="en-US" b="1" dirty="0" smtClean="0"/>
              <a:t>to </a:t>
            </a:r>
            <a:r>
              <a:rPr lang="en-US" b="1" dirty="0"/>
              <a:t>take more than four of these tablets in 24 hours. </a:t>
            </a:r>
            <a:br>
              <a:rPr lang="en-US" b="1" dirty="0"/>
            </a:br>
            <a:r>
              <a:rPr lang="en-US" b="1" dirty="0"/>
              <a:t>10. George has cut his hand and it's </a:t>
            </a:r>
            <a:r>
              <a:rPr lang="cs-CZ" b="1" dirty="0" smtClean="0"/>
              <a:t>……………………</a:t>
            </a:r>
            <a:r>
              <a:rPr lang="en-US" b="1" dirty="0" smtClean="0"/>
              <a:t>. 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11. David keeps </a:t>
            </a:r>
            <a:r>
              <a:rPr lang="cs-CZ" b="1" dirty="0" smtClean="0"/>
              <a:t>………………</a:t>
            </a:r>
            <a:r>
              <a:rPr lang="en-US" b="1" dirty="0" smtClean="0"/>
              <a:t>by </a:t>
            </a:r>
            <a:r>
              <a:rPr lang="en-US" b="1" dirty="0"/>
              <a:t>doing exercises in the gym twice a week. </a:t>
            </a:r>
            <a:br>
              <a:rPr lang="en-US" b="1" dirty="0"/>
            </a:br>
            <a:r>
              <a:rPr lang="en-US" b="1" dirty="0"/>
              <a:t>12. Edward walked all day in his new boots, and now his feet are </a:t>
            </a:r>
            <a:r>
              <a:rPr lang="cs-CZ" b="1" dirty="0" smtClean="0"/>
              <a:t>…….</a:t>
            </a:r>
            <a:r>
              <a:rPr lang="en-US" b="1" dirty="0" smtClean="0"/>
              <a:t>. 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13. The bus crashed into a tree, but luckily nobody was </a:t>
            </a:r>
            <a:r>
              <a:rPr lang="cs-CZ" b="1" dirty="0" smtClean="0"/>
              <a:t>………………..</a:t>
            </a:r>
            <a:r>
              <a:rPr lang="en-US" b="1" dirty="0" smtClean="0"/>
              <a:t>. 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6707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7920880" cy="48628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err="1" smtClean="0">
                <a:solidFill>
                  <a:schemeClr val="accent4">
                    <a:lumMod val="50000"/>
                  </a:schemeClr>
                </a:solidFill>
              </a:rPr>
              <a:t>Complete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4">
                    <a:lumMod val="50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4">
                    <a:lumMod val="50000"/>
                  </a:schemeClr>
                </a:solidFill>
              </a:rPr>
              <a:t>sentences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: </a:t>
            </a:r>
            <a:r>
              <a:rPr lang="cs-CZ" sz="2000" b="1" dirty="0" smtClean="0">
                <a:solidFill>
                  <a:schemeClr val="accent1"/>
                </a:solidFill>
              </a:rPr>
              <a:t>virus,</a:t>
            </a:r>
            <a:r>
              <a:rPr lang="cs-CZ" sz="2000" b="1" dirty="0">
                <a:solidFill>
                  <a:schemeClr val="accent1"/>
                </a:solidFill>
              </a:rPr>
              <a:t> </a:t>
            </a:r>
            <a:r>
              <a:rPr lang="cs-CZ" sz="2000" b="1" dirty="0" err="1" smtClean="0">
                <a:solidFill>
                  <a:schemeClr val="accent1"/>
                </a:solidFill>
              </a:rPr>
              <a:t>runny</a:t>
            </a:r>
            <a:r>
              <a:rPr lang="cs-CZ" sz="2000" b="1" dirty="0" smtClean="0">
                <a:solidFill>
                  <a:schemeClr val="accent1"/>
                </a:solidFill>
              </a:rPr>
              <a:t> </a:t>
            </a:r>
            <a:r>
              <a:rPr lang="cs-CZ" sz="2000" b="1" dirty="0">
                <a:solidFill>
                  <a:schemeClr val="accent1"/>
                </a:solidFill>
              </a:rPr>
              <a:t>nose, </a:t>
            </a:r>
            <a:r>
              <a:rPr lang="cs-CZ" sz="2000" b="1" dirty="0" err="1">
                <a:solidFill>
                  <a:schemeClr val="accent1"/>
                </a:solidFill>
              </a:rPr>
              <a:t>sneeze</a:t>
            </a:r>
            <a:r>
              <a:rPr lang="cs-CZ" sz="2000" b="1" dirty="0">
                <a:solidFill>
                  <a:schemeClr val="accent1"/>
                </a:solidFill>
              </a:rPr>
              <a:t>, </a:t>
            </a:r>
            <a:r>
              <a:rPr lang="cs-CZ" sz="2000" b="1" dirty="0" err="1">
                <a:solidFill>
                  <a:schemeClr val="accent1"/>
                </a:solidFill>
              </a:rPr>
              <a:t>rash</a:t>
            </a:r>
            <a:r>
              <a:rPr lang="cs-CZ" sz="2000" b="1" dirty="0">
                <a:solidFill>
                  <a:schemeClr val="accent1"/>
                </a:solidFill>
              </a:rPr>
              <a:t>, </a:t>
            </a:r>
            <a:r>
              <a:rPr lang="cs-CZ" sz="2000" b="1" dirty="0" err="1">
                <a:solidFill>
                  <a:schemeClr val="accent1"/>
                </a:solidFill>
              </a:rPr>
              <a:t>wheezy</a:t>
            </a:r>
            <a:r>
              <a:rPr lang="cs-CZ" sz="2000" b="1" dirty="0">
                <a:solidFill>
                  <a:schemeClr val="accent1"/>
                </a:solidFill>
              </a:rPr>
              <a:t>, </a:t>
            </a:r>
            <a:r>
              <a:rPr lang="cs-CZ" sz="2000" b="1" dirty="0" err="1">
                <a:solidFill>
                  <a:schemeClr val="accent1"/>
                </a:solidFill>
              </a:rPr>
              <a:t>diarrhoea</a:t>
            </a:r>
            <a:r>
              <a:rPr lang="cs-CZ" sz="2000" b="1" dirty="0">
                <a:solidFill>
                  <a:schemeClr val="accent1"/>
                </a:solidFill>
              </a:rPr>
              <a:t>, </a:t>
            </a:r>
            <a:r>
              <a:rPr lang="cs-CZ" sz="2000" b="1" dirty="0" err="1">
                <a:solidFill>
                  <a:schemeClr val="accent1"/>
                </a:solidFill>
              </a:rPr>
              <a:t>penicillin</a:t>
            </a:r>
            <a:r>
              <a:rPr lang="cs-CZ" sz="2000" b="1" dirty="0">
                <a:solidFill>
                  <a:schemeClr val="accent1"/>
                </a:solidFill>
              </a:rPr>
              <a:t>, paracetamol, </a:t>
            </a:r>
            <a:r>
              <a:rPr lang="cs-CZ" sz="2000" b="1" dirty="0" err="1">
                <a:solidFill>
                  <a:schemeClr val="accent1"/>
                </a:solidFill>
              </a:rPr>
              <a:t>throw</a:t>
            </a:r>
            <a:r>
              <a:rPr lang="cs-CZ" sz="2000" b="1" dirty="0">
                <a:solidFill>
                  <a:schemeClr val="accent1"/>
                </a:solidFill>
              </a:rPr>
              <a:t> up, food </a:t>
            </a:r>
            <a:r>
              <a:rPr lang="cs-CZ" sz="2000" b="1" dirty="0" err="1">
                <a:solidFill>
                  <a:schemeClr val="accent1"/>
                </a:solidFill>
              </a:rPr>
              <a:t>poisoning</a:t>
            </a:r>
            <a:endParaRPr lang="cs-CZ" sz="2000" b="1" dirty="0">
              <a:solidFill>
                <a:schemeClr val="accent1"/>
              </a:solidFill>
            </a:endParaRPr>
          </a:p>
          <a:p>
            <a:endParaRPr lang="cs-CZ" b="1" dirty="0" smtClean="0">
              <a:solidFill>
                <a:schemeClr val="accent1"/>
              </a:solidFill>
            </a:endParaRPr>
          </a:p>
          <a:p>
            <a:r>
              <a:rPr lang="cs-CZ" b="1" dirty="0" smtClean="0"/>
              <a:t>1. </a:t>
            </a:r>
            <a:r>
              <a:rPr lang="en-US" b="1" dirty="0" smtClean="0"/>
              <a:t>You </a:t>
            </a:r>
            <a:r>
              <a:rPr lang="en-US" b="1" dirty="0"/>
              <a:t>usually have </a:t>
            </a:r>
            <a:r>
              <a:rPr lang="en-US" b="1" dirty="0" smtClean="0"/>
              <a:t>a</a:t>
            </a:r>
            <a:r>
              <a:rPr lang="cs-CZ" b="1" dirty="0" smtClean="0"/>
              <a:t>…………..</a:t>
            </a:r>
            <a:r>
              <a:rPr lang="en-US" b="1" dirty="0" smtClean="0"/>
              <a:t> </a:t>
            </a:r>
            <a:r>
              <a:rPr lang="en-US" b="1" dirty="0"/>
              <a:t>, fever, cough and a sore throat when you have a cold. </a:t>
            </a:r>
            <a:br>
              <a:rPr lang="en-US" b="1" dirty="0"/>
            </a:br>
            <a:r>
              <a:rPr lang="en-US" b="1" dirty="0"/>
              <a:t>2. When you have a group of small red spots on the skin caused by allergies, you have </a:t>
            </a:r>
            <a:r>
              <a:rPr lang="en-US" b="1" dirty="0" smtClean="0"/>
              <a:t>a</a:t>
            </a:r>
            <a:r>
              <a:rPr lang="cs-CZ" b="1" dirty="0" smtClean="0"/>
              <a:t> ……………</a:t>
            </a:r>
            <a:r>
              <a:rPr lang="en-US" b="1" dirty="0" smtClean="0"/>
              <a:t> </a:t>
            </a:r>
            <a:r>
              <a:rPr lang="en-US" b="1" dirty="0"/>
              <a:t>. </a:t>
            </a:r>
            <a:br>
              <a:rPr lang="en-US" b="1" dirty="0"/>
            </a:br>
            <a:r>
              <a:rPr lang="en-US" b="1" dirty="0"/>
              <a:t>3. When you breathe noisily and with difficulty, you make a </a:t>
            </a:r>
            <a:r>
              <a:rPr lang="cs-CZ" b="1" dirty="0" smtClean="0"/>
              <a:t>………………….</a:t>
            </a:r>
            <a:r>
              <a:rPr lang="en-US" b="1" dirty="0" smtClean="0"/>
              <a:t>noise</a:t>
            </a:r>
            <a:r>
              <a:rPr lang="en-US" b="1" dirty="0"/>
              <a:t>. </a:t>
            </a:r>
            <a:br>
              <a:rPr lang="en-US" b="1" dirty="0"/>
            </a:br>
            <a:r>
              <a:rPr lang="en-US" b="1" dirty="0"/>
              <a:t>4. If you have to go to the toilet continuously, you </a:t>
            </a:r>
            <a:r>
              <a:rPr lang="en-US" b="1" dirty="0" smtClean="0"/>
              <a:t>have</a:t>
            </a:r>
            <a:r>
              <a:rPr lang="cs-CZ" b="1" dirty="0" smtClean="0"/>
              <a:t> …………………………….</a:t>
            </a:r>
            <a:r>
              <a:rPr lang="en-US" b="1" dirty="0" smtClean="0"/>
              <a:t> </a:t>
            </a:r>
            <a:r>
              <a:rPr lang="en-US" b="1" dirty="0"/>
              <a:t>. </a:t>
            </a:r>
            <a:br>
              <a:rPr lang="en-US" b="1" dirty="0"/>
            </a:br>
            <a:r>
              <a:rPr lang="en-US" b="1" dirty="0"/>
              <a:t>5. When </a:t>
            </a:r>
            <a:r>
              <a:rPr lang="en-US" b="1" dirty="0" smtClean="0"/>
              <a:t>you</a:t>
            </a:r>
            <a:r>
              <a:rPr lang="cs-CZ" b="1" dirty="0" smtClean="0"/>
              <a:t> ………………..</a:t>
            </a:r>
            <a:r>
              <a:rPr lang="en-US" b="1" dirty="0" smtClean="0"/>
              <a:t> </a:t>
            </a:r>
            <a:r>
              <a:rPr lang="en-US" b="1" dirty="0"/>
              <a:t>, you blow air down through your mouth. It happens when you have a cold. </a:t>
            </a:r>
            <a:br>
              <a:rPr lang="en-US" b="1" dirty="0"/>
            </a:br>
            <a:r>
              <a:rPr lang="en-US" b="1" dirty="0"/>
              <a:t>6. A </a:t>
            </a:r>
            <a:r>
              <a:rPr lang="cs-CZ" b="1" dirty="0" smtClean="0"/>
              <a:t>………………………</a:t>
            </a:r>
            <a:r>
              <a:rPr lang="en-US" b="1" dirty="0" smtClean="0"/>
              <a:t>is </a:t>
            </a:r>
            <a:r>
              <a:rPr lang="en-US" b="1" dirty="0"/>
              <a:t>a very small living thing which can make you ill. </a:t>
            </a:r>
            <a:br>
              <a:rPr lang="en-US" b="1" dirty="0"/>
            </a:br>
            <a:r>
              <a:rPr lang="en-US" b="1" dirty="0"/>
              <a:t>7. </a:t>
            </a:r>
            <a:r>
              <a:rPr lang="cs-CZ" b="1" dirty="0" smtClean="0"/>
              <a:t>…………………………</a:t>
            </a:r>
            <a:r>
              <a:rPr lang="en-US" b="1" dirty="0" smtClean="0"/>
              <a:t>is </a:t>
            </a:r>
            <a:r>
              <a:rPr lang="en-US" b="1" dirty="0"/>
              <a:t>a type of antibiotic. </a:t>
            </a:r>
            <a:br>
              <a:rPr lang="en-US" b="1" dirty="0"/>
            </a:br>
            <a:r>
              <a:rPr lang="en-US" b="1" dirty="0"/>
              <a:t>8. Sometimes when you get sick to your stomach </a:t>
            </a:r>
            <a:r>
              <a:rPr lang="en-US" b="1" dirty="0" smtClean="0"/>
              <a:t>you</a:t>
            </a:r>
            <a:r>
              <a:rPr lang="cs-CZ" b="1" dirty="0" smtClean="0"/>
              <a:t>………………………………</a:t>
            </a:r>
            <a:r>
              <a:rPr lang="en-US" b="1" dirty="0" smtClean="0"/>
              <a:t> </a:t>
            </a:r>
            <a:r>
              <a:rPr lang="en-US" b="1" dirty="0"/>
              <a:t>. </a:t>
            </a:r>
            <a:br>
              <a:rPr lang="en-US" b="1" dirty="0"/>
            </a:br>
            <a:r>
              <a:rPr lang="en-US" b="1" dirty="0"/>
              <a:t>9. When you eat something that is bad you can </a:t>
            </a:r>
            <a:r>
              <a:rPr lang="en-US" b="1" dirty="0" smtClean="0"/>
              <a:t>get</a:t>
            </a:r>
            <a:r>
              <a:rPr lang="cs-CZ" b="1" dirty="0" smtClean="0"/>
              <a:t>……………………………</a:t>
            </a:r>
            <a:r>
              <a:rPr lang="en-US" b="1" dirty="0" smtClean="0"/>
              <a:t>. 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10. When you get a headache you can take some </a:t>
            </a:r>
            <a:r>
              <a:rPr lang="cs-CZ" b="1" dirty="0" smtClean="0"/>
              <a:t>……………………………………..</a:t>
            </a:r>
            <a:r>
              <a:rPr lang="en-US" b="1" dirty="0" smtClean="0"/>
              <a:t>. </a:t>
            </a:r>
            <a:r>
              <a:rPr lang="en-US" b="1" dirty="0"/>
              <a:t/>
            </a:r>
            <a:br>
              <a:rPr lang="en-US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3794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 descr="http://www.locallingo.com/images/graphics/corner-blue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2857500"/>
            <a:ext cx="95250" cy="9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188640"/>
            <a:ext cx="8496944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fontAlgn="t">
              <a:buFont typeface="Wingdings" pitchFamily="2" charset="2"/>
              <a:buChar char="q"/>
            </a:pPr>
            <a:r>
              <a:rPr lang="cs-CZ" sz="2400" dirty="0" err="1" smtClean="0">
                <a:solidFill>
                  <a:schemeClr val="accent1"/>
                </a:solidFill>
              </a:rPr>
              <a:t>Phrases</a:t>
            </a:r>
            <a:r>
              <a:rPr lang="cs-CZ" sz="2400" dirty="0" smtClean="0">
                <a:solidFill>
                  <a:schemeClr val="accent1"/>
                </a:solidFill>
              </a:rPr>
              <a:t>: </a:t>
            </a: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/>
              <a:t>is</a:t>
            </a:r>
            <a:r>
              <a:rPr lang="cs-CZ" sz="2400" dirty="0"/>
              <a:t> </a:t>
            </a:r>
            <a:r>
              <a:rPr lang="cs-CZ" sz="2400" dirty="0" err="1"/>
              <a:t>wrong</a:t>
            </a:r>
            <a:r>
              <a:rPr lang="cs-CZ" sz="2400" dirty="0"/>
              <a:t>? </a:t>
            </a:r>
            <a:r>
              <a:rPr lang="cs-CZ" sz="2400" dirty="0">
                <a:solidFill>
                  <a:schemeClr val="accent4">
                    <a:lumMod val="75000"/>
                  </a:schemeClr>
                </a:solidFill>
              </a:rPr>
              <a:t>Co je vám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?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 fontAlgn="t">
              <a:buFont typeface="Wingdings" pitchFamily="2" charset="2"/>
              <a:buChar char="q"/>
            </a:pPr>
            <a:r>
              <a:rPr lang="cs-CZ" dirty="0" err="1" smtClean="0"/>
              <a:t>I'm</a:t>
            </a:r>
            <a:r>
              <a:rPr lang="cs-CZ" dirty="0" smtClean="0"/>
              <a:t> </a:t>
            </a:r>
            <a:r>
              <a:rPr lang="cs-CZ" dirty="0"/>
              <a:t>not feeling </a:t>
            </a:r>
            <a:r>
              <a:rPr lang="cs-CZ" dirty="0" err="1"/>
              <a:t>well</a:t>
            </a:r>
            <a:r>
              <a:rPr lang="cs-CZ" dirty="0" smtClean="0"/>
              <a:t>.</a:t>
            </a:r>
            <a:r>
              <a:rPr lang="cs-CZ" dirty="0">
                <a:hlinkClick r:id="rId3"/>
              </a:rPr>
              <a:t> </a:t>
            </a:r>
            <a:r>
              <a:rPr lang="cs-CZ" dirty="0" smtClean="0">
                <a:hlinkClick r:id="rId3"/>
              </a:rPr>
              <a:t>Není </a:t>
            </a:r>
            <a:r>
              <a:rPr lang="cs-CZ" dirty="0">
                <a:hlinkClick r:id="rId3"/>
              </a:rPr>
              <a:t>mi dobře</a:t>
            </a:r>
            <a:r>
              <a:rPr lang="cs-CZ" dirty="0" smtClean="0">
                <a:hlinkClick r:id="rId3"/>
              </a:rPr>
              <a:t>.</a:t>
            </a:r>
            <a:endParaRPr lang="cs-CZ" dirty="0"/>
          </a:p>
          <a:p>
            <a:pPr marL="285750" indent="-285750" fontAlgn="t">
              <a:buFont typeface="Wingdings" pitchFamily="2" charset="2"/>
              <a:buChar char="q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/>
              <a:t>are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symptoms</a:t>
            </a:r>
            <a:r>
              <a:rPr lang="cs-CZ" dirty="0" smtClean="0"/>
              <a:t>?</a:t>
            </a:r>
            <a:r>
              <a:rPr lang="cs-CZ" dirty="0">
                <a:hlinkClick r:id="rId4"/>
              </a:rPr>
              <a:t> Jaké máte příznaky</a:t>
            </a:r>
            <a:r>
              <a:rPr lang="cs-CZ" dirty="0" smtClean="0">
                <a:hlinkClick r:id="rId4"/>
              </a:rPr>
              <a:t>?</a:t>
            </a:r>
            <a:endParaRPr lang="cs-CZ" dirty="0"/>
          </a:p>
          <a:p>
            <a:pPr marL="285750" indent="-285750" fontAlgn="t">
              <a:buFont typeface="Wingdings" pitchFamily="2" charset="2"/>
              <a:buChar char="q"/>
            </a:pPr>
            <a:r>
              <a:rPr lang="cs-CZ" dirty="0" smtClean="0"/>
              <a:t>I </a:t>
            </a:r>
            <a:r>
              <a:rPr lang="cs-CZ" dirty="0" err="1"/>
              <a:t>have</a:t>
            </a:r>
            <a:r>
              <a:rPr lang="cs-CZ" dirty="0"/>
              <a:t> a </a:t>
            </a:r>
            <a:r>
              <a:rPr lang="cs-CZ" dirty="0" err="1"/>
              <a:t>headache</a:t>
            </a:r>
            <a:r>
              <a:rPr lang="cs-CZ" dirty="0" smtClean="0"/>
              <a:t>.</a:t>
            </a:r>
            <a:r>
              <a:rPr lang="cs-CZ" dirty="0">
                <a:hlinkClick r:id="rId5"/>
              </a:rPr>
              <a:t> </a:t>
            </a:r>
            <a:r>
              <a:rPr lang="cs-CZ" dirty="0" smtClean="0">
                <a:hlinkClick r:id="rId5"/>
              </a:rPr>
              <a:t>Bolí </a:t>
            </a:r>
            <a:r>
              <a:rPr lang="cs-CZ" dirty="0">
                <a:hlinkClick r:id="rId5"/>
              </a:rPr>
              <a:t>mě hlava</a:t>
            </a:r>
            <a:r>
              <a:rPr lang="cs-CZ" dirty="0" smtClean="0">
                <a:hlinkClick r:id="rId5"/>
              </a:rPr>
              <a:t>.</a:t>
            </a:r>
            <a:endParaRPr lang="cs-CZ" dirty="0"/>
          </a:p>
          <a:p>
            <a:pPr marL="285750" indent="-285750" fontAlgn="t">
              <a:buFont typeface="Wingdings" pitchFamily="2" charset="2"/>
              <a:buChar char="q"/>
            </a:pPr>
            <a:r>
              <a:rPr lang="en-US" dirty="0" smtClean="0"/>
              <a:t>I </a:t>
            </a:r>
            <a:r>
              <a:rPr lang="en-US" dirty="0"/>
              <a:t>have a stomach ache</a:t>
            </a:r>
            <a:r>
              <a:rPr lang="en-US" dirty="0" smtClean="0"/>
              <a:t>.</a:t>
            </a:r>
            <a:r>
              <a:rPr lang="cs-CZ" dirty="0">
                <a:hlinkClick r:id="rId6"/>
              </a:rPr>
              <a:t> Bolí mě břicho</a:t>
            </a:r>
            <a:r>
              <a:rPr lang="cs-CZ" dirty="0" smtClean="0">
                <a:hlinkClick r:id="rId6"/>
              </a:rPr>
              <a:t>.</a:t>
            </a:r>
            <a:endParaRPr lang="cs-CZ" dirty="0"/>
          </a:p>
          <a:p>
            <a:pPr marL="285750" indent="-285750" fontAlgn="t">
              <a:buFont typeface="Wingdings" pitchFamily="2" charset="2"/>
              <a:buChar char="q"/>
            </a:pPr>
            <a:r>
              <a:rPr lang="cs-CZ" dirty="0" smtClean="0"/>
              <a:t>I </a:t>
            </a:r>
            <a:r>
              <a:rPr lang="cs-CZ" dirty="0" err="1"/>
              <a:t>feel</a:t>
            </a:r>
            <a:r>
              <a:rPr lang="cs-CZ" dirty="0"/>
              <a:t> </a:t>
            </a:r>
            <a:r>
              <a:rPr lang="cs-CZ" dirty="0" err="1"/>
              <a:t>nauseated</a:t>
            </a:r>
            <a:r>
              <a:rPr lang="cs-CZ" dirty="0" smtClean="0"/>
              <a:t>.</a:t>
            </a:r>
            <a:r>
              <a:rPr lang="cs-CZ" dirty="0">
                <a:hlinkClick r:id="rId7"/>
              </a:rPr>
              <a:t> Je mi nevolno</a:t>
            </a:r>
            <a:r>
              <a:rPr lang="cs-CZ" dirty="0" smtClean="0">
                <a:hlinkClick r:id="rId7"/>
              </a:rPr>
              <a:t>.</a:t>
            </a:r>
            <a:endParaRPr lang="cs-CZ" dirty="0"/>
          </a:p>
          <a:p>
            <a:pPr marL="285750" indent="-285750" fontAlgn="t">
              <a:buFont typeface="Wingdings" pitchFamily="2" charset="2"/>
              <a:buChar char="q"/>
            </a:pPr>
            <a:r>
              <a:rPr lang="cs-CZ" dirty="0" smtClean="0"/>
              <a:t>I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diarrhea</a:t>
            </a:r>
            <a:r>
              <a:rPr lang="cs-CZ" dirty="0"/>
              <a:t> / </a:t>
            </a:r>
            <a:r>
              <a:rPr lang="cs-CZ" dirty="0" err="1"/>
              <a:t>constipation</a:t>
            </a:r>
            <a:r>
              <a:rPr lang="cs-CZ" dirty="0" smtClean="0"/>
              <a:t>.</a:t>
            </a:r>
            <a:r>
              <a:rPr lang="cs-CZ" dirty="0">
                <a:hlinkClick r:id="rId8"/>
              </a:rPr>
              <a:t> Mám průjem / zácpu</a:t>
            </a:r>
            <a:r>
              <a:rPr lang="cs-CZ" dirty="0" smtClean="0">
                <a:hlinkClick r:id="rId8"/>
              </a:rPr>
              <a:t>.</a:t>
            </a:r>
            <a:endParaRPr lang="cs-CZ" dirty="0"/>
          </a:p>
          <a:p>
            <a:pPr marL="285750" indent="-285750" fontAlgn="t">
              <a:buFont typeface="Wingdings" pitchFamily="2" charset="2"/>
              <a:buChar char="q"/>
            </a:pPr>
            <a:r>
              <a:rPr lang="en-US" dirty="0" smtClean="0"/>
              <a:t>I </a:t>
            </a:r>
            <a:r>
              <a:rPr lang="en-US" dirty="0"/>
              <a:t>have a sore throat</a:t>
            </a:r>
            <a:r>
              <a:rPr lang="en-US" dirty="0" smtClean="0"/>
              <a:t>.</a:t>
            </a:r>
            <a:r>
              <a:rPr lang="cs-CZ" dirty="0">
                <a:hlinkClick r:id="rId9"/>
              </a:rPr>
              <a:t> Bolí mě v krku</a:t>
            </a:r>
            <a:r>
              <a:rPr lang="cs-CZ" dirty="0" smtClean="0">
                <a:hlinkClick r:id="rId9"/>
              </a:rPr>
              <a:t>.</a:t>
            </a:r>
            <a:endParaRPr lang="cs-CZ" dirty="0"/>
          </a:p>
          <a:p>
            <a:pPr marL="285750" indent="-285750" fontAlgn="t">
              <a:buFont typeface="Wingdings" pitchFamily="2" charset="2"/>
              <a:buChar char="q"/>
            </a:pPr>
            <a:r>
              <a:rPr lang="cs-CZ" dirty="0" smtClean="0"/>
              <a:t>I </a:t>
            </a:r>
            <a:r>
              <a:rPr lang="cs-CZ" dirty="0" err="1"/>
              <a:t>have</a:t>
            </a:r>
            <a:r>
              <a:rPr lang="cs-CZ" dirty="0"/>
              <a:t> a </a:t>
            </a:r>
            <a:r>
              <a:rPr lang="cs-CZ" dirty="0" err="1"/>
              <a:t>cough</a:t>
            </a:r>
            <a:r>
              <a:rPr lang="cs-CZ" dirty="0" smtClean="0"/>
              <a:t>.</a:t>
            </a:r>
            <a:r>
              <a:rPr lang="cs-CZ" dirty="0">
                <a:hlinkClick r:id="rId10"/>
              </a:rPr>
              <a:t> Mám kašel</a:t>
            </a:r>
            <a:r>
              <a:rPr lang="cs-CZ" dirty="0" smtClean="0">
                <a:hlinkClick r:id="rId10"/>
              </a:rPr>
              <a:t>.</a:t>
            </a:r>
            <a:endParaRPr lang="cs-CZ" dirty="0" smtClean="0"/>
          </a:p>
          <a:p>
            <a:pPr marL="285750" indent="-285750" fontAlgn="t">
              <a:buFont typeface="Wingdings" pitchFamily="2" charset="2"/>
              <a:buChar char="q"/>
            </a:pPr>
            <a:r>
              <a:rPr lang="cs-CZ" dirty="0" smtClean="0"/>
              <a:t>I </a:t>
            </a:r>
            <a:r>
              <a:rPr lang="cs-CZ" dirty="0" err="1"/>
              <a:t>have</a:t>
            </a:r>
            <a:r>
              <a:rPr lang="cs-CZ" dirty="0"/>
              <a:t> a </a:t>
            </a:r>
            <a:r>
              <a:rPr lang="cs-CZ" dirty="0" err="1"/>
              <a:t>fever</a:t>
            </a:r>
            <a:r>
              <a:rPr lang="cs-CZ" dirty="0" smtClean="0"/>
              <a:t>.</a:t>
            </a:r>
            <a:r>
              <a:rPr lang="cs-CZ" dirty="0">
                <a:hlinkClick r:id="rId11"/>
              </a:rPr>
              <a:t> Mám horečku.</a:t>
            </a:r>
            <a:endParaRPr lang="cs-CZ" dirty="0"/>
          </a:p>
          <a:p>
            <a:pPr marL="285750" indent="-285750" fontAlgn="t">
              <a:buFont typeface="Wingdings" pitchFamily="2" charset="2"/>
              <a:buChar char="q"/>
            </a:pPr>
            <a:r>
              <a:rPr lang="cs-CZ" dirty="0"/>
              <a:t>I </a:t>
            </a:r>
            <a:r>
              <a:rPr lang="cs-CZ" dirty="0" err="1"/>
              <a:t>have</a:t>
            </a:r>
            <a:r>
              <a:rPr lang="cs-CZ" dirty="0"/>
              <a:t> a </a:t>
            </a:r>
            <a:r>
              <a:rPr lang="cs-CZ" dirty="0" err="1"/>
              <a:t>toothache</a:t>
            </a:r>
            <a:r>
              <a:rPr lang="cs-CZ" dirty="0" smtClean="0"/>
              <a:t>.</a:t>
            </a:r>
            <a:r>
              <a:rPr lang="cs-CZ" dirty="0">
                <a:hlinkClick r:id="rId12"/>
              </a:rPr>
              <a:t> Bolí mě zub</a:t>
            </a:r>
            <a:r>
              <a:rPr lang="cs-CZ" dirty="0" smtClean="0">
                <a:hlinkClick r:id="rId12"/>
              </a:rPr>
              <a:t>.</a:t>
            </a:r>
            <a:endParaRPr lang="cs-CZ" dirty="0"/>
          </a:p>
          <a:p>
            <a:pPr marL="285750" indent="-285750" fontAlgn="t">
              <a:buFont typeface="Wingdings" pitchFamily="2" charset="2"/>
              <a:buChar char="q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/>
              <a:t>hurts</a:t>
            </a:r>
            <a:r>
              <a:rPr lang="cs-CZ" dirty="0"/>
              <a:t> </a:t>
            </a:r>
            <a:r>
              <a:rPr lang="cs-CZ" dirty="0" err="1"/>
              <a:t>here</a:t>
            </a:r>
            <a:r>
              <a:rPr lang="cs-CZ" dirty="0" smtClean="0"/>
              <a:t>.</a:t>
            </a:r>
            <a:r>
              <a:rPr lang="cs-CZ" dirty="0">
                <a:hlinkClick r:id="rId13"/>
              </a:rPr>
              <a:t> Bolí mě tady</a:t>
            </a:r>
            <a:r>
              <a:rPr lang="cs-CZ" dirty="0" smtClean="0">
                <a:hlinkClick r:id="rId13"/>
              </a:rPr>
              <a:t>.</a:t>
            </a:r>
            <a:endParaRPr lang="cs-CZ" dirty="0"/>
          </a:p>
          <a:p>
            <a:pPr marL="285750" indent="-285750" fontAlgn="t">
              <a:buFont typeface="Wingdings" pitchFamily="2" charset="2"/>
              <a:buChar char="q"/>
            </a:pPr>
            <a:r>
              <a:rPr lang="cs-CZ" dirty="0" err="1" smtClean="0"/>
              <a:t>I'm</a:t>
            </a:r>
            <a:r>
              <a:rPr lang="cs-CZ" dirty="0" smtClean="0"/>
              <a:t> </a:t>
            </a:r>
            <a:r>
              <a:rPr lang="cs-CZ" dirty="0" err="1"/>
              <a:t>taking</a:t>
            </a:r>
            <a:r>
              <a:rPr lang="cs-CZ" dirty="0"/>
              <a:t> </a:t>
            </a:r>
            <a:r>
              <a:rPr lang="cs-CZ" dirty="0" err="1"/>
              <a:t>antibiotics</a:t>
            </a:r>
            <a:r>
              <a:rPr lang="cs-CZ" dirty="0" smtClean="0"/>
              <a:t>.</a:t>
            </a:r>
            <a:r>
              <a:rPr lang="cs-CZ" dirty="0">
                <a:hlinkClick r:id="rId14"/>
              </a:rPr>
              <a:t> Užívám antibiotika</a:t>
            </a:r>
            <a:r>
              <a:rPr lang="cs-CZ" dirty="0" smtClean="0">
                <a:hlinkClick r:id="rId14"/>
              </a:rPr>
              <a:t>.</a:t>
            </a:r>
            <a:endParaRPr lang="cs-CZ" dirty="0"/>
          </a:p>
          <a:p>
            <a:pPr marL="285750" indent="-285750" fontAlgn="t">
              <a:buFont typeface="Wingdings" pitchFamily="2" charset="2"/>
              <a:buChar char="q"/>
            </a:pPr>
            <a:r>
              <a:rPr lang="cs-CZ" dirty="0" err="1" smtClean="0"/>
              <a:t>I'm</a:t>
            </a:r>
            <a:r>
              <a:rPr lang="cs-CZ" dirty="0" smtClean="0"/>
              <a:t> </a:t>
            </a:r>
            <a:r>
              <a:rPr lang="cs-CZ" dirty="0"/>
              <a:t>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pill</a:t>
            </a:r>
            <a:r>
              <a:rPr lang="cs-CZ" dirty="0" smtClean="0"/>
              <a:t>.</a:t>
            </a:r>
            <a:r>
              <a:rPr lang="cs-CZ" dirty="0">
                <a:hlinkClick r:id="rId15"/>
              </a:rPr>
              <a:t> Užívám antikoncepci</a:t>
            </a:r>
            <a:r>
              <a:rPr lang="cs-CZ" dirty="0" smtClean="0">
                <a:hlinkClick r:id="rId15"/>
              </a:rPr>
              <a:t>.</a:t>
            </a:r>
            <a:endParaRPr lang="cs-CZ" dirty="0"/>
          </a:p>
          <a:p>
            <a:pPr marL="285750" indent="-285750" fontAlgn="t">
              <a:buFont typeface="Wingdings" pitchFamily="2" charset="2"/>
              <a:buChar char="q"/>
            </a:pPr>
            <a:r>
              <a:rPr lang="en-US" dirty="0" smtClean="0"/>
              <a:t>Are </a:t>
            </a:r>
            <a:r>
              <a:rPr lang="en-US" dirty="0"/>
              <a:t>you allergic to any medications</a:t>
            </a:r>
            <a:r>
              <a:rPr lang="en-US" dirty="0" smtClean="0"/>
              <a:t>?</a:t>
            </a:r>
            <a:r>
              <a:rPr lang="cs-CZ" dirty="0"/>
              <a:t> </a:t>
            </a:r>
            <a:r>
              <a:rPr lang="cs-CZ" u="sng" dirty="0">
                <a:solidFill>
                  <a:schemeClr val="accent4">
                    <a:lumMod val="75000"/>
                  </a:schemeClr>
                </a:solidFill>
              </a:rPr>
              <a:t>Jste alergický / alergická na nějaké léky</a:t>
            </a:r>
            <a:r>
              <a:rPr lang="cs-CZ" u="sng" dirty="0" smtClean="0">
                <a:solidFill>
                  <a:schemeClr val="accent4">
                    <a:lumMod val="75000"/>
                  </a:schemeClr>
                </a:solidFill>
              </a:rPr>
              <a:t>?</a:t>
            </a:r>
            <a:endParaRPr lang="cs-CZ" dirty="0"/>
          </a:p>
          <a:p>
            <a:pPr marL="285750" indent="-285750" fontAlgn="t">
              <a:buFont typeface="Wingdings" pitchFamily="2" charset="2"/>
              <a:buChar char="q"/>
            </a:pPr>
            <a:r>
              <a:rPr lang="cs-CZ" dirty="0" err="1" smtClean="0"/>
              <a:t>I'm</a:t>
            </a:r>
            <a:r>
              <a:rPr lang="cs-CZ" dirty="0" smtClean="0"/>
              <a:t> </a:t>
            </a:r>
            <a:r>
              <a:rPr lang="cs-CZ" dirty="0" err="1"/>
              <a:t>allergic</a:t>
            </a:r>
            <a:r>
              <a:rPr lang="cs-CZ" dirty="0"/>
              <a:t> to </a:t>
            </a:r>
            <a:r>
              <a:rPr lang="cs-CZ" dirty="0" err="1"/>
              <a:t>penicillin</a:t>
            </a:r>
            <a:r>
              <a:rPr lang="cs-CZ" dirty="0" smtClean="0"/>
              <a:t>.</a:t>
            </a:r>
            <a:r>
              <a:rPr lang="cs-CZ" dirty="0"/>
              <a:t> </a:t>
            </a:r>
            <a:r>
              <a:rPr lang="cs-CZ" u="sng" dirty="0">
                <a:solidFill>
                  <a:schemeClr val="accent4">
                    <a:lumMod val="75000"/>
                  </a:schemeClr>
                </a:solidFill>
              </a:rPr>
              <a:t>Jsem alergický / alergická na penicilín.</a:t>
            </a:r>
          </a:p>
          <a:p>
            <a:pPr marL="285750" indent="-285750" fontAlgn="t">
              <a:buFont typeface="Wingdings" pitchFamily="2" charset="2"/>
              <a:buChar char="q"/>
            </a:pPr>
            <a:r>
              <a:rPr lang="cs-CZ" sz="2400" dirty="0" err="1" smtClean="0">
                <a:solidFill>
                  <a:schemeClr val="accent1"/>
                </a:solidFill>
              </a:rPr>
              <a:t>Vocabulary</a:t>
            </a:r>
            <a:r>
              <a:rPr lang="cs-CZ" sz="2400" dirty="0" smtClean="0">
                <a:solidFill>
                  <a:schemeClr val="accent1"/>
                </a:solidFill>
              </a:rPr>
              <a:t>:              </a:t>
            </a:r>
            <a:endParaRPr lang="cs-CZ" sz="2400" dirty="0">
              <a:solidFill>
                <a:schemeClr val="accent1"/>
              </a:solidFill>
            </a:endParaRPr>
          </a:p>
          <a:p>
            <a:pPr marL="285750" indent="-285750" fontAlgn="t">
              <a:buFont typeface="Wingdings" pitchFamily="2" charset="2"/>
              <a:buChar char="§"/>
            </a:pPr>
            <a:r>
              <a:rPr lang="cs-CZ" dirty="0" err="1" smtClean="0"/>
              <a:t>Allergy</a:t>
            </a:r>
            <a:r>
              <a:rPr lang="cs-CZ" dirty="0" smtClean="0"/>
              <a:t> - </a:t>
            </a:r>
            <a:r>
              <a:rPr lang="cs-CZ" u="sng" dirty="0" smtClean="0">
                <a:solidFill>
                  <a:schemeClr val="accent4">
                    <a:lumMod val="75000"/>
                  </a:schemeClr>
                </a:solidFill>
              </a:rPr>
              <a:t>alergie                         </a:t>
            </a:r>
            <a:endParaRPr lang="cs-CZ" u="sng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 fontAlgn="t">
              <a:buFont typeface="Wingdings" pitchFamily="2" charset="2"/>
              <a:buChar char="§"/>
            </a:pPr>
            <a:r>
              <a:rPr lang="cs-CZ" dirty="0" smtClean="0"/>
              <a:t>to </a:t>
            </a:r>
            <a:r>
              <a:rPr lang="cs-CZ" dirty="0" err="1" smtClean="0"/>
              <a:t>bleed</a:t>
            </a:r>
            <a:r>
              <a:rPr lang="cs-CZ" dirty="0" smtClean="0"/>
              <a:t> - </a:t>
            </a:r>
            <a:r>
              <a:rPr lang="cs-CZ" dirty="0" smtClean="0">
                <a:hlinkClick r:id="rId16"/>
              </a:rPr>
              <a:t>krvácet</a:t>
            </a:r>
            <a:endParaRPr lang="cs-CZ" dirty="0"/>
          </a:p>
          <a:p>
            <a:pPr marL="285750" indent="-285750" fontAlgn="t">
              <a:buFont typeface="Wingdings" pitchFamily="2" charset="2"/>
              <a:buChar char="§"/>
            </a:pPr>
            <a:r>
              <a:rPr lang="cs-CZ" dirty="0" err="1" smtClean="0">
                <a:hlinkClick r:id="rId17"/>
              </a:rPr>
              <a:t>C</a:t>
            </a:r>
            <a:r>
              <a:rPr lang="cs-CZ" dirty="0" err="1" smtClean="0"/>
              <a:t>onstipation</a:t>
            </a:r>
            <a:r>
              <a:rPr lang="cs-CZ" dirty="0" smtClean="0"/>
              <a:t> - </a:t>
            </a:r>
            <a:r>
              <a:rPr lang="cs-CZ" dirty="0" smtClean="0">
                <a:hlinkClick r:id="rId17"/>
              </a:rPr>
              <a:t>zácpa</a:t>
            </a:r>
            <a:endParaRPr lang="cs-CZ" dirty="0"/>
          </a:p>
          <a:p>
            <a:pPr marL="285750" indent="-285750" fontAlgn="t">
              <a:buFont typeface="Wingdings" pitchFamily="2" charset="2"/>
              <a:buChar char="§"/>
            </a:pPr>
            <a:r>
              <a:rPr lang="cs-CZ" dirty="0" err="1" smtClean="0">
                <a:hlinkClick r:id="rId18"/>
              </a:rPr>
              <a:t>C</a:t>
            </a:r>
            <a:r>
              <a:rPr lang="cs-CZ" dirty="0" err="1" smtClean="0"/>
              <a:t>ough</a:t>
            </a:r>
            <a:r>
              <a:rPr lang="cs-CZ" dirty="0" smtClean="0"/>
              <a:t> - </a:t>
            </a:r>
            <a:r>
              <a:rPr lang="cs-CZ" dirty="0" smtClean="0">
                <a:hlinkClick r:id="rId18"/>
              </a:rPr>
              <a:t>kašel</a:t>
            </a:r>
            <a:endParaRPr lang="cs-CZ" dirty="0"/>
          </a:p>
          <a:p>
            <a:pPr marL="285750" indent="-285750" fontAlgn="t">
              <a:buFont typeface="Wingdings" pitchFamily="2" charset="2"/>
              <a:buChar char="§"/>
            </a:pPr>
            <a:r>
              <a:rPr lang="cs-CZ" dirty="0" err="1" smtClean="0">
                <a:hlinkClick r:id="rId19"/>
              </a:rPr>
              <a:t>D</a:t>
            </a:r>
            <a:r>
              <a:rPr lang="cs-CZ" dirty="0" err="1" smtClean="0"/>
              <a:t>iarrhea</a:t>
            </a:r>
            <a:r>
              <a:rPr lang="cs-CZ" dirty="0" smtClean="0"/>
              <a:t> - </a:t>
            </a:r>
            <a:r>
              <a:rPr lang="cs-CZ" dirty="0" smtClean="0">
                <a:hlinkClick r:id="rId19"/>
              </a:rPr>
              <a:t>průjem</a:t>
            </a:r>
            <a:endParaRPr lang="cs-CZ" dirty="0"/>
          </a:p>
          <a:p>
            <a:pPr marL="285750" indent="-285750" fontAlgn="t">
              <a:buFont typeface="Wingdings" pitchFamily="2" charset="2"/>
              <a:buChar char="§"/>
            </a:pPr>
            <a:r>
              <a:rPr lang="cs-CZ" dirty="0" err="1" smtClean="0">
                <a:hlinkClick r:id="rId20"/>
              </a:rPr>
              <a:t>D</a:t>
            </a:r>
            <a:r>
              <a:rPr lang="cs-CZ" dirty="0" err="1" smtClean="0"/>
              <a:t>octor</a:t>
            </a:r>
            <a:r>
              <a:rPr lang="cs-CZ" dirty="0" smtClean="0"/>
              <a:t> - </a:t>
            </a:r>
            <a:r>
              <a:rPr lang="cs-CZ" dirty="0" smtClean="0">
                <a:hlinkClick r:id="rId20"/>
              </a:rPr>
              <a:t>doktor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5013176"/>
            <a:ext cx="36004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t">
              <a:buFont typeface="Wingdings" pitchFamily="2" charset="2"/>
              <a:buChar char="§"/>
            </a:pPr>
            <a:r>
              <a:rPr lang="cs-CZ" dirty="0" err="1" smtClean="0">
                <a:hlinkClick r:id="rId21"/>
              </a:rPr>
              <a:t>F</a:t>
            </a:r>
            <a:r>
              <a:rPr lang="cs-CZ" dirty="0" err="1" smtClean="0"/>
              <a:t>ever</a:t>
            </a:r>
            <a:r>
              <a:rPr lang="cs-CZ" dirty="0" smtClean="0"/>
              <a:t> - </a:t>
            </a:r>
            <a:r>
              <a:rPr lang="cs-CZ" dirty="0" smtClean="0">
                <a:hlinkClick r:id="rId21"/>
              </a:rPr>
              <a:t>horečka</a:t>
            </a:r>
            <a:endParaRPr lang="cs-CZ" dirty="0"/>
          </a:p>
          <a:p>
            <a:pPr marL="285750" indent="-285750" fontAlgn="t">
              <a:buFont typeface="Wingdings" pitchFamily="2" charset="2"/>
              <a:buChar char="§"/>
            </a:pPr>
            <a:r>
              <a:rPr lang="cs-CZ" dirty="0" err="1" smtClean="0">
                <a:hlinkClick r:id="rId22"/>
              </a:rPr>
              <a:t>F</a:t>
            </a:r>
            <a:r>
              <a:rPr lang="cs-CZ" dirty="0" err="1" smtClean="0"/>
              <a:t>lu</a:t>
            </a:r>
            <a:r>
              <a:rPr lang="cs-CZ" dirty="0" smtClean="0"/>
              <a:t> - </a:t>
            </a:r>
            <a:r>
              <a:rPr lang="cs-CZ" dirty="0" smtClean="0">
                <a:hlinkClick r:id="rId22"/>
              </a:rPr>
              <a:t>chřipka</a:t>
            </a:r>
            <a:endParaRPr lang="cs-CZ" dirty="0"/>
          </a:p>
          <a:p>
            <a:pPr marL="285750" indent="-285750" fontAlgn="t">
              <a:buFont typeface="Wingdings" pitchFamily="2" charset="2"/>
              <a:buChar char="§"/>
            </a:pPr>
            <a:r>
              <a:rPr lang="cs-CZ" dirty="0" smtClean="0"/>
              <a:t>to hurt - </a:t>
            </a:r>
            <a:r>
              <a:rPr lang="cs-CZ" dirty="0" smtClean="0">
                <a:hlinkClick r:id="rId23"/>
              </a:rPr>
              <a:t>bolet</a:t>
            </a:r>
            <a:endParaRPr lang="cs-CZ" dirty="0"/>
          </a:p>
          <a:p>
            <a:pPr marL="285750" indent="-285750" fontAlgn="t">
              <a:buFont typeface="Wingdings" pitchFamily="2" charset="2"/>
              <a:buChar char="§"/>
            </a:pPr>
            <a:r>
              <a:rPr lang="cs-CZ" dirty="0" err="1" smtClean="0">
                <a:hlinkClick r:id="rId24"/>
              </a:rPr>
              <a:t>P</a:t>
            </a:r>
            <a:r>
              <a:rPr lang="cs-CZ" dirty="0" err="1" smtClean="0"/>
              <a:t>neumonia</a:t>
            </a:r>
            <a:r>
              <a:rPr lang="cs-CZ" dirty="0" smtClean="0"/>
              <a:t> - </a:t>
            </a:r>
            <a:r>
              <a:rPr lang="cs-CZ" dirty="0" smtClean="0">
                <a:hlinkClick r:id="rId24"/>
              </a:rPr>
              <a:t>zápal plic</a:t>
            </a:r>
            <a:endParaRPr lang="cs-CZ" dirty="0"/>
          </a:p>
          <a:p>
            <a:pPr marL="285750" indent="-285750" fontAlgn="t">
              <a:buFont typeface="Wingdings" pitchFamily="2" charset="2"/>
              <a:buChar char="§"/>
            </a:pPr>
            <a:r>
              <a:rPr lang="en-US" dirty="0" smtClean="0"/>
              <a:t>to </a:t>
            </a:r>
            <a:r>
              <a:rPr lang="en-US" dirty="0"/>
              <a:t>throw up, to </a:t>
            </a:r>
            <a:r>
              <a:rPr lang="en-US" dirty="0" smtClean="0"/>
              <a:t>vomit</a:t>
            </a:r>
            <a:r>
              <a:rPr lang="cs-CZ" dirty="0" smtClean="0"/>
              <a:t> - </a:t>
            </a:r>
            <a:r>
              <a:rPr lang="cs-CZ" dirty="0" smtClean="0">
                <a:hlinkClick r:id="rId25"/>
              </a:rPr>
              <a:t>zvracet</a:t>
            </a:r>
            <a:endParaRPr lang="cs-CZ" dirty="0"/>
          </a:p>
          <a:p>
            <a:pPr marL="285750" indent="-285750" fontAlgn="t">
              <a:buFont typeface="Wingdings" pitchFamily="2" charset="2"/>
              <a:buChar char="§"/>
            </a:pPr>
            <a:r>
              <a:rPr lang="cs-CZ" dirty="0" smtClean="0">
                <a:hlinkClick r:id="rId26"/>
              </a:rPr>
              <a:t>T</a:t>
            </a:r>
            <a:r>
              <a:rPr lang="cs-CZ" dirty="0" smtClean="0"/>
              <a:t>onsilitis - </a:t>
            </a:r>
            <a:r>
              <a:rPr lang="cs-CZ" dirty="0" smtClean="0">
                <a:hlinkClick r:id="rId26"/>
              </a:rPr>
              <a:t>angína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4553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23528" y="187103"/>
            <a:ext cx="8820472" cy="6500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36501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6600"/>
                </a:solidFill>
                <a:effectLst/>
                <a:latin typeface="Arial" pitchFamily="34" charset="0"/>
                <a:cs typeface="Arial" pitchFamily="34" charset="0"/>
              </a:rPr>
              <a:t>AT</a:t>
            </a:r>
            <a:r>
              <a:rPr kumimoji="0" lang="cs-CZ" sz="2800" b="1" i="0" u="none" strike="noStrike" cap="none" normalizeH="0" dirty="0" smtClean="0">
                <a:ln>
                  <a:noFill/>
                </a:ln>
                <a:solidFill>
                  <a:srgbClr val="FF6600"/>
                </a:solidFill>
                <a:effectLst/>
                <a:latin typeface="Arial" pitchFamily="34" charset="0"/>
                <a:cs typeface="Arial" pitchFamily="34" charset="0"/>
              </a:rPr>
              <a:t> THE DOCTOR´S</a:t>
            </a:r>
            <a:endParaRPr kumimoji="0" lang="cs-CZ" sz="900" b="1" i="0" u="none" strike="noStrike" cap="none" normalizeH="0" baseline="0" dirty="0" smtClean="0">
              <a:ln>
                <a:noFill/>
              </a:ln>
              <a:solidFill>
                <a:srgbClr val="FF66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Verdana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Verdana" pitchFamily="34" charset="0"/>
                <a:cs typeface="Arial" pitchFamily="34" charset="0"/>
              </a:rPr>
              <a:t>I </a:t>
            </a: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Verdana" pitchFamily="34" charset="0"/>
                <a:cs typeface="Arial" pitchFamily="34" charset="0"/>
              </a:rPr>
              <a:t>have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Verdana" pitchFamily="34" charset="0"/>
                <a:cs typeface="Arial" pitchFamily="34" charset="0"/>
              </a:rPr>
              <a:t> a terrible </a:t>
            </a: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Verdana" pitchFamily="34" charset="0"/>
                <a:cs typeface="Arial" pitchFamily="34" charset="0"/>
              </a:rPr>
              <a:t>stomachache</a:t>
            </a:r>
            <a:endParaRPr kumimoji="0" lang="cs-CZ" sz="14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Verdana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dirty="0"/>
          </a:p>
          <a:p>
            <a:pPr fontAlgn="ctr"/>
            <a:r>
              <a:rPr lang="cs-CZ" sz="2000" dirty="0" err="1" smtClean="0"/>
              <a:t>Doctor</a:t>
            </a:r>
            <a:r>
              <a:rPr lang="cs-CZ" sz="2000" dirty="0" smtClean="0"/>
              <a:t>: </a:t>
            </a:r>
            <a:r>
              <a:rPr lang="en-US" sz="2000" dirty="0" smtClean="0"/>
              <a:t>Good </a:t>
            </a:r>
            <a:r>
              <a:rPr lang="en-US" sz="2000" dirty="0"/>
              <a:t>morning. Please have a seat here. What´s the problem</a:t>
            </a:r>
            <a:r>
              <a:rPr lang="en-US" sz="2000" dirty="0" smtClean="0"/>
              <a:t>?</a:t>
            </a:r>
            <a:endParaRPr lang="cs-CZ" sz="2000" dirty="0"/>
          </a:p>
          <a:p>
            <a:pPr fontAlgn="ctr"/>
            <a:r>
              <a:rPr lang="cs-CZ" sz="2000" dirty="0" smtClean="0"/>
              <a:t>Paul: </a:t>
            </a:r>
            <a:r>
              <a:rPr lang="en-US" sz="2000" dirty="0" smtClean="0"/>
              <a:t>I </a:t>
            </a:r>
            <a:r>
              <a:rPr lang="en-US" sz="2000" dirty="0"/>
              <a:t>have a terrible stomachache</a:t>
            </a:r>
            <a:r>
              <a:rPr lang="en-US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 err="1" smtClean="0"/>
              <a:t>Doctor</a:t>
            </a:r>
            <a:r>
              <a:rPr lang="cs-CZ" sz="2000" dirty="0" smtClean="0"/>
              <a:t>: Do </a:t>
            </a:r>
            <a:r>
              <a:rPr lang="cs-CZ" sz="2000" dirty="0" err="1"/>
              <a:t>you</a:t>
            </a:r>
            <a:r>
              <a:rPr lang="cs-CZ" sz="2000" dirty="0"/>
              <a:t> </a:t>
            </a:r>
            <a:r>
              <a:rPr lang="cs-CZ" sz="2000" dirty="0" err="1"/>
              <a:t>have</a:t>
            </a:r>
            <a:r>
              <a:rPr lang="cs-CZ" sz="2000" dirty="0"/>
              <a:t> </a:t>
            </a:r>
            <a:r>
              <a:rPr lang="cs-CZ" sz="2000" dirty="0" err="1"/>
              <a:t>diarrhea</a:t>
            </a:r>
            <a:r>
              <a:rPr lang="cs-CZ" sz="2000" dirty="0" smtClean="0"/>
              <a:t>?</a:t>
            </a:r>
            <a:endParaRPr lang="cs-CZ" sz="2000" dirty="0"/>
          </a:p>
          <a:p>
            <a:pPr fontAlgn="ctr"/>
            <a:r>
              <a:rPr lang="cs-CZ" sz="2000" dirty="0" err="1" smtClean="0"/>
              <a:t>Paul:</a:t>
            </a:r>
            <a:r>
              <a:rPr lang="cs-CZ" sz="2000" dirty="0" err="1"/>
              <a:t>Yes</a:t>
            </a:r>
            <a:r>
              <a:rPr lang="cs-CZ" sz="2000" dirty="0"/>
              <a:t>, I do</a:t>
            </a:r>
            <a:r>
              <a:rPr lang="cs-CZ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 err="1" smtClean="0"/>
              <a:t>Doctor</a:t>
            </a:r>
            <a:r>
              <a:rPr lang="cs-CZ" sz="2000" dirty="0" smtClean="0"/>
              <a:t>: </a:t>
            </a:r>
            <a:r>
              <a:rPr lang="en-US" sz="2000" dirty="0" smtClean="0"/>
              <a:t>Do </a:t>
            </a:r>
            <a:r>
              <a:rPr lang="en-US" sz="2000" dirty="0"/>
              <a:t>you have any other symptoms</a:t>
            </a:r>
            <a:r>
              <a:rPr lang="en-US" sz="2000" dirty="0" smtClean="0"/>
              <a:t>?</a:t>
            </a:r>
            <a:endParaRPr lang="cs-CZ" sz="2000" dirty="0"/>
          </a:p>
          <a:p>
            <a:pPr fontAlgn="ctr"/>
            <a:r>
              <a:rPr lang="cs-CZ" sz="2000" dirty="0" smtClean="0"/>
              <a:t>Paul: </a:t>
            </a:r>
            <a:r>
              <a:rPr lang="cs-CZ" sz="2000" dirty="0" err="1" smtClean="0"/>
              <a:t>Yes</a:t>
            </a:r>
            <a:r>
              <a:rPr lang="cs-CZ" sz="2000" dirty="0"/>
              <a:t>, I </a:t>
            </a:r>
            <a:r>
              <a:rPr lang="cs-CZ" sz="2000" dirty="0" err="1"/>
              <a:t>feel</a:t>
            </a:r>
            <a:r>
              <a:rPr lang="cs-CZ" sz="2000" dirty="0"/>
              <a:t> </a:t>
            </a:r>
            <a:r>
              <a:rPr lang="cs-CZ" sz="2000" dirty="0" err="1"/>
              <a:t>sick</a:t>
            </a:r>
            <a:r>
              <a:rPr lang="cs-CZ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 err="1" smtClean="0"/>
              <a:t>Doctor</a:t>
            </a:r>
            <a:r>
              <a:rPr lang="cs-CZ" sz="2000" dirty="0" smtClean="0"/>
              <a:t>: </a:t>
            </a:r>
            <a:r>
              <a:rPr lang="en-US" sz="2000" dirty="0" smtClean="0"/>
              <a:t>You </a:t>
            </a:r>
            <a:r>
              <a:rPr lang="en-US" sz="2000" dirty="0"/>
              <a:t>mean you feel nauseous</a:t>
            </a:r>
            <a:r>
              <a:rPr lang="en-US" sz="2000" dirty="0" smtClean="0"/>
              <a:t>?</a:t>
            </a:r>
            <a:endParaRPr lang="cs-CZ" sz="2000" dirty="0"/>
          </a:p>
          <a:p>
            <a:pPr fontAlgn="ctr"/>
            <a:r>
              <a:rPr lang="cs-CZ" sz="2000" dirty="0" smtClean="0"/>
              <a:t>Paul: </a:t>
            </a:r>
            <a:r>
              <a:rPr lang="en-US" sz="2000" dirty="0" smtClean="0"/>
              <a:t>That´s </a:t>
            </a:r>
            <a:r>
              <a:rPr lang="en-US" sz="2000" dirty="0"/>
              <a:t>right. I feel like vomiting. And right now I feel dizzy, too</a:t>
            </a:r>
            <a:r>
              <a:rPr lang="en-US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 err="1" smtClean="0"/>
              <a:t>Doctor</a:t>
            </a:r>
            <a:r>
              <a:rPr lang="cs-CZ" sz="2000" dirty="0" smtClean="0"/>
              <a:t>: </a:t>
            </a:r>
            <a:r>
              <a:rPr lang="en-US" sz="2000" dirty="0" smtClean="0"/>
              <a:t>When </a:t>
            </a:r>
            <a:r>
              <a:rPr lang="en-US" sz="2000" dirty="0"/>
              <a:t>did the symptoms start</a:t>
            </a:r>
            <a:r>
              <a:rPr lang="en-US" sz="2000" dirty="0" smtClean="0"/>
              <a:t>?</a:t>
            </a:r>
            <a:endParaRPr lang="cs-CZ" sz="2000" dirty="0"/>
          </a:p>
          <a:p>
            <a:pPr fontAlgn="ctr"/>
            <a:r>
              <a:rPr lang="cs-CZ" sz="2000" dirty="0" smtClean="0"/>
              <a:t>Paul: </a:t>
            </a:r>
            <a:r>
              <a:rPr lang="en-US" sz="2000" dirty="0" smtClean="0"/>
              <a:t>This </a:t>
            </a:r>
            <a:r>
              <a:rPr lang="en-US" sz="2000" dirty="0"/>
              <a:t>morning. Yesterday evening I ate something raw</a:t>
            </a:r>
            <a:r>
              <a:rPr lang="en-US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 err="1" smtClean="0"/>
              <a:t>Doctor</a:t>
            </a:r>
            <a:r>
              <a:rPr lang="cs-CZ" sz="2000" dirty="0" smtClean="0"/>
              <a:t>:</a:t>
            </a:r>
            <a:r>
              <a:rPr lang="en-US" sz="2000" dirty="0"/>
              <a:t>All right. Please take off your clothes to the waist and lie down there. ... Just tell </a:t>
            </a:r>
            <a:r>
              <a:rPr lang="en-US" sz="2000" dirty="0" smtClean="0"/>
              <a:t>me </a:t>
            </a:r>
            <a:r>
              <a:rPr lang="en-US" sz="2000" dirty="0"/>
              <a:t>if it hurts when I do this</a:t>
            </a:r>
            <a:r>
              <a:rPr lang="en-US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 smtClean="0"/>
              <a:t>Paul: </a:t>
            </a:r>
            <a:r>
              <a:rPr lang="en-US" sz="2000" dirty="0" smtClean="0"/>
              <a:t>It </a:t>
            </a:r>
            <a:r>
              <a:rPr lang="en-US" sz="2000" dirty="0"/>
              <a:t>doesn´t hurt. ... Ouch. It hurts there</a:t>
            </a:r>
            <a:r>
              <a:rPr lang="en-US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 err="1" smtClean="0"/>
              <a:t>Doctor</a:t>
            </a:r>
            <a:r>
              <a:rPr lang="cs-CZ" sz="2000" dirty="0" smtClean="0"/>
              <a:t>: </a:t>
            </a:r>
            <a:r>
              <a:rPr lang="en-US" sz="2000" dirty="0" smtClean="0"/>
              <a:t>Okay</a:t>
            </a:r>
            <a:r>
              <a:rPr lang="en-US" sz="2000" dirty="0"/>
              <a:t>. Let´s hope it´s just indigestion, but we´ll need to run some diagnostic tests to be sure. We´ll run a blood test and we´ll also need a urine sample</a:t>
            </a:r>
            <a:r>
              <a:rPr lang="en-US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 smtClean="0"/>
              <a:t>Paul: </a:t>
            </a:r>
            <a:r>
              <a:rPr lang="en-US" sz="2000" dirty="0" smtClean="0"/>
              <a:t>Can </a:t>
            </a:r>
            <a:r>
              <a:rPr lang="en-US" sz="2000" dirty="0"/>
              <a:t>you give me something for the time being</a:t>
            </a:r>
            <a:r>
              <a:rPr lang="en-US" sz="2000" dirty="0" smtClean="0"/>
              <a:t>?</a:t>
            </a:r>
            <a:endParaRPr lang="cs-CZ" sz="2000" dirty="0"/>
          </a:p>
          <a:p>
            <a:pPr fontAlgn="ctr"/>
            <a:r>
              <a:rPr lang="cs-CZ" sz="2000" dirty="0" err="1" smtClean="0"/>
              <a:t>Doctor</a:t>
            </a:r>
            <a:r>
              <a:rPr lang="cs-CZ" sz="2000" dirty="0" smtClean="0"/>
              <a:t>: </a:t>
            </a:r>
            <a:r>
              <a:rPr lang="en-US" sz="2000" dirty="0" smtClean="0"/>
              <a:t>Yes</a:t>
            </a:r>
            <a:r>
              <a:rPr lang="en-US" sz="2000" dirty="0"/>
              <a:t>, I´ll give you a prescription for indigestion tablets</a:t>
            </a:r>
            <a:r>
              <a:rPr lang="en-US" sz="2000" dirty="0" smtClean="0"/>
              <a:t>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33265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Nahrávka!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339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0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At </a:t>
            </a:r>
            <a:r>
              <a:rPr lang="cs-CZ" sz="2400" b="1" dirty="0" err="1">
                <a:solidFill>
                  <a:schemeClr val="accent1"/>
                </a:solidFill>
              </a:rPr>
              <a:t>the</a:t>
            </a:r>
            <a:r>
              <a:rPr lang="cs-CZ" sz="2400" b="1" dirty="0">
                <a:solidFill>
                  <a:schemeClr val="accent1"/>
                </a:solidFill>
              </a:rPr>
              <a:t> </a:t>
            </a:r>
            <a:r>
              <a:rPr lang="cs-CZ" sz="2400" b="1" dirty="0" err="1" smtClean="0">
                <a:solidFill>
                  <a:schemeClr val="accent1"/>
                </a:solidFill>
              </a:rPr>
              <a:t>reception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836712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32656"/>
            <a:ext cx="6624736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ctr">
              <a:buFont typeface="Wingdings" pitchFamily="2" charset="2"/>
              <a:buChar char="q"/>
            </a:pPr>
            <a:r>
              <a:rPr lang="cs-CZ" dirty="0" smtClean="0"/>
              <a:t>Do</a:t>
            </a:r>
            <a:r>
              <a:rPr lang="en-US" dirty="0" smtClean="0"/>
              <a:t> </a:t>
            </a:r>
            <a:r>
              <a:rPr lang="en-US" dirty="0"/>
              <a:t>you have an appointment?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/>
              <a:t>I</a:t>
            </a:r>
            <a:r>
              <a:rPr lang="cs-CZ" dirty="0" err="1" smtClean="0"/>
              <a:t>s</a:t>
            </a:r>
            <a:r>
              <a:rPr lang="cs-CZ" dirty="0" smtClean="0"/>
              <a:t> </a:t>
            </a:r>
            <a:r>
              <a:rPr lang="cs-CZ" dirty="0" err="1"/>
              <a:t>it</a:t>
            </a:r>
            <a:r>
              <a:rPr lang="cs-CZ" dirty="0"/>
              <a:t> urgent?</a:t>
            </a:r>
          </a:p>
          <a:p>
            <a:pPr marL="285750" indent="-285750" fontAlgn="ctr">
              <a:buFont typeface="Wingdings" pitchFamily="2" charset="2"/>
              <a:buChar char="q"/>
            </a:pPr>
            <a:r>
              <a:rPr lang="en-US" dirty="0"/>
              <a:t>I'd like to make an appointment to see </a:t>
            </a:r>
            <a:r>
              <a:rPr lang="en-US" dirty="0" err="1"/>
              <a:t>Dr</a:t>
            </a:r>
            <a:r>
              <a:rPr lang="en-US" dirty="0"/>
              <a:t> </a:t>
            </a:r>
            <a:r>
              <a:rPr lang="cs-CZ" dirty="0" smtClean="0"/>
              <a:t> Robinson.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/>
              <a:t>D</a:t>
            </a:r>
            <a:r>
              <a:rPr lang="en-US" dirty="0" smtClean="0"/>
              <a:t>o </a:t>
            </a:r>
            <a:r>
              <a:rPr lang="en-US" dirty="0"/>
              <a:t>you have any doctors who </a:t>
            </a:r>
            <a:r>
              <a:rPr lang="en-US" dirty="0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Spanish</a:t>
            </a:r>
            <a:r>
              <a:rPr lang="cs-CZ" dirty="0" smtClean="0"/>
              <a:t>?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/>
              <a:t>D</a:t>
            </a:r>
            <a:r>
              <a:rPr lang="en-US" dirty="0" smtClean="0"/>
              <a:t>o </a:t>
            </a:r>
            <a:r>
              <a:rPr lang="en-US" dirty="0"/>
              <a:t>you have private medical insurance?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/>
              <a:t>H</a:t>
            </a:r>
            <a:r>
              <a:rPr lang="en-US" dirty="0" err="1" smtClean="0"/>
              <a:t>ave</a:t>
            </a:r>
            <a:r>
              <a:rPr lang="en-US" dirty="0" smtClean="0"/>
              <a:t> </a:t>
            </a:r>
            <a:r>
              <a:rPr lang="en-US" dirty="0"/>
              <a:t>you got a European Health Insurance card?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/>
              <a:t>P</a:t>
            </a:r>
            <a:r>
              <a:rPr lang="cs-CZ" dirty="0" err="1" smtClean="0"/>
              <a:t>lease</a:t>
            </a:r>
            <a:r>
              <a:rPr lang="cs-CZ" dirty="0" smtClean="0"/>
              <a:t> </a:t>
            </a:r>
            <a:r>
              <a:rPr lang="cs-CZ" dirty="0" err="1"/>
              <a:t>take</a:t>
            </a:r>
            <a:r>
              <a:rPr lang="cs-CZ" dirty="0"/>
              <a:t> a </a:t>
            </a:r>
            <a:r>
              <a:rPr lang="cs-CZ" dirty="0" err="1" smtClean="0"/>
              <a:t>seat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/>
              <a:t>T</a:t>
            </a:r>
            <a:r>
              <a:rPr lang="en-US" dirty="0" smtClean="0"/>
              <a:t>he </a:t>
            </a:r>
            <a:r>
              <a:rPr lang="en-US" dirty="0"/>
              <a:t>doctor's ready to see you</a:t>
            </a:r>
            <a:r>
              <a:rPr lang="cs-CZ" dirty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pPr fontAlgn="ctr"/>
            <a:r>
              <a:rPr lang="cs-CZ" sz="2400" b="1" dirty="0" smtClean="0">
                <a:solidFill>
                  <a:schemeClr val="accent1"/>
                </a:solidFill>
              </a:rPr>
              <a:t> </a:t>
            </a:r>
            <a:r>
              <a:rPr lang="cs-CZ" sz="2400" b="1" dirty="0" err="1" smtClean="0">
                <a:solidFill>
                  <a:schemeClr val="accent1"/>
                </a:solidFill>
              </a:rPr>
              <a:t>Discussing</a:t>
            </a:r>
            <a:r>
              <a:rPr lang="cs-CZ" sz="2400" b="1" dirty="0" smtClean="0">
                <a:solidFill>
                  <a:schemeClr val="accent1"/>
                </a:solidFill>
              </a:rPr>
              <a:t> </a:t>
            </a:r>
            <a:r>
              <a:rPr lang="cs-CZ" sz="2400" b="1" dirty="0" err="1" smtClean="0">
                <a:solidFill>
                  <a:schemeClr val="accent1"/>
                </a:solidFill>
              </a:rPr>
              <a:t>symptoms</a:t>
            </a:r>
            <a:r>
              <a:rPr lang="cs-CZ" sz="2400" b="1" dirty="0" smtClean="0">
                <a:solidFill>
                  <a:schemeClr val="accent1"/>
                </a:solidFill>
              </a:rPr>
              <a:t>             </a:t>
            </a:r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/>
              <a:t>W</a:t>
            </a:r>
            <a:r>
              <a:rPr lang="cs-CZ" dirty="0" err="1" smtClean="0"/>
              <a:t>hat's</a:t>
            </a:r>
            <a:r>
              <a:rPr lang="cs-CZ" dirty="0" smtClean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problem</a:t>
            </a:r>
            <a:r>
              <a:rPr lang="cs-CZ" dirty="0"/>
              <a:t>?</a:t>
            </a:r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/>
              <a:t>W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/>
              <a:t>are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symptoms</a:t>
            </a:r>
            <a:r>
              <a:rPr lang="cs-CZ" dirty="0"/>
              <a:t>?</a:t>
            </a:r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/>
              <a:t>I've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smtClean="0"/>
              <a:t>a:    </a:t>
            </a:r>
            <a:r>
              <a:rPr lang="cs-CZ" dirty="0" err="1" smtClean="0"/>
              <a:t>temperature</a:t>
            </a:r>
            <a:r>
              <a:rPr lang="cs-CZ" dirty="0"/>
              <a:t>/</a:t>
            </a:r>
            <a:r>
              <a:rPr lang="cs-CZ" dirty="0" smtClean="0"/>
              <a:t> </a:t>
            </a:r>
            <a:r>
              <a:rPr lang="cs-CZ" dirty="0" err="1" smtClean="0"/>
              <a:t>headache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smtClean="0"/>
              <a:t>                      </a:t>
            </a:r>
            <a:r>
              <a:rPr lang="cs-CZ" dirty="0" err="1" smtClean="0"/>
              <a:t>sore</a:t>
            </a:r>
            <a:r>
              <a:rPr lang="cs-CZ" dirty="0" smtClean="0"/>
              <a:t> </a:t>
            </a:r>
            <a:r>
              <a:rPr lang="cs-CZ" dirty="0" err="1" smtClean="0"/>
              <a:t>throat</a:t>
            </a:r>
            <a:r>
              <a:rPr lang="cs-CZ" dirty="0" smtClean="0"/>
              <a:t>/</a:t>
            </a:r>
            <a:r>
              <a:rPr lang="cs-CZ" dirty="0" err="1" smtClean="0"/>
              <a:t>rash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 smtClean="0"/>
              <a:t>I've</a:t>
            </a:r>
            <a:r>
              <a:rPr lang="cs-CZ" dirty="0" smtClean="0"/>
              <a:t> </a:t>
            </a:r>
            <a:r>
              <a:rPr lang="cs-CZ" dirty="0" err="1"/>
              <a:t>been</a:t>
            </a:r>
            <a:r>
              <a:rPr lang="cs-CZ" dirty="0"/>
              <a:t> feeling </a:t>
            </a:r>
            <a:r>
              <a:rPr lang="cs-CZ" dirty="0" err="1" smtClean="0"/>
              <a:t>sick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/>
              <a:t>I've</a:t>
            </a:r>
            <a:r>
              <a:rPr lang="cs-CZ" dirty="0"/>
              <a:t> </a:t>
            </a:r>
            <a:r>
              <a:rPr lang="cs-CZ" dirty="0" err="1"/>
              <a:t>been</a:t>
            </a:r>
            <a:r>
              <a:rPr lang="cs-CZ" dirty="0"/>
              <a:t> </a:t>
            </a:r>
            <a:r>
              <a:rPr lang="cs-CZ" dirty="0" err="1"/>
              <a:t>having</a:t>
            </a:r>
            <a:r>
              <a:rPr lang="cs-CZ" dirty="0"/>
              <a:t> </a:t>
            </a:r>
            <a:r>
              <a:rPr lang="cs-CZ" dirty="0" err="1" smtClean="0"/>
              <a:t>headaches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/>
              <a:t>I'm</a:t>
            </a:r>
            <a:r>
              <a:rPr lang="cs-CZ" dirty="0"/>
              <a:t> very </a:t>
            </a:r>
            <a:r>
              <a:rPr lang="cs-CZ" dirty="0" err="1" smtClean="0"/>
              <a:t>congested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/>
              <a:t>M</a:t>
            </a:r>
            <a:r>
              <a:rPr lang="cs-CZ" dirty="0" smtClean="0"/>
              <a:t>y </a:t>
            </a:r>
            <a:r>
              <a:rPr lang="cs-CZ" dirty="0" err="1"/>
              <a:t>joints</a:t>
            </a:r>
            <a:r>
              <a:rPr lang="cs-CZ" dirty="0"/>
              <a:t> are </a:t>
            </a:r>
            <a:r>
              <a:rPr lang="cs-CZ" dirty="0" err="1" smtClean="0"/>
              <a:t>aching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/>
              <a:t>I've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err="1" smtClean="0"/>
              <a:t>diarrhoea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/>
              <a:t>I've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 a </a:t>
            </a:r>
            <a:r>
              <a:rPr lang="cs-CZ" dirty="0" smtClean="0"/>
              <a:t>lump.</a:t>
            </a:r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 smtClean="0"/>
              <a:t>I've</a:t>
            </a:r>
            <a:r>
              <a:rPr lang="cs-CZ" dirty="0" smtClean="0"/>
              <a:t> </a:t>
            </a:r>
            <a:r>
              <a:rPr lang="cs-CZ" dirty="0" err="1"/>
              <a:t>got</a:t>
            </a:r>
            <a:r>
              <a:rPr lang="cs-CZ" dirty="0"/>
              <a:t> a </a:t>
            </a:r>
            <a:r>
              <a:rPr lang="cs-CZ" dirty="0" err="1"/>
              <a:t>swollen</a:t>
            </a:r>
            <a:r>
              <a:rPr lang="cs-CZ" dirty="0"/>
              <a:t> </a:t>
            </a:r>
            <a:r>
              <a:rPr lang="cs-CZ" dirty="0" err="1" smtClean="0"/>
              <a:t>ankle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en-US" dirty="0"/>
              <a:t>I'm in a lot of </a:t>
            </a:r>
            <a:r>
              <a:rPr lang="en-US" dirty="0" smtClean="0"/>
              <a:t>pain</a:t>
            </a:r>
            <a:r>
              <a:rPr lang="cs-CZ" dirty="0" smtClean="0"/>
              <a:t>.</a:t>
            </a:r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en-US" dirty="0" smtClean="0"/>
              <a:t>I've got a pain in my </a:t>
            </a:r>
            <a:r>
              <a:rPr lang="cs-CZ" dirty="0" err="1" smtClean="0"/>
              <a:t>back</a:t>
            </a:r>
            <a:r>
              <a:rPr lang="cs-CZ" dirty="0" smtClean="0"/>
              <a:t>/ </a:t>
            </a:r>
            <a:r>
              <a:rPr lang="cs-CZ" dirty="0" err="1" smtClean="0"/>
              <a:t>chest</a:t>
            </a:r>
            <a:r>
              <a:rPr lang="cs-CZ" dirty="0" smtClean="0"/>
              <a:t>.</a:t>
            </a:r>
          </a:p>
          <a:p>
            <a:pPr marL="285750" indent="-285750" fontAlgn="ctr"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2636912"/>
            <a:ext cx="48965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ctr">
              <a:buFont typeface="Wingdings" pitchFamily="2" charset="2"/>
              <a:buChar char="q"/>
            </a:pPr>
            <a:r>
              <a:rPr lang="en-US" dirty="0" smtClean="0"/>
              <a:t>I </a:t>
            </a:r>
            <a:r>
              <a:rPr lang="en-US" dirty="0"/>
              <a:t>think I've pulled a muscle in my </a:t>
            </a:r>
            <a:r>
              <a:rPr lang="en-US" dirty="0" smtClean="0"/>
              <a:t>leg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 smtClean="0"/>
              <a:t>I'm</a:t>
            </a:r>
            <a:r>
              <a:rPr lang="cs-CZ" dirty="0" smtClean="0"/>
              <a:t> </a:t>
            </a:r>
            <a:r>
              <a:rPr lang="cs-CZ" dirty="0" err="1" smtClean="0"/>
              <a:t>asthmatic</a:t>
            </a:r>
            <a:r>
              <a:rPr lang="cs-CZ" dirty="0" smtClean="0"/>
              <a:t>/</a:t>
            </a:r>
            <a:r>
              <a:rPr lang="cs-CZ" dirty="0" err="1" smtClean="0"/>
              <a:t>diabetic</a:t>
            </a:r>
            <a:r>
              <a:rPr lang="cs-CZ" dirty="0" smtClean="0"/>
              <a:t>/</a:t>
            </a:r>
            <a:r>
              <a:rPr lang="cs-CZ" dirty="0" err="1" smtClean="0"/>
              <a:t>epileptic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smtClean="0"/>
              <a:t>I </a:t>
            </a:r>
            <a:r>
              <a:rPr lang="cs-CZ" dirty="0" err="1"/>
              <a:t>need</a:t>
            </a:r>
            <a:r>
              <a:rPr lang="cs-CZ" dirty="0"/>
              <a:t> </a:t>
            </a:r>
            <a:r>
              <a:rPr lang="cs-CZ" dirty="0" err="1"/>
              <a:t>another</a:t>
            </a:r>
            <a:r>
              <a:rPr lang="cs-CZ" dirty="0"/>
              <a:t> </a:t>
            </a:r>
            <a:r>
              <a:rPr lang="cs-CZ" dirty="0" err="1" smtClean="0"/>
              <a:t>inhaler</a:t>
            </a:r>
            <a:r>
              <a:rPr lang="cs-CZ" dirty="0" smtClean="0"/>
              <a:t>/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/>
              <a:t>more </a:t>
            </a:r>
            <a:r>
              <a:rPr lang="cs-CZ" dirty="0" smtClean="0"/>
              <a:t>insulin.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 smtClean="0"/>
              <a:t>I'm</a:t>
            </a:r>
            <a:r>
              <a:rPr lang="cs-CZ" dirty="0" smtClean="0"/>
              <a:t> </a:t>
            </a:r>
            <a:r>
              <a:rPr lang="cs-CZ" dirty="0" err="1"/>
              <a:t>having</a:t>
            </a:r>
            <a:r>
              <a:rPr lang="cs-CZ" dirty="0"/>
              <a:t> </a:t>
            </a:r>
            <a:r>
              <a:rPr lang="cs-CZ" dirty="0" err="1"/>
              <a:t>difficulty</a:t>
            </a:r>
            <a:r>
              <a:rPr lang="cs-CZ" dirty="0"/>
              <a:t> </a:t>
            </a:r>
            <a:r>
              <a:rPr lang="cs-CZ" dirty="0" err="1" smtClean="0"/>
              <a:t>breathing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en-US" dirty="0"/>
              <a:t>I've got very little </a:t>
            </a:r>
            <a:r>
              <a:rPr lang="en-US" dirty="0" smtClean="0"/>
              <a:t>energy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en-US" dirty="0"/>
              <a:t>I've been feeling very </a:t>
            </a:r>
            <a:r>
              <a:rPr lang="en-US" dirty="0" smtClean="0"/>
              <a:t>tired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/>
              <a:t>I've</a:t>
            </a:r>
            <a:r>
              <a:rPr lang="cs-CZ" dirty="0"/>
              <a:t> </a:t>
            </a:r>
            <a:r>
              <a:rPr lang="cs-CZ" dirty="0" err="1"/>
              <a:t>been</a:t>
            </a:r>
            <a:r>
              <a:rPr lang="cs-CZ" dirty="0"/>
              <a:t> feeling </a:t>
            </a:r>
            <a:r>
              <a:rPr lang="cs-CZ" dirty="0" err="1" smtClean="0"/>
              <a:t>depressed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en-US" dirty="0"/>
              <a:t>I've been having difficulty </a:t>
            </a:r>
            <a:r>
              <a:rPr lang="en-US" dirty="0" smtClean="0"/>
              <a:t>sleeping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smtClean="0"/>
              <a:t>H</a:t>
            </a:r>
            <a:r>
              <a:rPr lang="en-US" dirty="0" err="1" smtClean="0"/>
              <a:t>ow</a:t>
            </a:r>
            <a:r>
              <a:rPr lang="en-US" dirty="0" smtClean="0"/>
              <a:t> </a:t>
            </a:r>
            <a:r>
              <a:rPr lang="en-US" dirty="0"/>
              <a:t>long have you been feeling like this?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smtClean="0"/>
              <a:t>H</a:t>
            </a:r>
            <a:r>
              <a:rPr lang="en-US" dirty="0" err="1" smtClean="0"/>
              <a:t>ow</a:t>
            </a:r>
            <a:r>
              <a:rPr lang="en-US" dirty="0" smtClean="0"/>
              <a:t> </a:t>
            </a:r>
            <a:r>
              <a:rPr lang="en-US" dirty="0"/>
              <a:t>have you been feeling generally?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smtClean="0"/>
              <a:t>I</a:t>
            </a:r>
            <a:r>
              <a:rPr lang="en-US" dirty="0" smtClean="0"/>
              <a:t>s </a:t>
            </a:r>
            <a:r>
              <a:rPr lang="en-US" dirty="0"/>
              <a:t>there any possibility you might be pregnant?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en-US" dirty="0"/>
              <a:t>I think I might be </a:t>
            </a:r>
            <a:r>
              <a:rPr lang="en-US" dirty="0" smtClean="0"/>
              <a:t>pregnant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smtClean="0"/>
              <a:t>D</a:t>
            </a:r>
            <a:r>
              <a:rPr lang="en-US" dirty="0" smtClean="0"/>
              <a:t>o </a:t>
            </a:r>
            <a:r>
              <a:rPr lang="en-US" dirty="0"/>
              <a:t>you have any allergies?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/>
              <a:t>I'm</a:t>
            </a:r>
            <a:r>
              <a:rPr lang="cs-CZ" dirty="0"/>
              <a:t> </a:t>
            </a:r>
            <a:r>
              <a:rPr lang="cs-CZ" dirty="0" err="1"/>
              <a:t>allergic</a:t>
            </a:r>
            <a:r>
              <a:rPr lang="cs-CZ" dirty="0"/>
              <a:t> to </a:t>
            </a:r>
            <a:r>
              <a:rPr lang="cs-CZ" dirty="0" err="1" smtClean="0"/>
              <a:t>antibiotics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smtClean="0"/>
              <a:t>A</a:t>
            </a:r>
            <a:r>
              <a:rPr lang="en-US" dirty="0" smtClean="0"/>
              <a:t>re </a:t>
            </a:r>
            <a:r>
              <a:rPr lang="en-US" dirty="0"/>
              <a:t>you on any sort of </a:t>
            </a:r>
            <a:r>
              <a:rPr lang="en-US" dirty="0" smtClean="0"/>
              <a:t>medication?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2342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6633"/>
            <a:ext cx="8640960" cy="662473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chemeClr val="accent1"/>
                </a:solidFill>
              </a:rPr>
              <a:t>Being</a:t>
            </a:r>
            <a:r>
              <a:rPr lang="cs-CZ" sz="2400" b="1" dirty="0">
                <a:solidFill>
                  <a:schemeClr val="accent1"/>
                </a:solidFill>
              </a:rPr>
              <a:t> </a:t>
            </a:r>
            <a:r>
              <a:rPr lang="cs-CZ" sz="2400" b="1" dirty="0" err="1" smtClean="0">
                <a:solidFill>
                  <a:schemeClr val="accent1"/>
                </a:solidFill>
              </a:rPr>
              <a:t>examined</a:t>
            </a:r>
            <a:endParaRPr lang="cs-CZ" sz="2400" b="1" dirty="0" smtClean="0">
              <a:solidFill>
                <a:schemeClr val="accent1"/>
              </a:solidFill>
            </a:endParaRPr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/>
              <a:t>C</a:t>
            </a:r>
            <a:r>
              <a:rPr lang="en-US" sz="2000" dirty="0" smtClean="0"/>
              <a:t>an </a:t>
            </a:r>
            <a:r>
              <a:rPr lang="en-US" sz="2000" dirty="0"/>
              <a:t>I have a look?</a:t>
            </a:r>
            <a:endParaRPr lang="cs-CZ" sz="2000" dirty="0"/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 err="1"/>
              <a:t>W</a:t>
            </a:r>
            <a:r>
              <a:rPr lang="cs-CZ" sz="2000" dirty="0" err="1" smtClean="0"/>
              <a:t>here</a:t>
            </a:r>
            <a:r>
              <a:rPr lang="cs-CZ" sz="2000" dirty="0" smtClean="0"/>
              <a:t> </a:t>
            </a:r>
            <a:r>
              <a:rPr lang="cs-CZ" sz="2000" dirty="0" err="1"/>
              <a:t>does</a:t>
            </a:r>
            <a:r>
              <a:rPr lang="cs-CZ" sz="2000" dirty="0"/>
              <a:t> </a:t>
            </a:r>
            <a:r>
              <a:rPr lang="cs-CZ" sz="2000" dirty="0" err="1"/>
              <a:t>it</a:t>
            </a:r>
            <a:r>
              <a:rPr lang="cs-CZ" sz="2000" dirty="0"/>
              <a:t> hurt</a:t>
            </a:r>
            <a:r>
              <a:rPr lang="cs-CZ" sz="2000" dirty="0" smtClean="0"/>
              <a:t>?</a:t>
            </a:r>
            <a:r>
              <a:rPr lang="cs-CZ" sz="2000" dirty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/>
              <a:t>hurts</a:t>
            </a:r>
            <a:r>
              <a:rPr lang="cs-CZ" sz="2000" dirty="0"/>
              <a:t> </a:t>
            </a:r>
            <a:r>
              <a:rPr lang="cs-CZ" sz="2000" dirty="0" err="1" smtClean="0"/>
              <a:t>here</a:t>
            </a:r>
            <a:r>
              <a:rPr lang="cs-CZ" sz="2000" dirty="0" smtClean="0"/>
              <a:t>.</a:t>
            </a:r>
            <a:endParaRPr lang="cs-CZ" sz="2000" dirty="0"/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 smtClean="0"/>
              <a:t>D</a:t>
            </a:r>
            <a:r>
              <a:rPr lang="en-US" sz="2000" dirty="0" err="1" smtClean="0"/>
              <a:t>oes</a:t>
            </a:r>
            <a:r>
              <a:rPr lang="en-US" sz="2000" dirty="0" smtClean="0"/>
              <a:t> </a:t>
            </a:r>
            <a:r>
              <a:rPr lang="en-US" sz="2000" dirty="0"/>
              <a:t>it hurt when I press here?</a:t>
            </a:r>
            <a:endParaRPr lang="cs-CZ" sz="2000" dirty="0"/>
          </a:p>
          <a:p>
            <a:pPr marL="342900" indent="-342900" fontAlgn="ctr">
              <a:buFont typeface="Wingdings" pitchFamily="2" charset="2"/>
              <a:buChar char="q"/>
            </a:pPr>
            <a:r>
              <a:rPr lang="en-US" sz="2000" dirty="0"/>
              <a:t>I'm going to take your </a:t>
            </a:r>
            <a:r>
              <a:rPr lang="cs-CZ" sz="2000" dirty="0" err="1" smtClean="0"/>
              <a:t>blood</a:t>
            </a:r>
            <a:r>
              <a:rPr lang="cs-CZ" sz="2000" dirty="0" smtClean="0"/>
              <a:t> </a:t>
            </a:r>
            <a:r>
              <a:rPr lang="cs-CZ" sz="2000" dirty="0" err="1" smtClean="0"/>
              <a:t>pressure</a:t>
            </a:r>
            <a:r>
              <a:rPr lang="cs-CZ" sz="2000" dirty="0" smtClean="0"/>
              <a:t>/</a:t>
            </a:r>
            <a:r>
              <a:rPr lang="cs-CZ" sz="2000" dirty="0" err="1" smtClean="0"/>
              <a:t>temperature</a:t>
            </a:r>
            <a:r>
              <a:rPr lang="cs-CZ" sz="2000" dirty="0" smtClean="0"/>
              <a:t>/pulse.</a:t>
            </a:r>
            <a:endParaRPr lang="cs-CZ" sz="2000" dirty="0"/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 smtClean="0"/>
              <a:t>Co</a:t>
            </a:r>
            <a:r>
              <a:rPr lang="en-US" sz="2000" dirty="0" err="1" smtClean="0"/>
              <a:t>uld</a:t>
            </a:r>
            <a:r>
              <a:rPr lang="en-US" sz="2000" dirty="0" smtClean="0"/>
              <a:t> </a:t>
            </a:r>
            <a:r>
              <a:rPr lang="en-US" sz="2000" dirty="0"/>
              <a:t>you roll up your sleeve?</a:t>
            </a:r>
            <a:endParaRPr lang="cs-CZ" sz="2000" dirty="0"/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 err="1"/>
              <a:t>Y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/>
              <a:t>blood</a:t>
            </a:r>
            <a:r>
              <a:rPr lang="cs-CZ" sz="2000" dirty="0"/>
              <a:t> </a:t>
            </a:r>
            <a:r>
              <a:rPr lang="cs-CZ" sz="2000" dirty="0" err="1"/>
              <a:t>pressure's</a:t>
            </a:r>
            <a:r>
              <a:rPr lang="cs-CZ" sz="2000" dirty="0"/>
              <a:t> </a:t>
            </a:r>
            <a:r>
              <a:rPr lang="cs-CZ" sz="2000" dirty="0" err="1"/>
              <a:t>quite</a:t>
            </a:r>
            <a:r>
              <a:rPr lang="cs-CZ" sz="2000" dirty="0"/>
              <a:t> </a:t>
            </a:r>
            <a:r>
              <a:rPr lang="cs-CZ" sz="2000" dirty="0" err="1" smtClean="0"/>
              <a:t>low</a:t>
            </a:r>
            <a:r>
              <a:rPr lang="cs-CZ" sz="2000" dirty="0" smtClean="0"/>
              <a:t>/</a:t>
            </a:r>
            <a:r>
              <a:rPr lang="cs-CZ" sz="2000" dirty="0" err="1" smtClean="0"/>
              <a:t>normal</a:t>
            </a:r>
            <a:r>
              <a:rPr lang="cs-CZ" sz="2000" dirty="0" smtClean="0"/>
              <a:t>/</a:t>
            </a:r>
            <a:r>
              <a:rPr lang="cs-CZ" sz="2000" dirty="0" err="1" smtClean="0"/>
              <a:t>rather</a:t>
            </a:r>
            <a:r>
              <a:rPr lang="cs-CZ" sz="2000" dirty="0" smtClean="0"/>
              <a:t> </a:t>
            </a:r>
            <a:r>
              <a:rPr lang="cs-CZ" sz="2000" dirty="0" err="1" smtClean="0"/>
              <a:t>high</a:t>
            </a:r>
            <a:r>
              <a:rPr lang="cs-CZ" sz="2000" dirty="0" smtClean="0"/>
              <a:t>/very </a:t>
            </a:r>
            <a:r>
              <a:rPr lang="cs-CZ" sz="2000" dirty="0" err="1" smtClean="0"/>
              <a:t>high</a:t>
            </a:r>
            <a:r>
              <a:rPr lang="cs-CZ" sz="2000" dirty="0" smtClean="0"/>
              <a:t>.</a:t>
            </a:r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 err="1"/>
              <a:t>Y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temperature's</a:t>
            </a:r>
            <a:r>
              <a:rPr lang="cs-CZ" sz="2000" dirty="0"/>
              <a:t> </a:t>
            </a:r>
            <a:r>
              <a:rPr lang="cs-CZ" sz="2000" dirty="0" err="1" smtClean="0"/>
              <a:t>normal</a:t>
            </a:r>
            <a:r>
              <a:rPr lang="cs-CZ" sz="2000" dirty="0" smtClean="0"/>
              <a:t>/</a:t>
            </a:r>
            <a:r>
              <a:rPr lang="cs-CZ" sz="2000" dirty="0"/>
              <a:t>a </a:t>
            </a:r>
            <a:r>
              <a:rPr lang="cs-CZ" sz="2000" dirty="0" err="1"/>
              <a:t>little</a:t>
            </a:r>
            <a:r>
              <a:rPr lang="cs-CZ" sz="2000" dirty="0"/>
              <a:t> </a:t>
            </a:r>
            <a:r>
              <a:rPr lang="cs-CZ" sz="2000" dirty="0" err="1" smtClean="0"/>
              <a:t>high</a:t>
            </a:r>
            <a:r>
              <a:rPr lang="cs-CZ" sz="2000" dirty="0" smtClean="0"/>
              <a:t>/</a:t>
            </a:r>
            <a:r>
              <a:rPr lang="cs-CZ" sz="2000" dirty="0"/>
              <a:t>very </a:t>
            </a:r>
            <a:r>
              <a:rPr lang="cs-CZ" sz="2000" dirty="0" err="1" smtClean="0"/>
              <a:t>high</a:t>
            </a:r>
            <a:r>
              <a:rPr lang="cs-CZ" sz="2000" dirty="0" smtClean="0"/>
              <a:t>.</a:t>
            </a:r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/>
              <a:t>O</a:t>
            </a:r>
            <a:r>
              <a:rPr lang="cs-CZ" sz="2000" dirty="0" smtClean="0"/>
              <a:t>pen </a:t>
            </a:r>
            <a:r>
              <a:rPr lang="cs-CZ" sz="2000" dirty="0" err="1"/>
              <a:t>your</a:t>
            </a:r>
            <a:r>
              <a:rPr lang="cs-CZ" sz="2000" dirty="0"/>
              <a:t> </a:t>
            </a:r>
            <a:r>
              <a:rPr lang="cs-CZ" sz="2000" dirty="0" err="1"/>
              <a:t>mouth</a:t>
            </a:r>
            <a:r>
              <a:rPr lang="cs-CZ" sz="2000" dirty="0"/>
              <a:t>, </a:t>
            </a:r>
            <a:r>
              <a:rPr lang="cs-CZ" sz="2000" dirty="0" err="1" smtClean="0"/>
              <a:t>please</a:t>
            </a:r>
            <a:r>
              <a:rPr lang="cs-CZ" sz="2000" dirty="0" smtClean="0"/>
              <a:t>.</a:t>
            </a:r>
            <a:endParaRPr lang="cs-CZ" sz="2000" dirty="0"/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 err="1"/>
              <a:t>C</a:t>
            </a:r>
            <a:r>
              <a:rPr lang="cs-CZ" sz="2000" dirty="0" err="1" smtClean="0"/>
              <a:t>ough</a:t>
            </a:r>
            <a:r>
              <a:rPr lang="cs-CZ" sz="2000" dirty="0"/>
              <a:t>, </a:t>
            </a:r>
            <a:r>
              <a:rPr lang="cs-CZ" sz="2000" dirty="0" err="1" smtClean="0"/>
              <a:t>please</a:t>
            </a:r>
            <a:r>
              <a:rPr lang="cs-CZ" sz="2000" dirty="0" smtClean="0"/>
              <a:t>.</a:t>
            </a:r>
          </a:p>
          <a:p>
            <a:pPr fontAlgn="ctr"/>
            <a:r>
              <a:rPr lang="cs-CZ" sz="2400" b="1" dirty="0" err="1">
                <a:solidFill>
                  <a:schemeClr val="accent1"/>
                </a:solidFill>
              </a:rPr>
              <a:t>Treatments</a:t>
            </a:r>
            <a:r>
              <a:rPr lang="cs-CZ" sz="2400" b="1" dirty="0">
                <a:solidFill>
                  <a:schemeClr val="accent1"/>
                </a:solidFill>
              </a:rPr>
              <a:t> and </a:t>
            </a:r>
            <a:r>
              <a:rPr lang="cs-CZ" sz="2400" b="1" dirty="0" err="1" smtClean="0">
                <a:solidFill>
                  <a:schemeClr val="accent1"/>
                </a:solidFill>
              </a:rPr>
              <a:t>advice</a:t>
            </a:r>
            <a:endParaRPr lang="cs-CZ" sz="2400" b="1" dirty="0" smtClean="0">
              <a:solidFill>
                <a:schemeClr val="accent1"/>
              </a:solidFill>
            </a:endParaRPr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/>
              <a:t>Y</a:t>
            </a:r>
            <a:r>
              <a:rPr lang="en-US" sz="2000" dirty="0" err="1" smtClean="0"/>
              <a:t>ou're</a:t>
            </a:r>
            <a:r>
              <a:rPr lang="en-US" sz="2000" dirty="0" smtClean="0"/>
              <a:t> </a:t>
            </a:r>
            <a:r>
              <a:rPr lang="en-US" sz="2000" dirty="0"/>
              <a:t>going to need a few </a:t>
            </a:r>
            <a:r>
              <a:rPr lang="en-US" sz="2000" dirty="0" smtClean="0"/>
              <a:t>stiches</a:t>
            </a:r>
            <a:r>
              <a:rPr lang="cs-CZ" sz="2000" dirty="0" smtClean="0"/>
              <a:t>.</a:t>
            </a:r>
            <a:endParaRPr lang="cs-CZ" sz="2000" dirty="0"/>
          </a:p>
          <a:p>
            <a:pPr marL="342900" indent="-342900" fontAlgn="ctr">
              <a:buFont typeface="Wingdings" pitchFamily="2" charset="2"/>
              <a:buChar char="q"/>
            </a:pPr>
            <a:r>
              <a:rPr lang="en-US" sz="2000" dirty="0" smtClean="0"/>
              <a:t>I'm going to give you an injection</a:t>
            </a:r>
            <a:r>
              <a:rPr lang="cs-CZ" sz="2000" dirty="0" smtClean="0"/>
              <a:t>.</a:t>
            </a:r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/>
              <a:t>W</a:t>
            </a:r>
            <a:r>
              <a:rPr lang="en-US" sz="2000" dirty="0" smtClean="0"/>
              <a:t>e need to take a </a:t>
            </a:r>
            <a:r>
              <a:rPr lang="cs-CZ" sz="2000" dirty="0"/>
              <a:t>urine </a:t>
            </a:r>
            <a:r>
              <a:rPr lang="cs-CZ" sz="2000" dirty="0" smtClean="0"/>
              <a:t>sample/</a:t>
            </a:r>
            <a:r>
              <a:rPr lang="cs-CZ" sz="2000" dirty="0" err="1" smtClean="0"/>
              <a:t>blood</a:t>
            </a:r>
            <a:r>
              <a:rPr lang="cs-CZ" sz="2000" dirty="0" smtClean="0"/>
              <a:t> sample.</a:t>
            </a:r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/>
              <a:t>Y</a:t>
            </a:r>
            <a:r>
              <a:rPr lang="en-US" sz="2000" dirty="0" err="1" smtClean="0"/>
              <a:t>ou</a:t>
            </a:r>
            <a:r>
              <a:rPr lang="en-US" sz="2000" dirty="0" smtClean="0"/>
              <a:t> </a:t>
            </a:r>
            <a:r>
              <a:rPr lang="en-US" sz="2000" dirty="0"/>
              <a:t>need to have a blood </a:t>
            </a:r>
            <a:r>
              <a:rPr lang="en-US" sz="2000" dirty="0" smtClean="0"/>
              <a:t>test</a:t>
            </a:r>
            <a:r>
              <a:rPr lang="cs-CZ" sz="2000" dirty="0" smtClean="0"/>
              <a:t>.</a:t>
            </a:r>
            <a:endParaRPr lang="cs-CZ" sz="2000" dirty="0"/>
          </a:p>
          <a:p>
            <a:pPr marL="342900" indent="-342900" fontAlgn="ctr">
              <a:buFont typeface="Wingdings" pitchFamily="2" charset="2"/>
              <a:buChar char="q"/>
            </a:pPr>
            <a:r>
              <a:rPr lang="en-US" sz="2000" dirty="0"/>
              <a:t>I'm going to prescribe you some </a:t>
            </a:r>
            <a:r>
              <a:rPr lang="en-US" sz="2000" dirty="0" smtClean="0"/>
              <a:t>antibiotics</a:t>
            </a:r>
            <a:r>
              <a:rPr lang="cs-CZ" sz="2000" dirty="0" smtClean="0"/>
              <a:t>.</a:t>
            </a:r>
            <a:endParaRPr lang="cs-CZ" sz="2000" dirty="0"/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/>
              <a:t>T</a:t>
            </a:r>
            <a:r>
              <a:rPr lang="en-US" sz="2000" dirty="0" err="1" smtClean="0"/>
              <a:t>ake</a:t>
            </a:r>
            <a:r>
              <a:rPr lang="en-US" sz="2000" dirty="0" smtClean="0"/>
              <a:t> </a:t>
            </a:r>
            <a:r>
              <a:rPr lang="en-US" sz="2000" dirty="0"/>
              <a:t>two of these pills three times a </a:t>
            </a:r>
            <a:r>
              <a:rPr lang="en-US" sz="2000" dirty="0" smtClean="0"/>
              <a:t>day</a:t>
            </a:r>
            <a:r>
              <a:rPr lang="cs-CZ" sz="2000" dirty="0" smtClean="0"/>
              <a:t>.</a:t>
            </a:r>
            <a:endParaRPr lang="cs-CZ" sz="2000" dirty="0"/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/>
              <a:t>T</a:t>
            </a:r>
            <a:r>
              <a:rPr lang="en-US" sz="2000" dirty="0" err="1" smtClean="0"/>
              <a:t>ake</a:t>
            </a:r>
            <a:r>
              <a:rPr lang="en-US" sz="2000" dirty="0" smtClean="0"/>
              <a:t> </a:t>
            </a:r>
            <a:r>
              <a:rPr lang="en-US" sz="2000" dirty="0"/>
              <a:t>this prescription to the </a:t>
            </a:r>
            <a:r>
              <a:rPr lang="en-US" sz="2000" dirty="0" smtClean="0"/>
              <a:t>chemist</a:t>
            </a:r>
            <a:r>
              <a:rPr lang="cs-CZ" sz="2000" dirty="0" smtClean="0"/>
              <a:t>.</a:t>
            </a:r>
            <a:endParaRPr lang="cs-CZ" sz="2000" dirty="0"/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 smtClean="0"/>
              <a:t>H</a:t>
            </a:r>
            <a:r>
              <a:rPr lang="en-US" sz="2000" dirty="0" err="1" smtClean="0"/>
              <a:t>ow</a:t>
            </a:r>
            <a:r>
              <a:rPr lang="en-US" sz="2000" dirty="0" smtClean="0"/>
              <a:t> </a:t>
            </a:r>
            <a:r>
              <a:rPr lang="en-US" sz="2000" dirty="0"/>
              <a:t>much alcohol do you drink a week?</a:t>
            </a:r>
            <a:endParaRPr lang="cs-CZ" sz="2000" dirty="0"/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/>
              <a:t>Y</a:t>
            </a:r>
            <a:r>
              <a:rPr lang="en-US" sz="2000" dirty="0" err="1" smtClean="0"/>
              <a:t>ou</a:t>
            </a:r>
            <a:r>
              <a:rPr lang="en-US" sz="2000" dirty="0" smtClean="0"/>
              <a:t> </a:t>
            </a:r>
            <a:r>
              <a:rPr lang="en-US" sz="2000" dirty="0"/>
              <a:t>should cut down on your </a:t>
            </a:r>
            <a:r>
              <a:rPr lang="en-US" sz="2000" dirty="0" smtClean="0"/>
              <a:t>drinking</a:t>
            </a:r>
            <a:r>
              <a:rPr lang="cs-CZ" sz="2000" dirty="0" smtClean="0"/>
              <a:t>.</a:t>
            </a:r>
            <a:endParaRPr lang="cs-CZ" sz="2000" dirty="0"/>
          </a:p>
          <a:p>
            <a:pPr marL="342900" indent="-342900" fontAlgn="ctr">
              <a:buFont typeface="Wingdings" pitchFamily="2" charset="2"/>
              <a:buChar char="q"/>
            </a:pPr>
            <a:r>
              <a:rPr lang="cs-CZ" sz="2000" dirty="0" smtClean="0"/>
              <a:t>Y</a:t>
            </a:r>
            <a:r>
              <a:rPr lang="en-US" sz="2000" dirty="0" err="1" smtClean="0"/>
              <a:t>ou</a:t>
            </a:r>
            <a:r>
              <a:rPr lang="en-US" sz="2000" dirty="0" smtClean="0"/>
              <a:t> </a:t>
            </a:r>
            <a:r>
              <a:rPr lang="en-US" sz="2000" dirty="0"/>
              <a:t>need to try and lose some </a:t>
            </a:r>
            <a:r>
              <a:rPr lang="en-US" sz="2000" dirty="0" smtClean="0"/>
              <a:t>weight</a:t>
            </a:r>
            <a:r>
              <a:rPr lang="cs-CZ" sz="2000" dirty="0" smtClean="0"/>
              <a:t>.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3558793"/>
            <a:ext cx="33843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ctr">
              <a:buFont typeface="Wingdings" pitchFamily="2" charset="2"/>
              <a:buChar char="q"/>
            </a:pPr>
            <a:r>
              <a:rPr lang="cs-CZ" dirty="0" smtClean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smoke</a:t>
            </a:r>
            <a:r>
              <a:rPr lang="cs-CZ" dirty="0"/>
              <a:t>?</a:t>
            </a:r>
          </a:p>
          <a:p>
            <a:pPr marL="285750" indent="-285750" fontAlgn="ctr">
              <a:buFont typeface="Wingdings" pitchFamily="2" charset="2"/>
              <a:buChar char="q"/>
            </a:pP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should</a:t>
            </a:r>
            <a:r>
              <a:rPr lang="cs-CZ" dirty="0"/>
              <a:t> stop </a:t>
            </a:r>
            <a:r>
              <a:rPr lang="cs-CZ" dirty="0" smtClean="0"/>
              <a:t>smoking.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en-US" dirty="0"/>
              <a:t>I want to send you for an </a:t>
            </a:r>
            <a:r>
              <a:rPr lang="en-US" dirty="0" smtClean="0"/>
              <a:t>x-ray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 fontAlgn="ctr">
              <a:buFont typeface="Wingdings" pitchFamily="2" charset="2"/>
              <a:buChar char="q"/>
            </a:pPr>
            <a:r>
              <a:rPr lang="en-US" dirty="0"/>
              <a:t>I want you to see a </a:t>
            </a:r>
            <a:r>
              <a:rPr lang="en-US" dirty="0" smtClean="0"/>
              <a:t>specialist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5301208"/>
            <a:ext cx="33843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www.youtube.com/watch?v=3rvCCEK3mic&amp;feature=related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986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0"/>
            <a:ext cx="8964488" cy="692894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</a:rPr>
              <a:t>Making an </a:t>
            </a:r>
            <a:r>
              <a:rPr lang="en-US" b="1" dirty="0" smtClean="0">
                <a:solidFill>
                  <a:schemeClr val="accent1"/>
                </a:solidFill>
              </a:rPr>
              <a:t>Appointment</a:t>
            </a:r>
            <a:endParaRPr lang="cs-CZ" b="1" dirty="0" smtClean="0">
              <a:solidFill>
                <a:schemeClr val="accent1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 smtClean="0"/>
              <a:t>Hello</a:t>
            </a:r>
            <a:r>
              <a:rPr lang="en-US" dirty="0"/>
              <a:t>. This is Richard Brown. I'd like to make an appointment to see Dr. </a:t>
            </a:r>
            <a:r>
              <a:rPr lang="cs-CZ" dirty="0" smtClean="0"/>
              <a:t>Jones</a:t>
            </a:r>
            <a:r>
              <a:rPr lang="en-US" dirty="0" smtClean="0"/>
              <a:t>. </a:t>
            </a:r>
            <a:endParaRPr lang="en-US" dirty="0"/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Certainly. What seems to be the problem?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I'd like to have my annual check-up.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Fine. When would you be available to come in to see Dr</a:t>
            </a:r>
            <a:r>
              <a:rPr lang="en-US" dirty="0" smtClean="0"/>
              <a:t>.</a:t>
            </a:r>
            <a:r>
              <a:rPr lang="cs-CZ" dirty="0" smtClean="0"/>
              <a:t> Jones</a:t>
            </a:r>
            <a:r>
              <a:rPr lang="en-US" dirty="0" smtClean="0"/>
              <a:t>? </a:t>
            </a:r>
            <a:endParaRPr lang="en-US" dirty="0"/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Any day next week in the morning would be great.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How about next Thursday at 10 o'clock?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That sounds fine. Thank you.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We'll see you next Thursday Mr. Brown. Goodbye. </a:t>
            </a:r>
          </a:p>
          <a:p>
            <a:r>
              <a:rPr lang="en-US" b="1" dirty="0">
                <a:solidFill>
                  <a:schemeClr val="accent1"/>
                </a:solidFill>
              </a:rPr>
              <a:t>Seeing the </a:t>
            </a:r>
            <a:r>
              <a:rPr lang="en-US" b="1" dirty="0" smtClean="0">
                <a:solidFill>
                  <a:schemeClr val="accent1"/>
                </a:solidFill>
              </a:rPr>
              <a:t>Doctor</a:t>
            </a:r>
            <a:endParaRPr lang="cs-CZ" b="1" dirty="0" smtClean="0">
              <a:solidFill>
                <a:schemeClr val="accent1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 smtClean="0"/>
              <a:t>Hello</a:t>
            </a:r>
            <a:r>
              <a:rPr lang="en-US" dirty="0"/>
              <a:t>, what's the matter?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Good morning. I have a terrible ache in my lower back.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How long has your back been bothering you?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I've been having pain for about the last two weeks.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Do you have any history of back problems?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No, this is the first time.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Are you taking any medicine at the moment?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No, just an aspirin from time to time to kill the pain.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/>
              <a:t>OK. Let's have a look at your back. Please take off your shirt .... </a:t>
            </a:r>
          </a:p>
          <a:p>
            <a:r>
              <a:rPr lang="en-US" b="1" i="1" dirty="0">
                <a:solidFill>
                  <a:schemeClr val="accent1"/>
                </a:solidFill>
              </a:rPr>
              <a:t>Key </a:t>
            </a:r>
            <a:r>
              <a:rPr lang="en-US" b="1" i="1" dirty="0" smtClean="0">
                <a:solidFill>
                  <a:schemeClr val="accent1"/>
                </a:solidFill>
              </a:rPr>
              <a:t>Vocabulary</a:t>
            </a:r>
            <a:endParaRPr lang="cs-CZ" b="1" i="1" dirty="0" smtClean="0">
              <a:solidFill>
                <a:schemeClr val="accent1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make an appointment</a:t>
            </a:r>
            <a:br>
              <a:rPr lang="en-US" dirty="0"/>
            </a:br>
            <a:r>
              <a:rPr lang="en-US" dirty="0"/>
              <a:t>What (seems) is the problem...?</a:t>
            </a:r>
            <a:br>
              <a:rPr lang="en-US" dirty="0"/>
            </a:br>
            <a:r>
              <a:rPr lang="en-US" dirty="0"/>
              <a:t>What's the matter ...?</a:t>
            </a:r>
            <a:br>
              <a:rPr lang="en-US" dirty="0"/>
            </a:br>
            <a:r>
              <a:rPr lang="en-US" dirty="0" smtClean="0"/>
              <a:t>check-up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5445224"/>
            <a:ext cx="38884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ache</a:t>
            </a:r>
            <a:br>
              <a:rPr lang="en-US" dirty="0"/>
            </a:br>
            <a:r>
              <a:rPr lang="en-US" dirty="0"/>
              <a:t>pain</a:t>
            </a:r>
            <a:br>
              <a:rPr lang="en-US" dirty="0"/>
            </a:br>
            <a:r>
              <a:rPr lang="en-US" dirty="0"/>
              <a:t>history of ... problems</a:t>
            </a:r>
            <a:br>
              <a:rPr lang="en-US" dirty="0"/>
            </a:br>
            <a:r>
              <a:rPr lang="en-US" dirty="0"/>
              <a:t>medicine</a:t>
            </a:r>
            <a:br>
              <a:rPr lang="en-US" dirty="0"/>
            </a:br>
            <a:r>
              <a:rPr lang="en-US" dirty="0" smtClean="0"/>
              <a:t>aspirin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6675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6632"/>
            <a:ext cx="8496944" cy="563231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Everyone has to go </a:t>
            </a:r>
            <a:r>
              <a:rPr lang="en-US" sz="2000" dirty="0" smtClean="0"/>
              <a:t>t</a:t>
            </a:r>
            <a:r>
              <a:rPr lang="cs-CZ" sz="2000" dirty="0" smtClean="0"/>
              <a:t>o</a:t>
            </a:r>
            <a:r>
              <a:rPr lang="en-US" sz="2000" dirty="0" smtClean="0"/>
              <a:t> </a:t>
            </a:r>
            <a:r>
              <a:rPr lang="en-US" sz="2000" dirty="0"/>
              <a:t>the doctors at one time or another. Hopefully it is always for something minor. No matter what the problem is there will be a number of common expressions that doctors use. Look at some of these </a:t>
            </a:r>
            <a:r>
              <a:rPr lang="en-US" sz="2000" dirty="0" smtClean="0"/>
              <a:t>examples</a:t>
            </a:r>
            <a:r>
              <a:rPr lang="cs-CZ" sz="2000" dirty="0" smtClean="0"/>
              <a:t>:</a:t>
            </a:r>
          </a:p>
          <a:p>
            <a:endParaRPr lang="cs-CZ" sz="2000" dirty="0" smtClean="0"/>
          </a:p>
          <a:p>
            <a:r>
              <a:rPr lang="en-US" sz="2000" b="1" dirty="0"/>
              <a:t>Expression: </a:t>
            </a:r>
            <a:r>
              <a:rPr lang="en-US" sz="2000" dirty="0"/>
              <a:t>What seems to be the problem?</a:t>
            </a:r>
            <a:br>
              <a:rPr lang="en-US" sz="2000" dirty="0"/>
            </a:br>
            <a:r>
              <a:rPr lang="en-US" sz="2000" b="1" dirty="0"/>
              <a:t>Response: </a:t>
            </a:r>
            <a:r>
              <a:rPr lang="en-US" sz="2000" dirty="0"/>
              <a:t>My left knee hurts when I bend it.</a:t>
            </a:r>
          </a:p>
          <a:p>
            <a:r>
              <a:rPr lang="en-US" sz="2000" b="1" dirty="0"/>
              <a:t>Expression: </a:t>
            </a:r>
            <a:r>
              <a:rPr lang="en-US" sz="2000" dirty="0"/>
              <a:t>Where does it hurt?</a:t>
            </a:r>
            <a:br>
              <a:rPr lang="en-US" sz="2000" dirty="0"/>
            </a:br>
            <a:r>
              <a:rPr lang="en-US" sz="2000" b="1" dirty="0"/>
              <a:t>Response: </a:t>
            </a:r>
            <a:r>
              <a:rPr lang="en-US" sz="2000" dirty="0"/>
              <a:t>My right ear.</a:t>
            </a:r>
          </a:p>
          <a:p>
            <a:r>
              <a:rPr lang="en-US" sz="2000" b="1" dirty="0"/>
              <a:t>Expression: </a:t>
            </a:r>
            <a:r>
              <a:rPr lang="en-US" sz="2000" dirty="0"/>
              <a:t>How long has it hurt? </a:t>
            </a:r>
            <a:br>
              <a:rPr lang="en-US" sz="2000" dirty="0"/>
            </a:br>
            <a:r>
              <a:rPr lang="en-US" sz="2000" b="1" dirty="0"/>
              <a:t>Response: </a:t>
            </a:r>
            <a:r>
              <a:rPr lang="en-US" sz="2000" dirty="0"/>
              <a:t>It started to hurt three days ago?</a:t>
            </a:r>
          </a:p>
          <a:p>
            <a:r>
              <a:rPr lang="en-US" sz="2000" b="1" dirty="0"/>
              <a:t>Expression: </a:t>
            </a:r>
            <a:r>
              <a:rPr lang="en-US" sz="2000" dirty="0"/>
              <a:t>Have you done or eaten anything unusual in the last few days?</a:t>
            </a:r>
            <a:br>
              <a:rPr lang="en-US" sz="2000" dirty="0"/>
            </a:br>
            <a:r>
              <a:rPr lang="en-US" sz="2000" b="1" dirty="0"/>
              <a:t>Response: </a:t>
            </a:r>
            <a:r>
              <a:rPr lang="en-US" sz="2000" dirty="0"/>
              <a:t>No, just the normal stuff.</a:t>
            </a:r>
          </a:p>
          <a:p>
            <a:r>
              <a:rPr lang="en-US" sz="2000" b="1" dirty="0"/>
              <a:t>Expression: </a:t>
            </a:r>
            <a:r>
              <a:rPr lang="en-US" sz="2000" dirty="0"/>
              <a:t>Let’s check you blood pressure, pulse, and temperature.</a:t>
            </a:r>
            <a:br>
              <a:rPr lang="en-US" sz="2000" dirty="0"/>
            </a:br>
            <a:r>
              <a:rPr lang="en-US" sz="2000" b="1" dirty="0"/>
              <a:t>Response: </a:t>
            </a:r>
            <a:r>
              <a:rPr lang="en-US" sz="2000" dirty="0"/>
              <a:t>OK.</a:t>
            </a:r>
          </a:p>
          <a:p>
            <a:r>
              <a:rPr lang="en-US" sz="2000" b="1" dirty="0"/>
              <a:t>Expression: </a:t>
            </a:r>
            <a:r>
              <a:rPr lang="en-US" sz="2000" dirty="0"/>
              <a:t>You need an injection of penicillin and I’ll give you a prescription for pain pills.</a:t>
            </a:r>
            <a:br>
              <a:rPr lang="en-US" sz="2000" dirty="0"/>
            </a:br>
            <a:r>
              <a:rPr lang="en-US" sz="2000" b="1" dirty="0"/>
              <a:t>Response: </a:t>
            </a:r>
            <a:r>
              <a:rPr lang="en-US" sz="2000" dirty="0"/>
              <a:t>Can’t I have a pill instead, I hate shots.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344644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0"/>
            <a:ext cx="8892480" cy="72635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b="1" dirty="0"/>
              <a:t>Doctor:</a:t>
            </a:r>
            <a:r>
              <a:rPr lang="en-US" sz="1400" dirty="0"/>
              <a:t> What seems to be the problem today Jake.</a:t>
            </a:r>
            <a:br>
              <a:rPr lang="en-US" sz="1400" dirty="0"/>
            </a:br>
            <a:r>
              <a:rPr lang="en-US" sz="1400" b="1" dirty="0"/>
              <a:t>Jake:</a:t>
            </a:r>
            <a:r>
              <a:rPr lang="en-US" sz="1400" dirty="0"/>
              <a:t> I’m not sure Doctor, I just feel lousy all over. I have a splitting</a:t>
            </a:r>
            <a:br>
              <a:rPr lang="en-US" sz="1400" dirty="0"/>
            </a:br>
            <a:r>
              <a:rPr lang="en-US" sz="1400" dirty="0"/>
              <a:t>headache, my stomach is upset, all I want to do is sleep, and my</a:t>
            </a:r>
            <a:br>
              <a:rPr lang="en-US" sz="1400" dirty="0"/>
            </a:br>
            <a:r>
              <a:rPr lang="en-US" sz="1400" dirty="0"/>
              <a:t>right elbow is hurting.</a:t>
            </a:r>
            <a:br>
              <a:rPr lang="en-US" sz="1400" dirty="0"/>
            </a:br>
            <a:r>
              <a:rPr lang="en-US" sz="1400" b="1" dirty="0"/>
              <a:t>Doctor:</a:t>
            </a:r>
            <a:r>
              <a:rPr lang="en-US" sz="1400" dirty="0"/>
              <a:t> How long has this been going on?</a:t>
            </a:r>
            <a:br>
              <a:rPr lang="en-US" sz="1400" dirty="0"/>
            </a:br>
            <a:r>
              <a:rPr lang="en-US" sz="1400" b="1" dirty="0"/>
              <a:t>Jake:</a:t>
            </a:r>
            <a:r>
              <a:rPr lang="en-US" sz="1400" dirty="0"/>
              <a:t> It just started today. Yesterday I felt great, but when I woke up this</a:t>
            </a:r>
            <a:br>
              <a:rPr lang="en-US" sz="1400" dirty="0"/>
            </a:br>
            <a:r>
              <a:rPr lang="en-US" sz="1400" dirty="0"/>
              <a:t>morning …oh.</a:t>
            </a:r>
            <a:br>
              <a:rPr lang="en-US" sz="1400" dirty="0"/>
            </a:br>
            <a:r>
              <a:rPr lang="en-US" sz="1400" b="1" dirty="0"/>
              <a:t>Doctor:</a:t>
            </a:r>
            <a:r>
              <a:rPr lang="en-US" sz="1400" dirty="0"/>
              <a:t> Well let’s take your temperature and blood pressure and see</a:t>
            </a:r>
            <a:br>
              <a:rPr lang="en-US" sz="1400" dirty="0"/>
            </a:br>
            <a:r>
              <a:rPr lang="en-US" sz="1400" dirty="0"/>
              <a:t>how they are.</a:t>
            </a:r>
            <a:br>
              <a:rPr lang="en-US" sz="1400" dirty="0"/>
            </a:br>
            <a:r>
              <a:rPr lang="en-US" sz="1400" b="1" dirty="0"/>
              <a:t>Doctor:</a:t>
            </a:r>
            <a:r>
              <a:rPr lang="en-US" sz="1400" dirty="0"/>
              <a:t> (Later). You don’t have a fever, and your blood pressure and</a:t>
            </a:r>
            <a:br>
              <a:rPr lang="en-US" sz="1400" dirty="0"/>
            </a:br>
            <a:r>
              <a:rPr lang="en-US" sz="1400" dirty="0"/>
              <a:t>pulse are normal. There is a flu going around, but that wouldn’t</a:t>
            </a:r>
            <a:br>
              <a:rPr lang="en-US" sz="1400" dirty="0"/>
            </a:br>
            <a:r>
              <a:rPr lang="en-US" sz="1400" dirty="0"/>
              <a:t>explain your elbow hurting. Tell me, have you done anything</a:t>
            </a:r>
            <a:br>
              <a:rPr lang="en-US" sz="1400" dirty="0"/>
            </a:br>
            <a:r>
              <a:rPr lang="en-US" sz="1400" dirty="0"/>
              <a:t>or eaten anything unusual in the last couple of days?</a:t>
            </a:r>
            <a:br>
              <a:rPr lang="en-US" sz="1400" dirty="0"/>
            </a:br>
            <a:r>
              <a:rPr lang="en-US" sz="1400" b="1" dirty="0"/>
              <a:t>Jake:</a:t>
            </a:r>
            <a:r>
              <a:rPr lang="en-US" sz="1400" dirty="0"/>
              <a:t> Not really, I did go to a party last night and drank a little.</a:t>
            </a:r>
            <a:br>
              <a:rPr lang="en-US" sz="1400" dirty="0"/>
            </a:br>
            <a:r>
              <a:rPr lang="en-US" sz="1400" b="1" dirty="0"/>
              <a:t>Doctor:</a:t>
            </a:r>
            <a:r>
              <a:rPr lang="en-US" sz="1400" dirty="0"/>
              <a:t> What did you drink and how much?</a:t>
            </a:r>
            <a:br>
              <a:rPr lang="en-US" sz="1400" dirty="0"/>
            </a:br>
            <a:r>
              <a:rPr lang="en-US" sz="1400" b="1" dirty="0"/>
              <a:t>Jake:</a:t>
            </a:r>
            <a:r>
              <a:rPr lang="en-US" sz="1400" dirty="0"/>
              <a:t> Not much, 7 or 8 cans of beer and a bottle of tequila.</a:t>
            </a:r>
            <a:br>
              <a:rPr lang="en-US" sz="1400" dirty="0"/>
            </a:br>
            <a:r>
              <a:rPr lang="en-US" sz="1400" b="1" dirty="0"/>
              <a:t>Doctor:</a:t>
            </a:r>
            <a:r>
              <a:rPr lang="en-US" sz="1400" dirty="0"/>
              <a:t> Do you usually drink that much?</a:t>
            </a:r>
            <a:br>
              <a:rPr lang="en-US" sz="1400" dirty="0"/>
            </a:br>
            <a:r>
              <a:rPr lang="en-US" sz="1400" b="1" dirty="0"/>
              <a:t>Jake:</a:t>
            </a:r>
            <a:r>
              <a:rPr lang="en-US" sz="1400" dirty="0"/>
              <a:t> No, it was the first time drinking anything. I was celebrating my 21st</a:t>
            </a:r>
            <a:br>
              <a:rPr lang="en-US" sz="1400" dirty="0"/>
            </a:br>
            <a:r>
              <a:rPr lang="en-US" sz="1400" dirty="0"/>
              <a:t>birthday.</a:t>
            </a:r>
            <a:br>
              <a:rPr lang="en-US" sz="1400" dirty="0"/>
            </a:br>
            <a:r>
              <a:rPr lang="en-US" sz="1400" b="1" dirty="0"/>
              <a:t>Doctor:</a:t>
            </a:r>
            <a:r>
              <a:rPr lang="en-US" sz="1400" dirty="0"/>
              <a:t> Well, no wonder you feel lousy, you have a major hangover. Do</a:t>
            </a:r>
            <a:br>
              <a:rPr lang="en-US" sz="1400" dirty="0"/>
            </a:br>
            <a:r>
              <a:rPr lang="en-US" sz="1400" dirty="0"/>
              <a:t>you happen to remember if you fell down or hit your elbow against</a:t>
            </a:r>
            <a:br>
              <a:rPr lang="en-US" sz="1400" dirty="0"/>
            </a:br>
            <a:r>
              <a:rPr lang="en-US" sz="1400" dirty="0"/>
              <a:t>something?</a:t>
            </a:r>
            <a:br>
              <a:rPr lang="en-US" sz="1400" dirty="0"/>
            </a:br>
            <a:r>
              <a:rPr lang="en-US" sz="1400" b="1" dirty="0"/>
              <a:t>Jake:</a:t>
            </a:r>
            <a:r>
              <a:rPr lang="en-US" sz="1400" dirty="0"/>
              <a:t> Now that you mention it, I seem to recall I fell down when I was</a:t>
            </a:r>
            <a:br>
              <a:rPr lang="en-US" sz="1400" dirty="0"/>
            </a:br>
            <a:r>
              <a:rPr lang="en-US" sz="1400" dirty="0"/>
              <a:t>getting out of my car.</a:t>
            </a:r>
            <a:br>
              <a:rPr lang="en-US" sz="1400" dirty="0"/>
            </a:br>
            <a:r>
              <a:rPr lang="en-US" sz="1400" b="1" dirty="0"/>
              <a:t>Doctor:</a:t>
            </a:r>
            <a:r>
              <a:rPr lang="en-US" sz="1400" dirty="0"/>
              <a:t> Well your elbow seems OK, just a bad bruise. It’ll be OK in a</a:t>
            </a:r>
            <a:br>
              <a:rPr lang="en-US" sz="1400" dirty="0"/>
            </a:br>
            <a:r>
              <a:rPr lang="en-US" sz="1400" dirty="0"/>
              <a:t>few days.</a:t>
            </a:r>
            <a:br>
              <a:rPr lang="en-US" sz="1400" dirty="0"/>
            </a:br>
            <a:r>
              <a:rPr lang="en-US" sz="1400" b="1" dirty="0"/>
              <a:t>Jake:</a:t>
            </a:r>
            <a:r>
              <a:rPr lang="en-US" sz="1400" dirty="0"/>
              <a:t> What can I do to feel better?</a:t>
            </a:r>
            <a:br>
              <a:rPr lang="en-US" sz="1400" dirty="0"/>
            </a:br>
            <a:r>
              <a:rPr lang="en-US" sz="1400" b="1" dirty="0"/>
              <a:t>Doctor:</a:t>
            </a:r>
            <a:r>
              <a:rPr lang="en-US" sz="1400" dirty="0"/>
              <a:t> For your elbow, you might want to put on a cold pack. For your</a:t>
            </a:r>
            <a:br>
              <a:rPr lang="en-US" sz="1400" dirty="0"/>
            </a:br>
            <a:r>
              <a:rPr lang="en-US" sz="1400" dirty="0"/>
              <a:t>hangover, I suggest taking some aspirin, drinking lots of water, eating&gt;</a:t>
            </a:r>
            <a:br>
              <a:rPr lang="en-US" sz="1400" dirty="0"/>
            </a:br>
            <a:r>
              <a:rPr lang="en-US" sz="1400" dirty="0"/>
              <a:t>something light and going back to bed. You’ll feel good as new</a:t>
            </a:r>
            <a:br>
              <a:rPr lang="en-US" sz="1400" dirty="0"/>
            </a:br>
            <a:r>
              <a:rPr lang="en-US" sz="1400" dirty="0"/>
              <a:t>tomorrow.</a:t>
            </a:r>
            <a:br>
              <a:rPr lang="en-US" sz="1400" dirty="0"/>
            </a:br>
            <a:r>
              <a:rPr lang="en-US" sz="1400" b="1" dirty="0"/>
              <a:t>Jake:</a:t>
            </a:r>
            <a:r>
              <a:rPr lang="en-US" sz="1400" dirty="0"/>
              <a:t> Thanks doctor. You’re a life saver</a:t>
            </a:r>
            <a:r>
              <a:rPr lang="en-US" sz="1400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3908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0"/>
            <a:ext cx="8640960" cy="674030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accent1"/>
                </a:solidFill>
              </a:rPr>
              <a:t>Pair work- Role Play</a:t>
            </a:r>
            <a:r>
              <a:rPr lang="en-US" sz="1600" dirty="0">
                <a:solidFill>
                  <a:schemeClr val="accent1"/>
                </a:solidFill>
              </a:rPr>
              <a:t/>
            </a:r>
            <a:br>
              <a:rPr lang="en-US" sz="1600" dirty="0">
                <a:solidFill>
                  <a:schemeClr val="accent1"/>
                </a:solidFill>
              </a:rPr>
            </a:br>
            <a:r>
              <a:rPr lang="en-US" sz="1600" dirty="0"/>
              <a:t>Working with a partner, role play the situation, using the information </a:t>
            </a:r>
            <a:r>
              <a:rPr lang="en-US" sz="1600" dirty="0" smtClean="0"/>
              <a:t>below</a:t>
            </a:r>
            <a:r>
              <a:rPr lang="cs-CZ" sz="1600" dirty="0" smtClean="0"/>
              <a:t>:</a:t>
            </a:r>
            <a:endParaRPr lang="en-US" sz="1600" dirty="0"/>
          </a:p>
          <a:p>
            <a:r>
              <a:rPr lang="en-US" sz="1600" b="1" dirty="0"/>
              <a:t>The situation:</a:t>
            </a:r>
            <a:r>
              <a:rPr lang="en-US" sz="1600" dirty="0"/>
              <a:t> At a doctor’s office</a:t>
            </a:r>
            <a:br>
              <a:rPr lang="en-US" sz="1600" dirty="0"/>
            </a:br>
            <a:r>
              <a:rPr lang="en-US" sz="1600" b="1" dirty="0"/>
              <a:t>The roles:</a:t>
            </a:r>
            <a:r>
              <a:rPr lang="en-US" sz="1600" dirty="0"/>
              <a:t> A doctor, a patient</a:t>
            </a:r>
          </a:p>
          <a:p>
            <a:r>
              <a:rPr lang="en-US" sz="1600" dirty="0"/>
              <a:t>The patient has the following symptoms or problems. The doctor should:</a:t>
            </a:r>
          </a:p>
          <a:p>
            <a:r>
              <a:rPr lang="en-US" sz="1600" dirty="0"/>
              <a:t>ask what the problem is</a:t>
            </a:r>
            <a:br>
              <a:rPr lang="en-US" sz="1600" dirty="0"/>
            </a:br>
            <a:r>
              <a:rPr lang="en-US" sz="1600" dirty="0"/>
              <a:t>ask how long it has lasted</a:t>
            </a:r>
            <a:br>
              <a:rPr lang="en-US" sz="1600" dirty="0"/>
            </a:br>
            <a:r>
              <a:rPr lang="en-US" sz="1600" dirty="0"/>
              <a:t>ask if the patient has done or eaten anything unusual lately</a:t>
            </a:r>
            <a:br>
              <a:rPr lang="en-US" sz="1600" dirty="0"/>
            </a:br>
            <a:r>
              <a:rPr lang="en-US" sz="1600" dirty="0"/>
              <a:t>make a recommendation for treatment</a:t>
            </a:r>
          </a:p>
          <a:p>
            <a:r>
              <a:rPr lang="en-US" sz="1600" b="1" dirty="0"/>
              <a:t>Patients problem:</a:t>
            </a:r>
            <a:r>
              <a:rPr lang="en-US" sz="1600" dirty="0"/>
              <a:t> Cold: runny nose, cough, muscle aches </a:t>
            </a:r>
            <a:br>
              <a:rPr lang="en-US" sz="1600" dirty="0"/>
            </a:br>
            <a:r>
              <a:rPr lang="en-US" sz="1600" b="1" dirty="0"/>
              <a:t>Doctor’s treatment:</a:t>
            </a:r>
            <a:r>
              <a:rPr lang="en-US" sz="1600" dirty="0"/>
              <a:t> Bed rest, drink fluids (orange juice), prescription cold medicine </a:t>
            </a:r>
          </a:p>
          <a:p>
            <a:r>
              <a:rPr lang="en-US" sz="1600" b="1" dirty="0"/>
              <a:t>Patients problem: </a:t>
            </a:r>
            <a:r>
              <a:rPr lang="en-US" sz="1600" dirty="0"/>
              <a:t>Fever: hot forehead, headache, shivering </a:t>
            </a:r>
          </a:p>
          <a:p>
            <a:r>
              <a:rPr lang="en-US" sz="1600" b="1" dirty="0"/>
              <a:t>Doctor’s treatment: </a:t>
            </a:r>
            <a:r>
              <a:rPr lang="en-US" sz="1600" dirty="0"/>
              <a:t>Bed rest, alcohol rub, aspirin</a:t>
            </a:r>
          </a:p>
          <a:p>
            <a:r>
              <a:rPr lang="en-US" sz="1600" b="1" dirty="0"/>
              <a:t>Patients problem: </a:t>
            </a:r>
            <a:r>
              <a:rPr lang="en-US" sz="1600" dirty="0"/>
              <a:t>Upset stomach: vomiting, stomach pain, nausea </a:t>
            </a:r>
          </a:p>
          <a:p>
            <a:r>
              <a:rPr lang="en-US" sz="1600" b="1" dirty="0"/>
              <a:t>Doctor’s treatment:</a:t>
            </a:r>
            <a:r>
              <a:rPr lang="en-US" sz="1600" dirty="0"/>
              <a:t> Take antacid</a:t>
            </a:r>
          </a:p>
          <a:p>
            <a:r>
              <a:rPr lang="en-US" sz="1600" b="1" dirty="0"/>
              <a:t>Patients problem: </a:t>
            </a:r>
            <a:r>
              <a:rPr lang="en-US" sz="1600" dirty="0"/>
              <a:t>Back pain: pain in lower lumbar region </a:t>
            </a:r>
            <a:br>
              <a:rPr lang="en-US" sz="1600" dirty="0"/>
            </a:br>
            <a:r>
              <a:rPr lang="en-US" sz="1600" b="1" dirty="0"/>
              <a:t>Doctor’s treatment: </a:t>
            </a:r>
            <a:r>
              <a:rPr lang="en-US" sz="1600" dirty="0"/>
              <a:t>Bed rest, massage, heating pad, take, analgesic (pain pill) </a:t>
            </a:r>
          </a:p>
          <a:p>
            <a:r>
              <a:rPr lang="en-US" sz="1600" b="1" dirty="0"/>
              <a:t>Patients problem: </a:t>
            </a:r>
            <a:r>
              <a:rPr lang="en-US" sz="1600" dirty="0"/>
              <a:t>Head ache: </a:t>
            </a:r>
            <a:r>
              <a:rPr lang="en-US" sz="1600" dirty="0" smtClean="0"/>
              <a:t>P</a:t>
            </a:r>
            <a:r>
              <a:rPr lang="cs-CZ" sz="1600" dirty="0" smtClean="0"/>
              <a:t>a</a:t>
            </a:r>
            <a:r>
              <a:rPr lang="en-US" sz="1600" dirty="0" smtClean="0"/>
              <a:t>in </a:t>
            </a:r>
            <a:r>
              <a:rPr lang="en-US" sz="1600" dirty="0"/>
              <a:t>in head, at temples </a:t>
            </a:r>
            <a:br>
              <a:rPr lang="en-US" sz="1600" dirty="0"/>
            </a:br>
            <a:r>
              <a:rPr lang="en-US" sz="1600" b="1" dirty="0"/>
              <a:t>Doctor’s treatment: </a:t>
            </a:r>
            <a:r>
              <a:rPr lang="en-US" sz="1600" dirty="0"/>
              <a:t>Bed rest, aspirin </a:t>
            </a:r>
          </a:p>
          <a:p>
            <a:r>
              <a:rPr lang="en-US" sz="1600" b="1" dirty="0"/>
              <a:t>Patients problem: </a:t>
            </a:r>
            <a:r>
              <a:rPr lang="en-US" sz="1600" dirty="0"/>
              <a:t>Skin burn (from hot water): pain at site of burn, red skin, blisters </a:t>
            </a:r>
            <a:br>
              <a:rPr lang="en-US" sz="1600" dirty="0"/>
            </a:br>
            <a:r>
              <a:rPr lang="en-US" sz="1600" b="1" dirty="0"/>
              <a:t>Doctor’s treatment: </a:t>
            </a:r>
            <a:r>
              <a:rPr lang="en-US" sz="1600" dirty="0"/>
              <a:t>Cool site with cold water, apply aloe or other skin, burn ointment </a:t>
            </a:r>
          </a:p>
          <a:p>
            <a:r>
              <a:rPr lang="en-US" sz="1600" b="1" dirty="0"/>
              <a:t>Patients problem:</a:t>
            </a:r>
            <a:r>
              <a:rPr lang="en-US" sz="1600" dirty="0"/>
              <a:t> Broken finger: extreme pain, lack of mobility </a:t>
            </a:r>
          </a:p>
          <a:p>
            <a:r>
              <a:rPr lang="en-US" sz="1600" b="1" dirty="0"/>
              <a:t>Doctor’s treatment: </a:t>
            </a:r>
            <a:r>
              <a:rPr lang="en-US" sz="1600" dirty="0"/>
              <a:t>Set finger in cast, pain pill</a:t>
            </a:r>
          </a:p>
          <a:p>
            <a:r>
              <a:rPr lang="en-US" sz="1600" b="1" dirty="0"/>
              <a:t>Patients problem: </a:t>
            </a:r>
            <a:r>
              <a:rPr lang="en-US" sz="1600" dirty="0"/>
              <a:t>Sore throat: pain in throat, difficulty swallowing </a:t>
            </a:r>
            <a:br>
              <a:rPr lang="en-US" sz="1600" dirty="0"/>
            </a:br>
            <a:r>
              <a:rPr lang="en-US" sz="1600" b="1" dirty="0"/>
              <a:t>Doctor’s treatment: </a:t>
            </a:r>
            <a:r>
              <a:rPr lang="en-US" sz="1600" dirty="0"/>
              <a:t>Gargle with salt water, take throat lozenges</a:t>
            </a:r>
          </a:p>
          <a:p>
            <a:r>
              <a:rPr lang="en-US" sz="1600" b="1" dirty="0"/>
              <a:t>Patients problem: </a:t>
            </a:r>
            <a:r>
              <a:rPr lang="en-US" sz="1600" dirty="0"/>
              <a:t>Allergies: runny noose, sneezing, watery, itchy eyes </a:t>
            </a:r>
            <a:br>
              <a:rPr lang="en-US" sz="1600" dirty="0"/>
            </a:br>
            <a:r>
              <a:rPr lang="en-US" sz="1600" b="1" dirty="0"/>
              <a:t>Doctor’s </a:t>
            </a:r>
            <a:r>
              <a:rPr lang="en-US" sz="1600" b="1" dirty="0" err="1"/>
              <a:t>treatment:</a:t>
            </a:r>
            <a:r>
              <a:rPr lang="en-US" sz="1600" dirty="0" err="1"/>
              <a:t>Take</a:t>
            </a:r>
            <a:r>
              <a:rPr lang="en-US" sz="1600" dirty="0"/>
              <a:t> allergy </a:t>
            </a:r>
            <a:r>
              <a:rPr lang="en-US" sz="1600" dirty="0" smtClean="0"/>
              <a:t>pills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515959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49694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1400" u="sng" dirty="0" smtClean="0"/>
              <a:t>ZDROJE:</a:t>
            </a:r>
          </a:p>
          <a:p>
            <a:endParaRPr lang="cs-CZ" sz="1400" u="sng" dirty="0" smtClean="0"/>
          </a:p>
          <a:p>
            <a:r>
              <a:rPr lang="en-US" sz="1400" dirty="0" smtClean="0"/>
              <a:t>At a doctor. </a:t>
            </a:r>
            <a:r>
              <a:rPr lang="en-US" sz="1400" i="1" dirty="0" smtClean="0"/>
              <a:t>AudioEnglish.net</a:t>
            </a:r>
            <a:r>
              <a:rPr lang="en-US" sz="1400" dirty="0" smtClean="0"/>
              <a:t> [online]. 2008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http://www.audioenglish.net/english-learning/english_dialogue_doctor_2.htm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U </a:t>
            </a:r>
            <a:r>
              <a:rPr lang="en-US" sz="1400" dirty="0" err="1" smtClean="0"/>
              <a:t>lékaře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SpeakEnglish</a:t>
            </a:r>
            <a:r>
              <a:rPr lang="en-US" sz="1400" i="1" dirty="0" smtClean="0"/>
              <a:t>!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http://www.speakenglish.co.uk/phrases/at_the_doctors </a:t>
            </a:r>
          </a:p>
          <a:p>
            <a:endParaRPr lang="cs-CZ" sz="1400" dirty="0" smtClean="0"/>
          </a:p>
          <a:p>
            <a:r>
              <a:rPr lang="en-US" sz="1400" dirty="0" smtClean="0"/>
              <a:t>Intermediate Level Dialogues - At the Doctor's. </a:t>
            </a:r>
            <a:r>
              <a:rPr lang="en-US" sz="1400" i="1" dirty="0" smtClean="0"/>
              <a:t>About.com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http://esl.about.com/od/intermediatepronunciation/a/id_doctor.htm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At the Doctor’s. </a:t>
            </a:r>
            <a:r>
              <a:rPr lang="en-US" sz="1400" i="1" dirty="0" err="1" smtClean="0"/>
              <a:t>Yada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Yada</a:t>
            </a:r>
            <a:r>
              <a:rPr lang="en-US" sz="1400" i="1" dirty="0" smtClean="0"/>
              <a:t> English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http://www.hotel-tefl.com/yadayadaenglish/doctors/ </a:t>
            </a:r>
          </a:p>
          <a:p>
            <a:endParaRPr lang="cs-CZ" sz="1400" dirty="0" smtClean="0"/>
          </a:p>
          <a:p>
            <a:r>
              <a:rPr lang="en-US" sz="1400" dirty="0" smtClean="0"/>
              <a:t>Visiting the hospital. </a:t>
            </a:r>
            <a:r>
              <a:rPr lang="en-US" sz="1400" i="1" dirty="0" smtClean="0"/>
              <a:t>Tolearnenglish.com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http://www.tolearnenglish.com/exercises/exercise-english-2/exercise-english-52500.php </a:t>
            </a:r>
          </a:p>
          <a:p>
            <a:endParaRPr lang="cs-CZ" sz="1400" dirty="0" smtClean="0"/>
          </a:p>
          <a:p>
            <a:r>
              <a:rPr lang="cs-CZ" sz="1400" dirty="0" err="1" smtClean="0"/>
              <a:t>Speaking</a:t>
            </a:r>
            <a:r>
              <a:rPr lang="cs-CZ" sz="1400" dirty="0" smtClean="0"/>
              <a:t>/</a:t>
            </a:r>
            <a:r>
              <a:rPr lang="cs-CZ" sz="1400" dirty="0" err="1" smtClean="0"/>
              <a:t>Bilingual</a:t>
            </a:r>
            <a:r>
              <a:rPr lang="cs-CZ" sz="1400" dirty="0" smtClean="0"/>
              <a:t> </a:t>
            </a:r>
            <a:r>
              <a:rPr lang="cs-CZ" sz="1400" dirty="0" err="1" smtClean="0"/>
              <a:t>dialogues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Tolearnenglish.com</a:t>
            </a:r>
            <a:r>
              <a:rPr lang="cs-CZ" sz="1400" dirty="0" smtClean="0"/>
              <a:t> [online]. 2012 [cit. 2012-06-24]. Dostupné z: http://www.</a:t>
            </a:r>
            <a:r>
              <a:rPr lang="cs-CZ" sz="1400" dirty="0" err="1" smtClean="0"/>
              <a:t>tolearnenglish.com</a:t>
            </a:r>
            <a:r>
              <a:rPr lang="cs-CZ" sz="1400" dirty="0" smtClean="0"/>
              <a:t>/cgi2/</a:t>
            </a:r>
            <a:r>
              <a:rPr lang="cs-CZ" sz="1400" dirty="0" err="1" smtClean="0"/>
              <a:t>myexam</a:t>
            </a:r>
            <a:r>
              <a:rPr lang="cs-CZ" sz="1400" dirty="0" smtClean="0"/>
              <a:t>/liaison.</a:t>
            </a:r>
            <a:r>
              <a:rPr lang="cs-CZ" sz="1400" dirty="0" err="1" smtClean="0"/>
              <a:t>php</a:t>
            </a:r>
            <a:r>
              <a:rPr lang="cs-CZ" sz="1400" dirty="0" smtClean="0"/>
              <a:t>?liaison=_</a:t>
            </a:r>
            <a:r>
              <a:rPr lang="cs-CZ" sz="1400" dirty="0" err="1" smtClean="0"/>
              <a:t>communication</a:t>
            </a:r>
            <a:r>
              <a:rPr lang="cs-CZ" sz="1400" dirty="0" smtClean="0"/>
              <a:t>_</a:t>
            </a:r>
            <a:r>
              <a:rPr lang="cs-CZ" sz="1400" dirty="0" err="1" smtClean="0"/>
              <a:t>dialogue</a:t>
            </a:r>
            <a:r>
              <a:rPr lang="cs-CZ" sz="1400" dirty="0" smtClean="0"/>
              <a:t>_</a:t>
            </a:r>
            <a:r>
              <a:rPr lang="cs-CZ" sz="1400" dirty="0" err="1" smtClean="0"/>
              <a:t>sante</a:t>
            </a:r>
            <a:r>
              <a:rPr lang="cs-CZ" sz="1400" dirty="0" smtClean="0"/>
              <a:t>_ </a:t>
            </a:r>
          </a:p>
          <a:p>
            <a:endParaRPr lang="cs-CZ" sz="1400" dirty="0" smtClean="0"/>
          </a:p>
          <a:p>
            <a:r>
              <a:rPr lang="cs-CZ" sz="1400" dirty="0" smtClean="0"/>
              <a:t>VIDEO:</a:t>
            </a:r>
          </a:p>
          <a:p>
            <a:r>
              <a:rPr lang="en-US" sz="1400" dirty="0" smtClean="0"/>
              <a:t>Going to the doctor. </a:t>
            </a:r>
            <a:r>
              <a:rPr lang="en-US" sz="1400" i="1" dirty="0" smtClean="0"/>
              <a:t>You Tube</a:t>
            </a:r>
            <a:r>
              <a:rPr lang="en-US" sz="1400" dirty="0" smtClean="0"/>
              <a:t> [online]. 2010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http://www.youtube.com/watch?v=3rvCCEK3mic&amp;feature=related </a:t>
            </a:r>
          </a:p>
        </p:txBody>
      </p:sp>
    </p:spTree>
    <p:extLst>
      <p:ext uri="{BB962C8B-B14F-4D97-AF65-F5344CB8AC3E}">
        <p14:creationId xmlns:p14="http://schemas.microsoft.com/office/powerpoint/2010/main" xmlns="" val="1348074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474</TotalTime>
  <Words>1439</Words>
  <Application>Microsoft Office PowerPoint</Application>
  <PresentationFormat>Předvádění na obrazovce (4:3)</PresentationFormat>
  <Paragraphs>208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Thermal</vt:lpstr>
      <vt:lpstr>Snímek 1</vt:lpstr>
      <vt:lpstr>Snímek 2</vt:lpstr>
      <vt:lpstr> AT THE DOCTOR´S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FREE TIME</dc:title>
  <dc:creator>Lenka</dc:creator>
  <cp:lastModifiedBy>Vaše jméno</cp:lastModifiedBy>
  <cp:revision>41</cp:revision>
  <dcterms:created xsi:type="dcterms:W3CDTF">2012-05-01T19:34:52Z</dcterms:created>
  <dcterms:modified xsi:type="dcterms:W3CDTF">2012-06-30T11:34:58Z</dcterms:modified>
</cp:coreProperties>
</file>