
<file path=[Content_Types].xml><?xml version="1.0" encoding="utf-8"?>
<Types xmlns="http://schemas.openxmlformats.org/package/2006/content-types">
  <Default Extension="bin" ContentType="application/vnd.ms-office.activeX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activeX/activeX1.xml" ContentType="application/vnd.ms-office.activeX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2" r:id="rId2"/>
    <p:sldId id="270" r:id="rId3"/>
    <p:sldId id="256" r:id="rId4"/>
    <p:sldId id="259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58" r:id="rId13"/>
    <p:sldId id="274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5512D122-5CC6-11CF-8D67-00AA00BDCE1D}" ax:persistence="persistStream" r:id="rId1"/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dirty="0" smtClean="0"/>
            <a:t>NÁZEV: </a:t>
          </a:r>
          <a:r>
            <a:rPr lang="cs-CZ" sz="1600" dirty="0" smtClean="0"/>
            <a:t>VY_32_INOVACE_3.2.6.2. O 10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/>
            <a:t>NÁZEV ŠKOLY: Základní škola Strančice, okres Praha - východ</a:t>
          </a:r>
          <a:endParaRPr lang="cs-CZ" sz="16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/>
            <a:t>AUTOR: Mgr. Lenka Kulhavá</a:t>
          </a:r>
          <a:endParaRPr lang="cs-CZ" sz="16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1600" dirty="0" err="1" smtClean="0"/>
            <a:t>TEMA</a:t>
          </a:r>
          <a:r>
            <a:rPr lang="cs-CZ" sz="1600" dirty="0" smtClean="0"/>
            <a:t>: Angličtina</a:t>
          </a:r>
          <a:endParaRPr lang="cs-CZ" sz="16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1600" dirty="0" smtClean="0"/>
            <a:t>ČÍSLO PROJEKTU: </a:t>
          </a:r>
          <a:endParaRPr lang="cs-CZ" sz="16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-765" custLinFactNeighborY="131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-765" custLinFactNeighborY="-1539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709BF6A-0330-4BD4-9288-DF29617D90A9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8311CF51-4802-41E2-8252-CDD2607EE48B}" type="presOf" srcId="{D8197B8C-B260-4A16-BDF4-0947B075E274}" destId="{25B08C86-7E15-44DC-BE7F-FFB55DD49D12}" srcOrd="0" destOrd="0" presId="urn:microsoft.com/office/officeart/2005/8/layout/target3"/>
    <dgm:cxn modelId="{CB8B4B9C-D1F7-4F98-A51F-B6A4A371DC12}" type="presOf" srcId="{B651F6E3-6281-48DB-9319-2AEAFDAE7572}" destId="{6BB5E863-4638-4E1D-BFDE-399D028AC4ED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A73701E7-C4B0-4E31-8677-8983F1970FE0}" type="presOf" srcId="{D1B46980-6531-4606-95E6-44980827E919}" destId="{2BE915AB-18AA-4053-B92C-3BFC9ED204BB}" srcOrd="1" destOrd="0" presId="urn:microsoft.com/office/officeart/2005/8/layout/target3"/>
    <dgm:cxn modelId="{E1805780-A21B-43DC-98BD-62FC81862350}" type="presOf" srcId="{757F3AB3-0718-4624-B441-E567A8F0AB56}" destId="{333A1088-737F-45CB-B68E-254E46348037}" srcOrd="0" destOrd="0" presId="urn:microsoft.com/office/officeart/2005/8/layout/target3"/>
    <dgm:cxn modelId="{23190F8D-7094-4683-9AFB-2C6793A3FCB4}" type="presOf" srcId="{B651F6E3-6281-48DB-9319-2AEAFDAE7572}" destId="{619D679B-A015-4ECF-8348-D1034C574F40}" srcOrd="0" destOrd="0" presId="urn:microsoft.com/office/officeart/2005/8/layout/target3"/>
    <dgm:cxn modelId="{B1C3237D-2AD9-4C81-8A3F-F55F9A32417D}" type="presOf" srcId="{D8197B8C-B260-4A16-BDF4-0947B075E274}" destId="{5A5FFA88-C948-4069-8E93-59FA12366E83}" srcOrd="1" destOrd="0" presId="urn:microsoft.com/office/officeart/2005/8/layout/target3"/>
    <dgm:cxn modelId="{F36E4235-CEBB-4E80-AC90-D299A58B60F9}" type="presOf" srcId="{D1B46980-6531-4606-95E6-44980827E919}" destId="{6140AFEC-043D-4C43-A2F9-D0F5331DF3A3}" srcOrd="0" destOrd="0" presId="urn:microsoft.com/office/officeart/2005/8/layout/target3"/>
    <dgm:cxn modelId="{B5278848-D36B-4589-81F0-E3E7960D5FC0}" type="presOf" srcId="{4C35D32F-0EAB-4CD7-82EE-45574DC2A586}" destId="{8BEBB6EC-1DAA-4CAC-8A25-BC0FCBD5DBD5}" srcOrd="0" destOrd="0" presId="urn:microsoft.com/office/officeart/2005/8/layout/target3"/>
    <dgm:cxn modelId="{1F631196-AD53-4AF8-964C-733F6AFDEE21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1FAEE601-90E3-440F-9C3A-2D4BCCA33A85}" type="presOf" srcId="{D1D4F407-5343-4D3F-B5B9-D407B03CAEB4}" destId="{AED2198E-93D5-4001-81B4-73124B309672}" srcOrd="1" destOrd="0" presId="urn:microsoft.com/office/officeart/2005/8/layout/target3"/>
    <dgm:cxn modelId="{0A6D547A-61C2-46CF-965E-04B8EB7D2154}" type="presParOf" srcId="{333A1088-737F-45CB-B68E-254E46348037}" destId="{F5ABB229-8D3B-4694-996A-96F23CF14429}" srcOrd="0" destOrd="0" presId="urn:microsoft.com/office/officeart/2005/8/layout/target3"/>
    <dgm:cxn modelId="{A7E48427-8820-4FFA-9A48-7EFCDB411AF3}" type="presParOf" srcId="{333A1088-737F-45CB-B68E-254E46348037}" destId="{F41139FD-01EE-4571-8B17-4FB00FC51163}" srcOrd="1" destOrd="0" presId="urn:microsoft.com/office/officeart/2005/8/layout/target3"/>
    <dgm:cxn modelId="{F5F69144-2857-4ED0-A50B-FEF0FF729BE1}" type="presParOf" srcId="{333A1088-737F-45CB-B68E-254E46348037}" destId="{D005CE8C-CC26-4C3E-AC11-E15060ECD759}" srcOrd="2" destOrd="0" presId="urn:microsoft.com/office/officeart/2005/8/layout/target3"/>
    <dgm:cxn modelId="{7C794088-1A01-4D8F-8B7C-56576C39F0D2}" type="presParOf" srcId="{333A1088-737F-45CB-B68E-254E46348037}" destId="{2C702D82-9B77-49B7-9568-BB8EB47C3372}" srcOrd="3" destOrd="0" presId="urn:microsoft.com/office/officeart/2005/8/layout/target3"/>
    <dgm:cxn modelId="{73A64816-7873-43CC-A621-52455436C4CD}" type="presParOf" srcId="{333A1088-737F-45CB-B68E-254E46348037}" destId="{A52A0455-90FF-4808-ABD0-F02540D31D5A}" srcOrd="4" destOrd="0" presId="urn:microsoft.com/office/officeart/2005/8/layout/target3"/>
    <dgm:cxn modelId="{6033479F-9BDB-4935-BF59-62621A8D3E31}" type="presParOf" srcId="{333A1088-737F-45CB-B68E-254E46348037}" destId="{6140AFEC-043D-4C43-A2F9-D0F5331DF3A3}" srcOrd="5" destOrd="0" presId="urn:microsoft.com/office/officeart/2005/8/layout/target3"/>
    <dgm:cxn modelId="{6FD6595B-4E09-40AB-BAE5-3691CD71CE47}" type="presParOf" srcId="{333A1088-737F-45CB-B68E-254E46348037}" destId="{9358AC05-5D7D-4327-9F80-1AD486AEA664}" srcOrd="6" destOrd="0" presId="urn:microsoft.com/office/officeart/2005/8/layout/target3"/>
    <dgm:cxn modelId="{999B88E7-4265-4434-826C-1D9595CC15B5}" type="presParOf" srcId="{333A1088-737F-45CB-B68E-254E46348037}" destId="{313FC574-E1CD-4FB4-B054-0B805CE0447D}" srcOrd="7" destOrd="0" presId="urn:microsoft.com/office/officeart/2005/8/layout/target3"/>
    <dgm:cxn modelId="{0A92BD14-329B-48C6-B8EC-C0A1864AF04A}" type="presParOf" srcId="{333A1088-737F-45CB-B68E-254E46348037}" destId="{619D679B-A015-4ECF-8348-D1034C574F40}" srcOrd="8" destOrd="0" presId="urn:microsoft.com/office/officeart/2005/8/layout/target3"/>
    <dgm:cxn modelId="{48C5EB41-D8D8-4CE4-9A59-E1EFE89317DD}" type="presParOf" srcId="{333A1088-737F-45CB-B68E-254E46348037}" destId="{322283A8-4A27-4CDA-BAE3-F381106A9174}" srcOrd="9" destOrd="0" presId="urn:microsoft.com/office/officeart/2005/8/layout/target3"/>
    <dgm:cxn modelId="{7B8E9907-F53F-42F5-A1C5-9DF7824E6271}" type="presParOf" srcId="{333A1088-737F-45CB-B68E-254E46348037}" destId="{FFC9F71D-1B4F-4AD9-A4A6-86ADEFC8AF5C}" srcOrd="10" destOrd="0" presId="urn:microsoft.com/office/officeart/2005/8/layout/target3"/>
    <dgm:cxn modelId="{2AC1FBD6-EB54-46C0-A22F-D44106314A81}" type="presParOf" srcId="{333A1088-737F-45CB-B68E-254E46348037}" destId="{25B08C86-7E15-44DC-BE7F-FFB55DD49D12}" srcOrd="11" destOrd="0" presId="urn:microsoft.com/office/officeart/2005/8/layout/target3"/>
    <dgm:cxn modelId="{1FC50C05-4F42-47D3-A626-6FA58838EF90}" type="presParOf" srcId="{333A1088-737F-45CB-B68E-254E46348037}" destId="{76644BE8-9D7C-4C09-B250-3D10AF48CBB7}" srcOrd="12" destOrd="0" presId="urn:microsoft.com/office/officeart/2005/8/layout/target3"/>
    <dgm:cxn modelId="{D91075F8-7994-43E1-B357-B82BB1ED8074}" type="presParOf" srcId="{333A1088-737F-45CB-B68E-254E46348037}" destId="{EE85B701-7295-41C0-BA7A-34D3756A2AE6}" srcOrd="13" destOrd="0" presId="urn:microsoft.com/office/officeart/2005/8/layout/target3"/>
    <dgm:cxn modelId="{517908D7-8682-420C-BF1B-3D91166BF735}" type="presParOf" srcId="{333A1088-737F-45CB-B68E-254E46348037}" destId="{8BEBB6EC-1DAA-4CAC-8A25-BC0FCBD5DBD5}" srcOrd="14" destOrd="0" presId="urn:microsoft.com/office/officeart/2005/8/layout/target3"/>
    <dgm:cxn modelId="{041FF5AF-EF19-4D4F-8B67-860B0756BCAE}" type="presParOf" srcId="{333A1088-737F-45CB-B68E-254E46348037}" destId="{AED2198E-93D5-4001-81B4-73124B309672}" srcOrd="15" destOrd="0" presId="urn:microsoft.com/office/officeart/2005/8/layout/target3"/>
    <dgm:cxn modelId="{6480572C-5705-4FFF-9ECD-9A6877D0B4AE}" type="presParOf" srcId="{333A1088-737F-45CB-B68E-254E46348037}" destId="{2BE915AB-18AA-4053-B92C-3BFC9ED204BB}" srcOrd="16" destOrd="0" presId="urn:microsoft.com/office/officeart/2005/8/layout/target3"/>
    <dgm:cxn modelId="{384259C6-FBE8-429D-BB3E-0B748A90FC1C}" type="presParOf" srcId="{333A1088-737F-45CB-B68E-254E46348037}" destId="{6BB5E863-4638-4E1D-BFDE-399D028AC4ED}" srcOrd="17" destOrd="0" presId="urn:microsoft.com/office/officeart/2005/8/layout/target3"/>
    <dgm:cxn modelId="{3B5C2E2E-8E78-4DF3-AADE-166849C9B3E5}" type="presParOf" srcId="{333A1088-737F-45CB-B68E-254E46348037}" destId="{5A5FFA88-C948-4069-8E93-59FA12366E83}" srcOrd="18" destOrd="0" presId="urn:microsoft.com/office/officeart/2005/8/layout/target3"/>
    <dgm:cxn modelId="{EE4D906D-9C4A-468C-A348-0C1EA4B3757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 ŠKOLY: Základní škola Strančice, okres Praha - východ</a:t>
          </a:r>
          <a:endParaRPr lang="cs-CZ" sz="16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AUTOR: Mgr. Lenka Kulhavá</a:t>
          </a:r>
          <a:endParaRPr lang="cs-CZ" sz="16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792083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NÁZEV: </a:t>
          </a:r>
          <a:r>
            <a:rPr lang="cs-CZ" sz="1600" kern="1200" dirty="0" smtClean="0"/>
            <a:t>VY_32_INOVACE_3.2.6.2. O 10</a:t>
          </a:r>
          <a:endParaRPr lang="cs-CZ" sz="1600" kern="1200" dirty="0"/>
        </a:p>
      </dsp:txBody>
      <dsp:txXfrm>
        <a:off x="1273857" y="792083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24143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err="1" smtClean="0"/>
            <a:t>TEMA</a:t>
          </a:r>
          <a:r>
            <a:rPr lang="cs-CZ" sz="1600" kern="1200" dirty="0" smtClean="0"/>
            <a:t>: Angličtina</a:t>
          </a:r>
          <a:endParaRPr lang="cs-CZ" sz="1600" kern="1200" dirty="0"/>
        </a:p>
      </dsp:txBody>
      <dsp:txXfrm>
        <a:off x="1224143" y="1224137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92000"/>
                <a:satMod val="170000"/>
              </a:schemeClr>
            </a:gs>
            <a:gs pos="15000">
              <a:schemeClr val="accent1">
                <a:hueOff val="0"/>
                <a:satOff val="0"/>
                <a:lumOff val="0"/>
                <a:alphaOff val="0"/>
                <a:tint val="92000"/>
                <a:shade val="99000"/>
                <a:satMod val="170000"/>
              </a:schemeClr>
            </a:gs>
            <a:gs pos="62000">
              <a:schemeClr val="accent1">
                <a:hueOff val="0"/>
                <a:satOff val="0"/>
                <a:lumOff val="0"/>
                <a:alphaOff val="0"/>
                <a:tint val="96000"/>
                <a:shade val="80000"/>
                <a:satMod val="170000"/>
              </a:schemeClr>
            </a:gs>
            <a:gs pos="97000">
              <a:schemeClr val="accent1">
                <a:hueOff val="0"/>
                <a:satOff val="0"/>
                <a:lumOff val="0"/>
                <a:alphaOff val="0"/>
                <a:tint val="98000"/>
                <a:shade val="63000"/>
                <a:satMod val="17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  <a:ln>
          <a:noFill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5400000"/>
          </a:lightRig>
        </a:scene3d>
        <a:sp3d contourW="12700">
          <a:bevelT w="25400" h="50800" prst="angle"/>
          <a:contourClr>
            <a:schemeClr val="accent1">
              <a:hueOff val="0"/>
              <a:satOff val="0"/>
              <a:lumOff val="0"/>
              <a:alphaOff val="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24143" y="1567773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3500" dist="25400" dir="5400000" rotWithShape="0">
            <a:srgbClr val="000000">
              <a:alpha val="43137"/>
            </a:srgbClr>
          </a:outerShdw>
        </a:effectLst>
        <a:scene3d>
          <a:camera prst="orthographicFront" fov="0">
            <a:rot lat="0" lon="0" rev="0"/>
          </a:camera>
          <a:lightRig rig="brightRoom" dir="tl">
            <a:rot lat="0" lon="0" rev="8700000"/>
          </a:lightRig>
        </a:scene3d>
        <a:sp3d contourW="12700">
          <a:bevelT w="0" h="0"/>
          <a:contourClr>
            <a:schemeClr val="lt1">
              <a:alpha val="90000"/>
              <a:hueOff val="0"/>
              <a:satOff val="0"/>
              <a:lumOff val="0"/>
              <a:alphaOff val="0"/>
              <a:shade val="80000"/>
            </a:schemeClr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/>
            <a:t>ČÍSLO PROJEKTU: </a:t>
          </a:r>
          <a:endParaRPr lang="cs-CZ" sz="1600" kern="1200" dirty="0"/>
        </a:p>
      </dsp:txBody>
      <dsp:txXfrm>
        <a:off x="1224143" y="1567773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vá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á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á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B5E05D5A-00EF-44AD-A67F-3673386D9C24}" type="datetimeFigureOut">
              <a:rPr lang="cs-CZ" smtClean="0"/>
              <a:t>25.6.2012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196F213-4BB9-42CB-A4A3-BA60F28BDAD6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5.wmf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agame.com/games/hairdresser/hairdresser.html" TargetMode="Externa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7793161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739196" y="2564904"/>
            <a:ext cx="2404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</a:rPr>
              <a:t>CZ.1.07/1.4.00/21.2976</a:t>
            </a:r>
          </a:p>
        </p:txBody>
      </p:sp>
      <p:sp>
        <p:nvSpPr>
          <p:cNvPr id="7" name="TextovéPole 6"/>
          <p:cNvSpPr txBox="1"/>
          <p:nvPr/>
        </p:nvSpPr>
        <p:spPr>
          <a:xfrm>
            <a:off x="2751442" y="1339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657133" y="21800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76943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15616" y="692696"/>
            <a:ext cx="1728192" cy="46166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1187624" y="1700808"/>
            <a:ext cx="7344816" cy="415498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	</a:t>
            </a:r>
            <a:r>
              <a:rPr lang="cs-CZ" sz="2400" dirty="0" smtClean="0"/>
              <a:t>Prezentace je určena pro žáky 8. a 9. tříd ZŠ k procvičení situace „U kadeřníka“.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Na začátku prezentace se žáci dozvědí některé slovní obraty a fráze vztahující se k danému tématu.</a:t>
            </a:r>
          </a:p>
          <a:p>
            <a:r>
              <a:rPr lang="cs-CZ" sz="2400" dirty="0" smtClean="0"/>
              <a:t>	Dále ve cvičení doplňují podle obrázků vhodné výrazy do vět.</a:t>
            </a:r>
            <a:r>
              <a:rPr lang="cs-CZ" sz="2400" dirty="0"/>
              <a:t>	</a:t>
            </a:r>
            <a:endParaRPr lang="cs-CZ" sz="2400" dirty="0" smtClean="0"/>
          </a:p>
          <a:p>
            <a:r>
              <a:rPr lang="cs-CZ" sz="2400" dirty="0"/>
              <a:t>	</a:t>
            </a:r>
            <a:r>
              <a:rPr lang="cs-CZ" sz="2400" dirty="0" smtClean="0"/>
              <a:t> V dalších částech děti  čtou rozhovor a následně doplňují výrazy do textu nebo si rozšiřují slovní zásobu, apod. </a:t>
            </a:r>
          </a:p>
          <a:p>
            <a:r>
              <a:rPr lang="cs-CZ" sz="2400" dirty="0"/>
              <a:t>	</a:t>
            </a:r>
            <a:r>
              <a:rPr lang="cs-CZ" sz="2400" dirty="0" smtClean="0"/>
              <a:t>Poslední rozhovor slouží jako vzorový dialog pro samostatný </a:t>
            </a:r>
            <a:r>
              <a:rPr lang="cs-CZ" sz="2400" smtClean="0"/>
              <a:t>rozhovor žáků.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662746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beautiful young woman in hat  illustration Stock Photo - 661238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0"/>
            <a:ext cx="2801888" cy="280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043608" y="764704"/>
            <a:ext cx="7795592" cy="1440160"/>
          </a:xfrm>
        </p:spPr>
        <p:txBody>
          <a:bodyPr/>
          <a:lstStyle/>
          <a:p>
            <a:r>
              <a:rPr lang="cs-CZ" dirty="0" smtClean="0"/>
              <a:t>AT THE HAIRDRESSER´S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771800" y="2204864"/>
            <a:ext cx="6067400" cy="1397800"/>
          </a:xfrm>
        </p:spPr>
        <p:txBody>
          <a:bodyPr/>
          <a:lstStyle/>
          <a:p>
            <a:r>
              <a:rPr lang="cs-CZ" dirty="0" smtClean="0"/>
              <a:t>Lenka Kulhavá</a:t>
            </a:r>
            <a:endParaRPr lang="cs-CZ" dirty="0"/>
          </a:p>
        </p:txBody>
      </p:sp>
      <p:pic>
        <p:nvPicPr>
          <p:cNvPr id="1026" name="Picture 2" descr="http://t1.gstatic.com/images?q=tbn:ANd9GcQmLW6IpnOHMFlzUby9ZS9aBTRJYUbUCaj4nXQkOLzmJbKGemw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1118" y="2561039"/>
            <a:ext cx="4104456" cy="4104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402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3.gstatic.com/images?q=tbn:ANd9GcSQ3QqseGZh3990Rv9IynjA5txgN45oM4rlsiMsKTcWQBtBeex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42" y="144415"/>
            <a:ext cx="2229489" cy="2448272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dir.coolclips.com/Industry/Trades/Hairdressers_and_Barbers/hairdressers_and_barbers_CoolClips_vc0156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2860436"/>
            <a:ext cx="3076575" cy="3648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563888" y="260648"/>
            <a:ext cx="4968552" cy="6247864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/>
              <a:t>At the hairdressers</a:t>
            </a:r>
          </a:p>
          <a:p>
            <a:r>
              <a:rPr lang="en-US" sz="2000" i="1" dirty="0"/>
              <a:t>These are some of the English phrases you will need when having your hair cut or </a:t>
            </a:r>
            <a:r>
              <a:rPr lang="en-US" sz="2000" i="1" dirty="0" err="1"/>
              <a:t>coloured</a:t>
            </a:r>
            <a:r>
              <a:rPr lang="en-US" sz="2000" i="1" dirty="0"/>
              <a:t> at the </a:t>
            </a:r>
            <a:r>
              <a:rPr lang="en-US" sz="2000" b="1" i="1" dirty="0"/>
              <a:t>hairdressers</a:t>
            </a:r>
            <a:r>
              <a:rPr lang="en-US" sz="2000" i="1" dirty="0" smtClean="0"/>
              <a:t>.</a:t>
            </a:r>
            <a:endParaRPr lang="cs-CZ" sz="2000" dirty="0" smtClean="0"/>
          </a:p>
          <a:p>
            <a:pPr fontAlgn="ctr"/>
            <a:r>
              <a:rPr lang="en-US" sz="2000" dirty="0" smtClean="0"/>
              <a:t>I'd </a:t>
            </a:r>
            <a:r>
              <a:rPr lang="en-US" sz="2000" dirty="0"/>
              <a:t>like a haircut, please</a:t>
            </a:r>
            <a:endParaRPr lang="cs-CZ" sz="2000" dirty="0"/>
          </a:p>
          <a:p>
            <a:pPr fontAlgn="ctr"/>
            <a:r>
              <a:rPr lang="en-US" sz="2000" dirty="0"/>
              <a:t>do I need to book?</a:t>
            </a:r>
            <a:endParaRPr lang="cs-CZ" sz="2000" dirty="0"/>
          </a:p>
          <a:p>
            <a:pPr fontAlgn="ctr"/>
            <a:r>
              <a:rPr lang="en-US" sz="2000" dirty="0"/>
              <a:t>are you able to see me now?</a:t>
            </a:r>
            <a:endParaRPr lang="cs-CZ" sz="2000" dirty="0"/>
          </a:p>
          <a:p>
            <a:pPr fontAlgn="ctr"/>
            <a:r>
              <a:rPr lang="en-US" sz="2000" dirty="0"/>
              <a:t>would you like to make an appointment?</a:t>
            </a:r>
            <a:endParaRPr lang="cs-CZ" sz="2000" dirty="0"/>
          </a:p>
          <a:p>
            <a:pPr fontAlgn="ctr"/>
            <a:r>
              <a:rPr lang="en-US" sz="2000" dirty="0"/>
              <a:t>would you like me to wash it?</a:t>
            </a:r>
            <a:endParaRPr lang="cs-CZ" sz="2000" dirty="0"/>
          </a:p>
          <a:p>
            <a:pPr fontAlgn="ctr"/>
            <a:r>
              <a:rPr lang="cs-CZ" sz="2000" dirty="0" err="1"/>
              <a:t>what</a:t>
            </a:r>
            <a:r>
              <a:rPr lang="cs-CZ" sz="2000" dirty="0"/>
              <a:t> </a:t>
            </a:r>
            <a:r>
              <a:rPr lang="cs-CZ" sz="2000" dirty="0" err="1"/>
              <a:t>would</a:t>
            </a:r>
            <a:r>
              <a:rPr lang="cs-CZ" sz="2000" dirty="0"/>
              <a:t> </a:t>
            </a:r>
            <a:r>
              <a:rPr lang="cs-CZ" sz="2000" dirty="0" err="1"/>
              <a:t>you</a:t>
            </a:r>
            <a:r>
              <a:rPr lang="cs-CZ" sz="2000" dirty="0"/>
              <a:t> </a:t>
            </a:r>
            <a:r>
              <a:rPr lang="cs-CZ" sz="2000" dirty="0" err="1"/>
              <a:t>like</a:t>
            </a:r>
            <a:r>
              <a:rPr lang="cs-CZ" sz="2000" dirty="0"/>
              <a:t>?</a:t>
            </a:r>
          </a:p>
          <a:p>
            <a:pPr fontAlgn="ctr"/>
            <a:r>
              <a:rPr lang="en-US" sz="2000" dirty="0"/>
              <a:t>how would you like me to cut it?</a:t>
            </a:r>
            <a:endParaRPr lang="cs-CZ" sz="2000" dirty="0"/>
          </a:p>
          <a:p>
            <a:pPr fontAlgn="ctr"/>
            <a:r>
              <a:rPr lang="en-US" sz="2000" dirty="0"/>
              <a:t>I'll leave it to you</a:t>
            </a:r>
            <a:endParaRPr lang="cs-CZ" sz="2000" dirty="0"/>
          </a:p>
          <a:p>
            <a:pPr fontAlgn="ctr"/>
            <a:r>
              <a:rPr lang="cs-CZ" sz="2000" dirty="0" err="1"/>
              <a:t>I'd</a:t>
            </a:r>
            <a:r>
              <a:rPr lang="cs-CZ" sz="2000" dirty="0"/>
              <a:t> </a:t>
            </a:r>
            <a:r>
              <a:rPr lang="cs-CZ" sz="2000" dirty="0" err="1"/>
              <a:t>like</a:t>
            </a:r>
            <a:r>
              <a:rPr lang="cs-CZ" sz="2000" dirty="0"/>
              <a:t> ...</a:t>
            </a:r>
          </a:p>
          <a:p>
            <a:pPr fontAlgn="ctr"/>
            <a:r>
              <a:rPr lang="cs-CZ" sz="2000" dirty="0"/>
              <a:t>a </a:t>
            </a:r>
            <a:r>
              <a:rPr lang="cs-CZ" sz="2000" dirty="0" err="1"/>
              <a:t>trim</a:t>
            </a:r>
            <a:endParaRPr lang="cs-CZ" sz="2000" dirty="0"/>
          </a:p>
          <a:p>
            <a:pPr fontAlgn="ctr"/>
            <a:r>
              <a:rPr lang="cs-CZ" sz="2000" dirty="0"/>
              <a:t>a </a:t>
            </a:r>
            <a:r>
              <a:rPr lang="cs-CZ" sz="2000" dirty="0" err="1"/>
              <a:t>new</a:t>
            </a:r>
            <a:r>
              <a:rPr lang="cs-CZ" sz="2000" dirty="0"/>
              <a:t> style</a:t>
            </a:r>
          </a:p>
          <a:p>
            <a:pPr fontAlgn="ctr"/>
            <a:r>
              <a:rPr lang="cs-CZ" sz="2000" dirty="0"/>
              <a:t>a perm</a:t>
            </a:r>
          </a:p>
          <a:p>
            <a:pPr fontAlgn="ctr"/>
            <a:r>
              <a:rPr lang="cs-CZ" sz="2000" dirty="0"/>
              <a:t>a </a:t>
            </a:r>
            <a:r>
              <a:rPr lang="cs-CZ" sz="2000" dirty="0" err="1"/>
              <a:t>fringe</a:t>
            </a:r>
            <a:endParaRPr lang="cs-CZ" sz="2000" dirty="0"/>
          </a:p>
          <a:p>
            <a:pPr fontAlgn="ctr"/>
            <a:r>
              <a:rPr lang="cs-CZ" sz="2000" dirty="0" err="1"/>
              <a:t>some</a:t>
            </a:r>
            <a:r>
              <a:rPr lang="cs-CZ" sz="2000" dirty="0"/>
              <a:t> </a:t>
            </a:r>
            <a:r>
              <a:rPr lang="cs-CZ" sz="2000" dirty="0" err="1"/>
              <a:t>highlights</a:t>
            </a:r>
            <a:endParaRPr lang="cs-CZ" sz="2000" dirty="0"/>
          </a:p>
          <a:p>
            <a:pPr fontAlgn="ctr"/>
            <a:r>
              <a:rPr lang="cs-CZ" sz="2000" dirty="0" err="1"/>
              <a:t>it</a:t>
            </a:r>
            <a:r>
              <a:rPr lang="cs-CZ" sz="2000" dirty="0"/>
              <a:t> </a:t>
            </a:r>
            <a:r>
              <a:rPr lang="cs-CZ" sz="2000" dirty="0" err="1"/>
              <a:t>coloured</a:t>
            </a:r>
            <a:endParaRPr lang="cs-CZ" sz="2000" dirty="0"/>
          </a:p>
          <a:p>
            <a:pPr fontAlgn="ctr"/>
            <a:r>
              <a:rPr lang="cs-CZ" sz="2000" dirty="0"/>
              <a:t>just a </a:t>
            </a:r>
            <a:r>
              <a:rPr lang="cs-CZ" sz="2000" dirty="0" err="1"/>
              <a:t>trim</a:t>
            </a:r>
            <a:r>
              <a:rPr lang="cs-CZ" sz="2000" dirty="0"/>
              <a:t>, </a:t>
            </a:r>
            <a:r>
              <a:rPr lang="cs-CZ" sz="2000" dirty="0" err="1" smtClean="0"/>
              <a:t>please</a:t>
            </a:r>
            <a:endParaRPr lang="cs-CZ" dirty="0"/>
          </a:p>
        </p:txBody>
      </p:sp>
      <p:pic>
        <p:nvPicPr>
          <p:cNvPr id="5" name="Picture 8" descr="Hairdresser : Vector illustration of the beautiful woman in hairdressing salon   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8164" y="4293096"/>
            <a:ext cx="2779942" cy="2333168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079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ovéPole 14"/>
          <p:cNvSpPr txBox="1"/>
          <p:nvPr/>
        </p:nvSpPr>
        <p:spPr>
          <a:xfrm>
            <a:off x="1043608" y="260648"/>
            <a:ext cx="7776864" cy="618630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how short would you like it?</a:t>
            </a:r>
            <a:endParaRPr lang="cs-CZ" dirty="0" smtClean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smtClean="0"/>
              <a:t>not </a:t>
            </a:r>
            <a:r>
              <a:rPr lang="cs-CZ" dirty="0" err="1"/>
              <a:t>too</a:t>
            </a:r>
            <a:r>
              <a:rPr lang="cs-CZ" dirty="0"/>
              <a:t> </a:t>
            </a:r>
            <a:r>
              <a:rPr lang="cs-CZ" dirty="0" err="1"/>
              <a:t>short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quite</a:t>
            </a:r>
            <a:r>
              <a:rPr lang="cs-CZ" dirty="0"/>
              <a:t> </a:t>
            </a:r>
            <a:r>
              <a:rPr lang="cs-CZ" dirty="0" err="1"/>
              <a:t>short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/>
              <a:t>very </a:t>
            </a:r>
            <a:r>
              <a:rPr lang="cs-CZ" dirty="0" err="1"/>
              <a:t>short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grade one </a:t>
            </a:r>
            <a:r>
              <a:rPr lang="en-US" i="1" dirty="0"/>
              <a:t>(shaven to a length of 3mm)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grade two </a:t>
            </a:r>
            <a:r>
              <a:rPr lang="en-US" i="1" dirty="0"/>
              <a:t>(shaven to a length of 6mm)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grade three </a:t>
            </a:r>
            <a:r>
              <a:rPr lang="en-US" i="1" dirty="0"/>
              <a:t>(shaven to a length of 9mm)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grade four </a:t>
            </a:r>
            <a:r>
              <a:rPr lang="en-US" i="1" dirty="0"/>
              <a:t>(shaven to a length of 12mm)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completely</a:t>
            </a:r>
            <a:r>
              <a:rPr lang="cs-CZ" dirty="0"/>
              <a:t> </a:t>
            </a:r>
            <a:r>
              <a:rPr lang="cs-CZ" dirty="0" err="1"/>
              <a:t>shaven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do you have a parting</a:t>
            </a:r>
            <a:r>
              <a:rPr lang="en-US" dirty="0" smtClean="0"/>
              <a:t>?</a:t>
            </a:r>
            <a:endParaRPr lang="cs-CZ" dirty="0" smtClean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that's</a:t>
            </a:r>
            <a:r>
              <a:rPr lang="cs-CZ" dirty="0"/>
              <a:t> fine, </a:t>
            </a:r>
            <a:r>
              <a:rPr lang="cs-CZ" dirty="0" err="1"/>
              <a:t>thanks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what </a:t>
            </a:r>
            <a:r>
              <a:rPr lang="en-US" dirty="0" err="1"/>
              <a:t>colour</a:t>
            </a:r>
            <a:r>
              <a:rPr lang="en-US" dirty="0"/>
              <a:t> would you like?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which of these </a:t>
            </a:r>
            <a:r>
              <a:rPr lang="en-US" dirty="0" err="1"/>
              <a:t>colours</a:t>
            </a:r>
            <a:r>
              <a:rPr lang="en-US" dirty="0"/>
              <a:t> would you like?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would you like it blow-dried?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could you trim my beard, please?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could you trim my moustache, please?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en-US" dirty="0"/>
              <a:t>would you like anything on it?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/>
              <a:t>a </a:t>
            </a:r>
            <a:r>
              <a:rPr lang="cs-CZ" dirty="0" err="1"/>
              <a:t>little</a:t>
            </a:r>
            <a:r>
              <a:rPr lang="cs-CZ" dirty="0"/>
              <a:t> </a:t>
            </a:r>
            <a:r>
              <a:rPr lang="cs-CZ" dirty="0" err="1"/>
              <a:t>wax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some</a:t>
            </a:r>
            <a:r>
              <a:rPr lang="cs-CZ" dirty="0"/>
              <a:t> gel</a:t>
            </a:r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some</a:t>
            </a:r>
            <a:r>
              <a:rPr lang="cs-CZ" dirty="0"/>
              <a:t> </a:t>
            </a:r>
            <a:r>
              <a:rPr lang="cs-CZ" dirty="0" err="1"/>
              <a:t>hairspray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nothing</a:t>
            </a:r>
            <a:r>
              <a:rPr lang="cs-CZ" dirty="0"/>
              <a:t>, </a:t>
            </a:r>
            <a:r>
              <a:rPr lang="cs-CZ" dirty="0" err="1"/>
              <a:t>thanks</a:t>
            </a:r>
            <a:endParaRPr lang="cs-CZ" dirty="0"/>
          </a:p>
          <a:p>
            <a:pPr marL="285750" indent="-285750" fontAlgn="ctr">
              <a:buFont typeface="Arial" pitchFamily="34" charset="0"/>
              <a:buChar char="•"/>
            </a:pPr>
            <a:r>
              <a:rPr lang="cs-CZ" dirty="0" err="1"/>
              <a:t>how</a:t>
            </a:r>
            <a:r>
              <a:rPr lang="cs-CZ" dirty="0"/>
              <a:t> much </a:t>
            </a:r>
            <a:r>
              <a:rPr lang="cs-CZ" dirty="0" err="1"/>
              <a:t>is</a:t>
            </a:r>
            <a:r>
              <a:rPr lang="cs-CZ" dirty="0"/>
              <a:t> </a:t>
            </a:r>
            <a:r>
              <a:rPr lang="cs-CZ" dirty="0" err="1"/>
              <a:t>that</a:t>
            </a:r>
            <a:r>
              <a:rPr lang="cs-CZ" dirty="0" smtClean="0"/>
              <a:t>?</a:t>
            </a:r>
            <a:endParaRPr lang="cs-CZ" dirty="0"/>
          </a:p>
        </p:txBody>
      </p:sp>
      <p:pic>
        <p:nvPicPr>
          <p:cNvPr id="7174" name="Picture 6" descr="http://t3.gstatic.com/images?q=tbn:ANd9GcQVXs_L2fB9XctBmhWqhtJxm1D4MdbmFLB26sfri_nm3BZ_buU_UQ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287" y="268252"/>
            <a:ext cx="3012553" cy="3163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6" descr="Hairdresser : women in a beauty salon getting a hairstyle and manicure 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2095" y="3432120"/>
            <a:ext cx="3129490" cy="3165232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2243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3" name="Picture 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9" name="Picture 7" descr="Haircu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841" y="35612"/>
            <a:ext cx="2478158" cy="1377164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0" name="Picture 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1" name="Picture 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2" name="Picture 1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5" name="Picture 1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7" name="Picture 1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8" name="Picture 1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0" name="Picture 1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2" name="Picture 2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4" name="Picture 2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5" name="Picture 2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51521" y="0"/>
            <a:ext cx="6414320" cy="1512939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US" dirty="0" smtClean="0"/>
              <a:t>Can </a:t>
            </a:r>
            <a:r>
              <a:rPr lang="en-US" dirty="0"/>
              <a:t>I make __________ for a cut this afternoon please?</a:t>
            </a:r>
            <a:endParaRPr lang="cs-CZ" dirty="0"/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/>
              <a:t>a </a:t>
            </a:r>
            <a:r>
              <a:rPr lang="cs-CZ" dirty="0" err="1"/>
              <a:t>reservation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an</a:t>
            </a:r>
            <a:r>
              <a:rPr lang="cs-CZ" dirty="0"/>
              <a:t> </a:t>
            </a:r>
            <a:r>
              <a:rPr lang="cs-CZ" dirty="0" err="1"/>
              <a:t>appointment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/>
              <a:t>a meeting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/>
              <a:t>a </a:t>
            </a:r>
            <a:r>
              <a:rPr lang="cs-CZ" dirty="0" err="1"/>
              <a:t>schedule</a:t>
            </a:r>
            <a:r>
              <a:rPr lang="cs-CZ" dirty="0"/>
              <a:t> </a:t>
            </a:r>
          </a:p>
        </p:txBody>
      </p:sp>
      <p:pic>
        <p:nvPicPr>
          <p:cNvPr id="8217" name="Picture 2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8" name="Picture 2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19" name="Picture 27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0" name="Picture 2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2" name="Picture 30" descr="Man at the barber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840" y="1512938"/>
            <a:ext cx="2478159" cy="1523719"/>
          </a:xfrm>
          <a:prstGeom prst="rect">
            <a:avLst/>
          </a:prstGeom>
          <a:noFill/>
          <a:ln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3" name="Picture 3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4" name="Picture 3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5" name="Picture 3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7" name="Picture 3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28" name="Picture 3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30" name="Picture 3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31" name="Picture 3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33" name="Picture 4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35" name="Picture 4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37" name="Picture 4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38" name="Picture 4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293938"/>
            <a:ext cx="952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1" y="1512938"/>
            <a:ext cx="6414320" cy="1477328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US" dirty="0" smtClean="0"/>
              <a:t>Please </a:t>
            </a:r>
            <a:r>
              <a:rPr lang="en-US" dirty="0"/>
              <a:t>don't cut much off, just a little __________.</a:t>
            </a:r>
            <a:endParaRPr lang="cs-CZ" dirty="0"/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snip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shave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trim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clip</a:t>
            </a:r>
            <a:r>
              <a:rPr lang="cs-CZ" dirty="0"/>
              <a:t> </a:t>
            </a:r>
          </a:p>
        </p:txBody>
      </p:sp>
      <p:pic>
        <p:nvPicPr>
          <p:cNvPr id="8239" name="Picture 47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0" name="Picture 4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1" name="Picture 4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2" name="Picture 5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3" name="Picture 5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5" name="Picture 53" descr="Blonde woma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841" y="3140968"/>
            <a:ext cx="2478159" cy="1650015"/>
          </a:xfrm>
          <a:prstGeom prst="rect">
            <a:avLst/>
          </a:prstGeom>
          <a:noFill/>
          <a:ln w="28575">
            <a:solidFill>
              <a:schemeClr val="bg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6" name="Picture 5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7" name="Picture 5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48" name="Picture 5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0" name="Picture 5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1" name="Picture 5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3" name="Picture 6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4" name="Picture 6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6" name="Picture 6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7" name="Picture 65" descr="http://www.bbc.co.uk/worldservice/learningenglish/quizzes/quiznet/images/schemes/bottom_left_colour1_blue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1143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8" name="Picture 6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59" name="Picture 67" descr="http://www.bbc.co.uk/worldservice/learningenglish/quizzes/quiznet/images/schemes/bottom_right_colour1_blue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1143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0" name="Picture 6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1" name="Picture 6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08138"/>
            <a:ext cx="952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2" name="Picture 7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3" name="Picture 7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4" name="Picture 7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5" name="Picture 7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6" name="Picture 7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69" name="Picture 77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70" name="Picture 7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71" name="Picture 7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73" name="Picture 8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74" name="Picture 8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76" name="Picture 8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77" name="Picture 8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836738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251521" y="2990266"/>
            <a:ext cx="6414320" cy="1800717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US" dirty="0" smtClean="0"/>
              <a:t>Her </a:t>
            </a:r>
            <a:r>
              <a:rPr lang="en-US" dirty="0"/>
              <a:t>hair isn't naturally blond. She has to go to the hairdresser's every six weeks because the dark __________ start to show.</a:t>
            </a:r>
            <a:endParaRPr lang="cs-CZ" dirty="0"/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tops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tips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ends</a:t>
            </a:r>
            <a:r>
              <a:rPr lang="cs-CZ" dirty="0"/>
              <a:t> </a:t>
            </a:r>
          </a:p>
          <a:p>
            <a:pPr marL="285750" indent="-285750" fontAlgn="t">
              <a:buFont typeface="Arial" pitchFamily="34" charset="0"/>
              <a:buChar char="•"/>
            </a:pPr>
            <a:r>
              <a:rPr lang="cs-CZ" dirty="0" err="1"/>
              <a:t>roots</a:t>
            </a:r>
            <a:r>
              <a:rPr lang="cs-CZ" dirty="0"/>
              <a:t> </a:t>
            </a:r>
          </a:p>
        </p:txBody>
      </p:sp>
      <p:pic>
        <p:nvPicPr>
          <p:cNvPr id="8279" name="Picture 87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0" name="Picture 8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1" name="Picture 8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2" name="Picture 9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3" name="Picture 9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5" name="Picture 93" descr="Brunette woman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5840" y="4869161"/>
            <a:ext cx="2478159" cy="1676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6" name="Picture 9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7" name="Picture 9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88" name="Picture 9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0" name="Picture 9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1" name="Picture 9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3" name="Picture 10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4" name="Picture 10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6" name="Picture 10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7" name="Picture 105" descr="http://www.bbc.co.uk/worldservice/learningenglish/quizzes/quiznet/images/schemes/bottom_left_colour1_blue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1143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8" name="Picture 10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99" name="Picture 107" descr="http://www.bbc.co.uk/worldservice/learningenglish/quizzes/quiznet/images/schemes/bottom_right_colour1_blue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114300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00" name="Picture 10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01" name="Picture 10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744663"/>
            <a:ext cx="9525" cy="95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251521" y="4790982"/>
            <a:ext cx="6414318" cy="175432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US" dirty="0" smtClean="0"/>
              <a:t>I'm </a:t>
            </a:r>
            <a:r>
              <a:rPr lang="en-US" dirty="0"/>
              <a:t>going to the hairdresser to have my hair __________. I'm bored with being a brunette!</a:t>
            </a:r>
            <a:endParaRPr lang="cs-CZ" dirty="0"/>
          </a:p>
          <a:p>
            <a:pPr fontAlgn="t"/>
            <a:r>
              <a:rPr lang="cs-CZ" dirty="0" err="1"/>
              <a:t>dyed</a:t>
            </a:r>
            <a:r>
              <a:rPr lang="cs-CZ" dirty="0"/>
              <a:t> </a:t>
            </a:r>
          </a:p>
          <a:p>
            <a:pPr fontAlgn="t"/>
            <a:r>
              <a:rPr lang="cs-CZ" dirty="0" err="1"/>
              <a:t>died</a:t>
            </a:r>
            <a:r>
              <a:rPr lang="cs-CZ" dirty="0"/>
              <a:t> </a:t>
            </a:r>
          </a:p>
          <a:p>
            <a:pPr fontAlgn="t"/>
            <a:r>
              <a:rPr lang="cs-CZ" dirty="0" err="1"/>
              <a:t>painted</a:t>
            </a:r>
            <a:r>
              <a:rPr lang="cs-CZ" dirty="0"/>
              <a:t> </a:t>
            </a:r>
          </a:p>
          <a:p>
            <a:pPr fontAlgn="t"/>
            <a:r>
              <a:rPr lang="cs-CZ" dirty="0" err="1"/>
              <a:t>all</a:t>
            </a:r>
            <a:r>
              <a:rPr lang="cs-CZ" dirty="0"/>
              <a:t> </a:t>
            </a:r>
            <a:r>
              <a:rPr lang="cs-CZ" dirty="0" err="1"/>
              <a:t>of</a:t>
            </a:r>
            <a:r>
              <a:rPr lang="cs-CZ" dirty="0"/>
              <a:t> </a:t>
            </a:r>
            <a:r>
              <a:rPr lang="cs-CZ" dirty="0" err="1"/>
              <a:t>the</a:t>
            </a:r>
            <a:r>
              <a:rPr lang="cs-CZ" dirty="0"/>
              <a:t> </a:t>
            </a:r>
            <a:r>
              <a:rPr lang="cs-CZ" dirty="0" err="1"/>
              <a:t>above</a:t>
            </a:r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48837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9" name="Picture 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3" name="Picture 7" descr="Woman with a frin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9676"/>
            <a:ext cx="2411760" cy="1601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4" name="Picture 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5" name="Picture 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6" name="Picture 1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8" name="Picture 1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9" name="Picture 1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1" name="Picture 1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2" name="Picture 1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4" name="Picture 1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6" name="Picture 2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211137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83568" y="99676"/>
            <a:ext cx="6048672" cy="175432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US" dirty="0" smtClean="0"/>
              <a:t>Please </a:t>
            </a:r>
            <a:r>
              <a:rPr lang="en-US" dirty="0"/>
              <a:t>can you cut __________ into my hair? I want it to hang just above my eyes.</a:t>
            </a:r>
            <a:endParaRPr lang="cs-CZ" dirty="0"/>
          </a:p>
          <a:p>
            <a:pPr fontAlgn="t"/>
            <a:r>
              <a:rPr lang="cs-CZ" dirty="0"/>
              <a:t>a </a:t>
            </a:r>
            <a:r>
              <a:rPr lang="cs-CZ" dirty="0" err="1"/>
              <a:t>curl</a:t>
            </a:r>
            <a:r>
              <a:rPr lang="cs-CZ" dirty="0"/>
              <a:t> </a:t>
            </a:r>
          </a:p>
          <a:p>
            <a:pPr fontAlgn="t"/>
            <a:r>
              <a:rPr lang="cs-CZ" dirty="0"/>
              <a:t>a </a:t>
            </a:r>
            <a:r>
              <a:rPr lang="cs-CZ" dirty="0" err="1"/>
              <a:t>layer</a:t>
            </a:r>
            <a:r>
              <a:rPr lang="cs-CZ" dirty="0"/>
              <a:t> </a:t>
            </a:r>
          </a:p>
          <a:p>
            <a:pPr fontAlgn="t"/>
            <a:r>
              <a:rPr lang="cs-CZ" dirty="0"/>
              <a:t>a </a:t>
            </a:r>
            <a:r>
              <a:rPr lang="cs-CZ" dirty="0" err="1"/>
              <a:t>fringe</a:t>
            </a:r>
            <a:r>
              <a:rPr lang="cs-CZ" dirty="0"/>
              <a:t> </a:t>
            </a:r>
          </a:p>
          <a:p>
            <a:pPr fontAlgn="t"/>
            <a:r>
              <a:rPr lang="cs-CZ" dirty="0"/>
              <a:t>a </a:t>
            </a:r>
            <a:r>
              <a:rPr lang="cs-CZ" dirty="0" err="1"/>
              <a:t>hairpiece</a:t>
            </a:r>
            <a:r>
              <a:rPr lang="cs-CZ" dirty="0"/>
              <a:t> </a:t>
            </a:r>
          </a:p>
        </p:txBody>
      </p:sp>
      <p:pic>
        <p:nvPicPr>
          <p:cNvPr id="9237" name="Picture 21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8" name="Picture 2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39" name="Picture 2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0" name="Picture 24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47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1" name="Picture 2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3" name="Picture 27" descr="Bad haircu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893689"/>
            <a:ext cx="2411760" cy="1714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4" name="Picture 2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5" name="Picture 29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6" name="Picture 3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8" name="Picture 32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49" name="Picture 33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1" name="Picture 35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2" name="Picture 36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4" name="Picture 38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56" name="Picture 40" descr="http://www.bbc.co.uk/worldservice/images/furniture/cle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9163" y="1698625"/>
            <a:ext cx="9525" cy="9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83568" y="1854002"/>
            <a:ext cx="6048672" cy="1754326"/>
          </a:xfrm>
          <a:prstGeom prst="rect">
            <a:avLst/>
          </a:prstGeom>
          <a:noFill/>
          <a:ln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fontAlgn="t"/>
            <a:r>
              <a:rPr lang="en-US" dirty="0" smtClean="0"/>
              <a:t>My </a:t>
            </a:r>
            <a:r>
              <a:rPr lang="en-US" dirty="0"/>
              <a:t>sister had a terrible haircut last month. She hates it but it's going to take months to __________.</a:t>
            </a:r>
            <a:endParaRPr lang="cs-CZ" dirty="0"/>
          </a:p>
          <a:p>
            <a:pPr fontAlgn="t"/>
            <a:r>
              <a:rPr lang="cs-CZ" dirty="0" err="1"/>
              <a:t>grow</a:t>
            </a:r>
            <a:r>
              <a:rPr lang="cs-CZ" dirty="0"/>
              <a:t> </a:t>
            </a:r>
            <a:r>
              <a:rPr lang="cs-CZ" dirty="0" err="1"/>
              <a:t>better</a:t>
            </a:r>
            <a:r>
              <a:rPr lang="cs-CZ" dirty="0"/>
              <a:t> </a:t>
            </a:r>
          </a:p>
          <a:p>
            <a:pPr fontAlgn="t"/>
            <a:r>
              <a:rPr lang="cs-CZ" dirty="0" err="1"/>
              <a:t>grow</a:t>
            </a:r>
            <a:r>
              <a:rPr lang="cs-CZ" dirty="0"/>
              <a:t> </a:t>
            </a:r>
            <a:r>
              <a:rPr lang="cs-CZ" dirty="0" err="1"/>
              <a:t>through</a:t>
            </a:r>
            <a:r>
              <a:rPr lang="cs-CZ" dirty="0"/>
              <a:t> </a:t>
            </a:r>
          </a:p>
          <a:p>
            <a:pPr fontAlgn="t"/>
            <a:r>
              <a:rPr lang="cs-CZ" dirty="0" err="1"/>
              <a:t>grow</a:t>
            </a:r>
            <a:r>
              <a:rPr lang="cs-CZ" dirty="0"/>
              <a:t> up </a:t>
            </a:r>
          </a:p>
          <a:p>
            <a:pPr fontAlgn="t"/>
            <a:r>
              <a:rPr lang="cs-CZ" dirty="0" err="1"/>
              <a:t>grow</a:t>
            </a:r>
            <a:r>
              <a:rPr lang="cs-CZ" dirty="0"/>
              <a:t> </a:t>
            </a:r>
            <a:r>
              <a:rPr lang="cs-CZ" dirty="0" err="1"/>
              <a:t>out</a:t>
            </a:r>
            <a:r>
              <a:rPr lang="cs-CZ" dirty="0"/>
              <a:t> </a:t>
            </a:r>
          </a:p>
        </p:txBody>
      </p:sp>
      <p:pic>
        <p:nvPicPr>
          <p:cNvPr id="34" name="Picture 4" descr="http://t2.gstatic.com/images?q=tbn:ANd9GcTYJljwMNADCPx1a_C8SKlrrxfB9SXgk4n09yr-Gu4SIqvZrLWto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9088" y="3717032"/>
            <a:ext cx="3983511" cy="301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40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anglaisfacile.com/cgi2/myexam/images/3682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4710" y="0"/>
            <a:ext cx="9428710" cy="6892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Obdélník 1"/>
          <p:cNvSpPr/>
          <p:nvPr/>
        </p:nvSpPr>
        <p:spPr>
          <a:xfrm>
            <a:off x="-180528" y="116632"/>
            <a:ext cx="4689537" cy="476672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448800" y="1253772"/>
            <a:ext cx="2607096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296400" y="1421160"/>
            <a:ext cx="2607096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448800" y="1573560"/>
            <a:ext cx="2607096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9601200" y="1725960"/>
            <a:ext cx="2607096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9753600" y="1878360"/>
            <a:ext cx="2607096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6772152" y="4625051"/>
            <a:ext cx="2160240" cy="12111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Obdélník 9"/>
          <p:cNvSpPr/>
          <p:nvPr/>
        </p:nvSpPr>
        <p:spPr>
          <a:xfrm>
            <a:off x="6465777" y="2240631"/>
            <a:ext cx="2373038" cy="120530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-162689" y="4479594"/>
            <a:ext cx="3766631" cy="14401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bdélník 11"/>
          <p:cNvSpPr/>
          <p:nvPr/>
        </p:nvSpPr>
        <p:spPr>
          <a:xfrm>
            <a:off x="4863258" y="963203"/>
            <a:ext cx="2304256" cy="4572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bdélník 12"/>
          <p:cNvSpPr/>
          <p:nvPr/>
        </p:nvSpPr>
        <p:spPr>
          <a:xfrm>
            <a:off x="-180528" y="2570606"/>
            <a:ext cx="4399007" cy="64881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-180528" y="1055823"/>
            <a:ext cx="4338730" cy="6858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0743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260648"/>
            <a:ext cx="8064896" cy="6555641"/>
          </a:xfrm>
          <a:prstGeom prst="rect">
            <a:avLst/>
          </a:prstGeom>
          <a:noFill/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US" sz="2000" b="1" dirty="0"/>
              <a:t>My hair is quite </a:t>
            </a:r>
            <a:r>
              <a:rPr lang="cs-CZ" sz="2000" b="1" dirty="0" smtClean="0"/>
              <a:t>…………</a:t>
            </a:r>
            <a:r>
              <a:rPr lang="en-US" sz="2000" b="1" dirty="0" smtClean="0"/>
              <a:t>( </a:t>
            </a:r>
            <a:r>
              <a:rPr lang="en-US" sz="2000" b="1" dirty="0"/>
              <a:t>H I K T C ) . I would like to have it </a:t>
            </a:r>
            <a:r>
              <a:rPr lang="cs-CZ" sz="2000" b="1" dirty="0" smtClean="0"/>
              <a:t>…………….</a:t>
            </a:r>
          </a:p>
          <a:p>
            <a:r>
              <a:rPr lang="en-US" sz="2000" b="1" dirty="0" smtClean="0"/>
              <a:t>( </a:t>
            </a:r>
            <a:r>
              <a:rPr lang="en-US" sz="2000" b="1" dirty="0"/>
              <a:t>C R E L U D ) </a:t>
            </a:r>
            <a:r>
              <a:rPr lang="en-US" sz="2000" b="1" dirty="0" smtClean="0"/>
              <a:t>.</a:t>
            </a:r>
            <a:endParaRPr lang="cs-CZ" sz="2000" b="1" dirty="0" smtClean="0"/>
          </a:p>
          <a:p>
            <a:r>
              <a:rPr lang="en-US" sz="2000" b="1" dirty="0" smtClean="0"/>
              <a:t> </a:t>
            </a:r>
            <a:r>
              <a:rPr lang="en-US" sz="2000" b="1" dirty="0"/>
              <a:t>-All right, and would you like to dye your </a:t>
            </a:r>
            <a:r>
              <a:rPr lang="cs-CZ" sz="2000" b="1" dirty="0" smtClean="0"/>
              <a:t>………………</a:t>
            </a:r>
            <a:r>
              <a:rPr lang="en-US" sz="2000" b="1" dirty="0" smtClean="0"/>
              <a:t>( </a:t>
            </a:r>
            <a:r>
              <a:rPr lang="en-US" sz="2000" b="1" dirty="0"/>
              <a:t>R I H A ) ? </a:t>
            </a:r>
            <a:endParaRPr lang="cs-CZ" sz="2000" b="1" dirty="0" smtClean="0"/>
          </a:p>
          <a:p>
            <a:r>
              <a:rPr lang="en-US" sz="2000" b="1" dirty="0" smtClean="0"/>
              <a:t>-</a:t>
            </a:r>
            <a:r>
              <a:rPr lang="en-US" sz="2000" b="1" dirty="0"/>
              <a:t>Actually, I would like to keep my natural </a:t>
            </a:r>
            <a:r>
              <a:rPr lang="cs-CZ" sz="2000" b="1" dirty="0" smtClean="0"/>
              <a:t>………………</a:t>
            </a:r>
            <a:r>
              <a:rPr lang="en-US" sz="2000" b="1" dirty="0" smtClean="0"/>
              <a:t>( </a:t>
            </a:r>
            <a:r>
              <a:rPr lang="en-US" sz="2000" b="1" dirty="0"/>
              <a:t>C O </a:t>
            </a:r>
            <a:r>
              <a:rPr lang="en-US" sz="2000" b="1" dirty="0" err="1"/>
              <a:t>O</a:t>
            </a:r>
            <a:r>
              <a:rPr lang="en-US" sz="2000" b="1" dirty="0"/>
              <a:t> R L U ) . Yet I would like some </a:t>
            </a:r>
            <a:r>
              <a:rPr lang="cs-CZ" sz="2000" b="1" dirty="0" smtClean="0"/>
              <a:t>……………………………</a:t>
            </a:r>
            <a:r>
              <a:rPr lang="en-US" sz="2000" b="1" dirty="0" smtClean="0"/>
              <a:t>( </a:t>
            </a:r>
            <a:r>
              <a:rPr lang="en-US" sz="2000" b="1" dirty="0"/>
              <a:t>D C O </a:t>
            </a:r>
            <a:r>
              <a:rPr lang="en-US" sz="2000" b="1" dirty="0" err="1"/>
              <a:t>O</a:t>
            </a:r>
            <a:r>
              <a:rPr lang="en-US" sz="2000" b="1" dirty="0"/>
              <a:t> L K S N L B ) . </a:t>
            </a:r>
            <a:endParaRPr lang="cs-CZ" sz="2000" b="1" dirty="0" smtClean="0"/>
          </a:p>
          <a:p>
            <a:r>
              <a:rPr lang="en-US" sz="2000" b="1" dirty="0" smtClean="0"/>
              <a:t>(</a:t>
            </a:r>
            <a:r>
              <a:rPr lang="en-US" sz="2000" b="1" dirty="0"/>
              <a:t>2 words) </a:t>
            </a:r>
            <a:endParaRPr lang="cs-CZ" sz="2000" b="1" dirty="0" smtClean="0"/>
          </a:p>
          <a:p>
            <a:r>
              <a:rPr lang="en-US" sz="2000" b="1" dirty="0" smtClean="0"/>
              <a:t>-</a:t>
            </a:r>
            <a:r>
              <a:rPr lang="en-US" sz="2000" b="1" dirty="0"/>
              <a:t>I see that you have </a:t>
            </a:r>
            <a:r>
              <a:rPr lang="cs-CZ" sz="2000" b="1" dirty="0" smtClean="0"/>
              <a:t>……………</a:t>
            </a:r>
            <a:r>
              <a:rPr lang="en-US" sz="2000" b="1" dirty="0" smtClean="0"/>
              <a:t>( </a:t>
            </a:r>
            <a:r>
              <a:rPr lang="en-US" sz="2000" b="1" dirty="0"/>
              <a:t>D F R N A S F U D ) . Would you like a special </a:t>
            </a:r>
            <a:r>
              <a:rPr lang="cs-CZ" sz="2000" b="1" dirty="0" smtClean="0"/>
              <a:t>…………………</a:t>
            </a:r>
            <a:r>
              <a:rPr lang="en-US" sz="2000" b="1" dirty="0" smtClean="0"/>
              <a:t>( </a:t>
            </a:r>
            <a:r>
              <a:rPr lang="en-US" sz="2000" b="1" dirty="0"/>
              <a:t>S A P O </a:t>
            </a:r>
            <a:r>
              <a:rPr lang="en-US" sz="2000" b="1" dirty="0" err="1"/>
              <a:t>O</a:t>
            </a:r>
            <a:r>
              <a:rPr lang="en-US" sz="2000" b="1" dirty="0"/>
              <a:t> M H ) to make them disappear? </a:t>
            </a:r>
            <a:endParaRPr lang="cs-CZ" sz="2000" b="1" dirty="0" smtClean="0"/>
          </a:p>
          <a:p>
            <a:r>
              <a:rPr lang="en-US" sz="2000" b="1" dirty="0" smtClean="0"/>
              <a:t>-</a:t>
            </a:r>
            <a:r>
              <a:rPr lang="en-US" sz="2000" b="1" dirty="0"/>
              <a:t>I have tried </a:t>
            </a:r>
            <a:r>
              <a:rPr lang="cs-CZ" sz="2000" b="1" dirty="0" smtClean="0"/>
              <a:t>………………..</a:t>
            </a:r>
            <a:r>
              <a:rPr lang="en-US" sz="2000" b="1" dirty="0" smtClean="0"/>
              <a:t>( </a:t>
            </a:r>
            <a:r>
              <a:rPr lang="en-US" sz="2000" b="1" dirty="0"/>
              <a:t>T B O U R S H ) my hair regularly (2 words) and I use some </a:t>
            </a:r>
            <a:r>
              <a:rPr lang="cs-CZ" sz="2000" b="1" dirty="0" smtClean="0"/>
              <a:t>……………..</a:t>
            </a:r>
            <a:r>
              <a:rPr lang="en-US" sz="2000" b="1" dirty="0" smtClean="0"/>
              <a:t>( </a:t>
            </a:r>
            <a:r>
              <a:rPr lang="en-US" sz="2000" b="1" dirty="0"/>
              <a:t>G </a:t>
            </a:r>
            <a:r>
              <a:rPr lang="en-US" sz="2000" b="1" dirty="0" err="1"/>
              <a:t>G</a:t>
            </a:r>
            <a:r>
              <a:rPr lang="en-US" sz="2000" b="1" dirty="0"/>
              <a:t> H M E S P O A O ) (2 words) but my hair is still </a:t>
            </a:r>
            <a:r>
              <a:rPr lang="cs-CZ" sz="2000" b="1" dirty="0" smtClean="0"/>
              <a:t>……………..</a:t>
            </a:r>
            <a:r>
              <a:rPr lang="en-US" sz="2000" b="1" dirty="0" smtClean="0"/>
              <a:t>( </a:t>
            </a:r>
            <a:r>
              <a:rPr lang="en-US" sz="2000" b="1" dirty="0"/>
              <a:t>G E A S R Y ) </a:t>
            </a:r>
            <a:r>
              <a:rPr lang="en-US" sz="2000" b="1" dirty="0" smtClean="0"/>
              <a:t>.</a:t>
            </a:r>
            <a:endParaRPr lang="cs-CZ" sz="2000" b="1" dirty="0" smtClean="0"/>
          </a:p>
          <a:p>
            <a:r>
              <a:rPr lang="en-US" sz="2000" b="1" dirty="0" smtClean="0"/>
              <a:t>-</a:t>
            </a:r>
            <a:r>
              <a:rPr lang="en-US" sz="2000" b="1" dirty="0"/>
              <a:t>You should use a special </a:t>
            </a:r>
            <a:r>
              <a:rPr lang="cs-CZ" sz="2000" b="1" dirty="0" smtClean="0"/>
              <a:t>……………..</a:t>
            </a:r>
            <a:r>
              <a:rPr lang="en-US" sz="2000" b="1" dirty="0" smtClean="0"/>
              <a:t>( </a:t>
            </a:r>
            <a:r>
              <a:rPr lang="en-US" sz="2000" b="1" dirty="0"/>
              <a:t>A R C E ) once a week. Your hair will soon </a:t>
            </a:r>
            <a:r>
              <a:rPr lang="en-US" sz="2000" b="1" dirty="0" smtClean="0"/>
              <a:t>become</a:t>
            </a:r>
            <a:r>
              <a:rPr lang="cs-CZ" sz="2000" b="1" dirty="0" smtClean="0"/>
              <a:t>…………….</a:t>
            </a:r>
            <a:r>
              <a:rPr lang="en-US" sz="2000" b="1" dirty="0" smtClean="0"/>
              <a:t> </a:t>
            </a:r>
            <a:r>
              <a:rPr lang="en-US" sz="2000" b="1" dirty="0"/>
              <a:t>( E S L K E ) . </a:t>
            </a:r>
            <a:endParaRPr lang="cs-CZ" sz="2000" b="1" dirty="0" smtClean="0"/>
          </a:p>
          <a:p>
            <a:r>
              <a:rPr lang="en-US" sz="2000" b="1" dirty="0" smtClean="0"/>
              <a:t>-</a:t>
            </a:r>
            <a:r>
              <a:rPr lang="en-US" sz="2000" b="1" dirty="0"/>
              <a:t>I have tried </a:t>
            </a:r>
            <a:r>
              <a:rPr lang="en-US" sz="2000" b="1" dirty="0" smtClean="0"/>
              <a:t>to</a:t>
            </a:r>
            <a:r>
              <a:rPr lang="cs-CZ" sz="2000" b="1" dirty="0" smtClean="0"/>
              <a:t>……………………</a:t>
            </a:r>
            <a:r>
              <a:rPr lang="en-US" sz="2000" b="1" dirty="0" smtClean="0"/>
              <a:t> </a:t>
            </a:r>
            <a:r>
              <a:rPr lang="en-US" sz="2000" b="1" dirty="0"/>
              <a:t>( O R N T E H S ) it, to wear </a:t>
            </a:r>
            <a:r>
              <a:rPr lang="en-US" sz="2000" b="1" dirty="0" smtClean="0"/>
              <a:t>a</a:t>
            </a:r>
            <a:r>
              <a:rPr lang="cs-CZ" sz="2000" b="1" dirty="0" smtClean="0"/>
              <a:t>………………..</a:t>
            </a:r>
            <a:r>
              <a:rPr lang="en-US" sz="2000" b="1" dirty="0" smtClean="0"/>
              <a:t> </a:t>
            </a:r>
            <a:r>
              <a:rPr lang="en-US" sz="2000" b="1" dirty="0"/>
              <a:t>( U </a:t>
            </a:r>
            <a:r>
              <a:rPr lang="en-US" sz="2000" b="1" dirty="0" err="1"/>
              <a:t>U</a:t>
            </a:r>
            <a:r>
              <a:rPr lang="en-US" sz="2000" b="1" dirty="0"/>
              <a:t> E </a:t>
            </a:r>
            <a:r>
              <a:rPr lang="en-US" sz="2000" b="1" dirty="0" err="1"/>
              <a:t>E</a:t>
            </a:r>
            <a:r>
              <a:rPr lang="en-US" sz="2000" b="1" dirty="0"/>
              <a:t> Q ) , </a:t>
            </a:r>
            <a:r>
              <a:rPr lang="cs-CZ" sz="2000" b="1" dirty="0" smtClean="0"/>
              <a:t>………………….</a:t>
            </a:r>
            <a:r>
              <a:rPr lang="en-US" sz="2000" b="1" dirty="0" smtClean="0"/>
              <a:t>( </a:t>
            </a:r>
            <a:r>
              <a:rPr lang="en-US" sz="2000" b="1" dirty="0"/>
              <a:t>B R A S D I ) , </a:t>
            </a:r>
            <a:r>
              <a:rPr lang="en-US" sz="2000" b="1" dirty="0" smtClean="0"/>
              <a:t>to</a:t>
            </a:r>
            <a:r>
              <a:rPr lang="cs-CZ" sz="2000" b="1" dirty="0" smtClean="0"/>
              <a:t>………………</a:t>
            </a:r>
            <a:r>
              <a:rPr lang="en-US" sz="2000" b="1" dirty="0" smtClean="0"/>
              <a:t> </a:t>
            </a:r>
            <a:r>
              <a:rPr lang="en-US" sz="2000" b="1" dirty="0"/>
              <a:t>( H S W A ) it with beer, eggs and all kind of miracle </a:t>
            </a:r>
            <a:r>
              <a:rPr lang="cs-CZ" sz="2000" b="1" dirty="0" smtClean="0"/>
              <a:t>………………</a:t>
            </a:r>
            <a:r>
              <a:rPr lang="en-US" sz="2000" b="1" dirty="0" smtClean="0"/>
              <a:t>( </a:t>
            </a:r>
            <a:r>
              <a:rPr lang="en-US" sz="2000" b="1" dirty="0"/>
              <a:t>U R S G D ) but it didn’t help, so I entirely trust you ! </a:t>
            </a:r>
            <a:endParaRPr lang="cs-CZ" sz="2000" dirty="0"/>
          </a:p>
        </p:txBody>
      </p:sp>
      <p:pic>
        <p:nvPicPr>
          <p:cNvPr id="3" name="Picture 6" descr="Hairdresser : Hairdresser on a whit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023465" cy="2478557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6777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260648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00113" y="116632"/>
            <a:ext cx="813638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buFont typeface="Wingdings" pitchFamily="2" charset="2"/>
              <a:buChar char="§"/>
            </a:pPr>
            <a:r>
              <a:rPr lang="cs-CZ" sz="2400" dirty="0" err="1" smtClean="0"/>
              <a:t>Put</a:t>
            </a:r>
            <a:r>
              <a:rPr lang="cs-CZ" sz="2400" dirty="0" smtClean="0"/>
              <a:t> </a:t>
            </a:r>
            <a:r>
              <a:rPr lang="cs-CZ" sz="2400" dirty="0" err="1" smtClean="0"/>
              <a:t>sentences</a:t>
            </a:r>
            <a:r>
              <a:rPr lang="cs-CZ" sz="2400" dirty="0" smtClean="0"/>
              <a:t> in </a:t>
            </a:r>
            <a:r>
              <a:rPr lang="cs-CZ" sz="2400" dirty="0" err="1" smtClean="0"/>
              <a:t>the</a:t>
            </a:r>
            <a:r>
              <a:rPr lang="cs-CZ" sz="2400" dirty="0" smtClean="0"/>
              <a:t> </a:t>
            </a:r>
            <a:r>
              <a:rPr lang="cs-CZ" sz="2400" dirty="0" err="1" smtClean="0"/>
              <a:t>right</a:t>
            </a:r>
            <a:r>
              <a:rPr lang="cs-CZ" sz="2400" dirty="0" smtClean="0"/>
              <a:t> </a:t>
            </a:r>
            <a:r>
              <a:rPr lang="cs-CZ" sz="2400" dirty="0" err="1" smtClean="0"/>
              <a:t>order</a:t>
            </a:r>
            <a:r>
              <a:rPr lang="cs-CZ" sz="2400" dirty="0" smtClean="0"/>
              <a:t>:</a:t>
            </a:r>
            <a:endParaRPr lang="cs-CZ" sz="2400" dirty="0"/>
          </a:p>
        </p:txBody>
      </p:sp>
      <p:pic>
        <p:nvPicPr>
          <p:cNvPr id="4" name="Picture 8" descr="Barber. Stock hairdresser combing customer.  Stock Photo - 936906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103" y="2958528"/>
            <a:ext cx="2376885" cy="3521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t0.gstatic.com/images?q=tbn:ANd9GcRWHstP8QEGny3rLCsFQ1Us9A1XgNKlsdiFAWzgikqyuX88EEjDy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7" y="2992735"/>
            <a:ext cx="3024336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043608" y="2958528"/>
            <a:ext cx="208823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name</a:t>
            </a:r>
            <a:r>
              <a:rPr lang="cs-CZ" dirty="0" smtClean="0"/>
              <a:t> </a:t>
            </a:r>
            <a:r>
              <a:rPr lang="cs-CZ" dirty="0" err="1" smtClean="0"/>
              <a:t>some</a:t>
            </a:r>
            <a:r>
              <a:rPr lang="cs-CZ" dirty="0" smtClean="0"/>
              <a:t> </a:t>
            </a:r>
            <a:r>
              <a:rPr lang="cs-CZ" dirty="0" err="1" smtClean="0"/>
              <a:t>of</a:t>
            </a:r>
            <a:r>
              <a:rPr lang="cs-CZ" dirty="0" smtClean="0"/>
              <a:t> these </a:t>
            </a:r>
            <a:r>
              <a:rPr lang="cs-CZ" dirty="0" err="1" smtClean="0"/>
              <a:t>things</a:t>
            </a:r>
            <a:r>
              <a:rPr lang="cs-CZ" dirty="0" smtClean="0"/>
              <a:t>?</a:t>
            </a:r>
          </a:p>
          <a:p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err="1" smtClean="0"/>
              <a:t>hairdryer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err="1" smtClean="0"/>
              <a:t>combs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err="1"/>
              <a:t>t</a:t>
            </a:r>
            <a:r>
              <a:rPr lang="cs-CZ" dirty="0" err="1" smtClean="0"/>
              <a:t>rimmer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cs-CZ" dirty="0" err="1" smtClean="0"/>
              <a:t>Scissors</a:t>
            </a:r>
            <a:endParaRPr lang="cs-CZ" dirty="0" smtClean="0"/>
          </a:p>
          <a:p>
            <a:pPr marL="285750" indent="-285750">
              <a:buFont typeface="Arial" pitchFamily="34" charset="0"/>
              <a:buChar char="•"/>
            </a:pPr>
            <a:endParaRPr lang="cs-CZ" dirty="0"/>
          </a:p>
          <a:p>
            <a:pPr marL="285750" indent="-285750">
              <a:buFont typeface="Wingdings" pitchFamily="2" charset="2"/>
              <a:buChar char="§"/>
            </a:pPr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else</a:t>
            </a:r>
            <a:r>
              <a:rPr lang="cs-CZ" dirty="0" smtClean="0"/>
              <a:t> </a:t>
            </a:r>
            <a:r>
              <a:rPr lang="cs-CZ" dirty="0" err="1" smtClean="0"/>
              <a:t>does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hairdresser</a:t>
            </a:r>
            <a:r>
              <a:rPr lang="cs-CZ" dirty="0" smtClean="0"/>
              <a:t> </a:t>
            </a:r>
            <a:r>
              <a:rPr lang="cs-CZ" dirty="0" err="1" smtClean="0"/>
              <a:t>need</a:t>
            </a:r>
            <a:r>
              <a:rPr lang="cs-CZ" dirty="0" smtClean="0"/>
              <a:t>?</a:t>
            </a:r>
          </a:p>
          <a:p>
            <a:endParaRPr lang="cs-CZ" dirty="0"/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11271" name="DefaultOcx" r:id="rId2" imgW="7201080" imgH="4248000"/>
        </mc:Choice>
        <mc:Fallback>
          <p:control name="DefaultOcx" r:id="rId2" imgW="7201080" imgH="42480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1042988" y="620713"/>
                  <a:ext cx="7058025" cy="2232025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91240B29-F687-4F45-9708-019B960494DF}">
                    <a14:hiddenLine xmlns:a14="http://schemas.microsoft.com/office/drawing/2010/main" w="9525">
                      <a:noFill/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2950656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static.studyladder.com/course/72/4b0435e85c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680520" cy="6845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http://t1.gstatic.com/images?q=tbn:ANd9GcQ19wKTIsSBOVLMTpvYqPtS8r3ztb_ugr2L3LHvzSfQ2pGsyx3pz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116632"/>
            <a:ext cx="2859013" cy="3056642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http://t2.gstatic.com/images?q=tbn:ANd9GcS4jrtpQGNCp3uRqPy5_YPg6_JL2ZE8tci3s2P4ENbc_OJ5gUg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5842" y="3536049"/>
            <a:ext cx="4209529" cy="3096343"/>
          </a:xfrm>
          <a:prstGeom prst="rect">
            <a:avLst/>
          </a:prstGeom>
          <a:noFill/>
          <a:ln>
            <a:solidFill>
              <a:srgbClr val="00B0F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805842" y="3173274"/>
            <a:ext cx="2862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Read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joke</a:t>
            </a:r>
            <a:r>
              <a:rPr lang="cs-CZ" dirty="0" smtClean="0"/>
              <a:t>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5123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03648" y="188640"/>
            <a:ext cx="7416824" cy="3139321"/>
          </a:xfrm>
          <a:prstGeom prst="rect">
            <a:avLst/>
          </a:prstGeom>
          <a:noFill/>
          <a:ln>
            <a:solidFill>
              <a:srgbClr val="9933FF"/>
            </a:solidFill>
          </a:ln>
        </p:spPr>
        <p:txBody>
          <a:bodyPr wrap="square" rtlCol="0">
            <a:spAutoFit/>
          </a:bodyPr>
          <a:lstStyle/>
          <a:p>
            <a:pPr fontAlgn="t"/>
            <a:endParaRPr lang="cs-CZ" dirty="0"/>
          </a:p>
          <a:p>
            <a:pPr fontAlgn="ctr"/>
            <a:r>
              <a:rPr lang="cs-CZ" dirty="0">
                <a:solidFill>
                  <a:srgbClr val="9933FF"/>
                </a:solidFill>
              </a:rPr>
              <a:t>S</a:t>
            </a:r>
            <a:r>
              <a:rPr lang="cs-CZ" dirty="0" smtClean="0">
                <a:solidFill>
                  <a:srgbClr val="9933FF"/>
                </a:solidFill>
              </a:rPr>
              <a:t>:    </a:t>
            </a:r>
            <a:r>
              <a:rPr lang="cs-CZ" dirty="0" err="1" smtClean="0"/>
              <a:t>Good</a:t>
            </a:r>
            <a:r>
              <a:rPr lang="cs-CZ" dirty="0" smtClean="0"/>
              <a:t> </a:t>
            </a:r>
            <a:r>
              <a:rPr lang="cs-CZ" dirty="0" err="1"/>
              <a:t>morning</a:t>
            </a:r>
            <a:r>
              <a:rPr lang="cs-CZ" dirty="0"/>
              <a:t>, Mary.</a:t>
            </a:r>
          </a:p>
          <a:p>
            <a:pPr fontAlgn="ctr"/>
            <a:r>
              <a:rPr lang="cs-CZ" dirty="0">
                <a:solidFill>
                  <a:srgbClr val="9933FF"/>
                </a:solidFill>
              </a:rPr>
              <a:t>H</a:t>
            </a:r>
            <a:r>
              <a:rPr lang="cs-CZ" dirty="0" smtClean="0">
                <a:solidFill>
                  <a:srgbClr val="9933FF"/>
                </a:solidFill>
              </a:rPr>
              <a:t>:   </a:t>
            </a:r>
            <a:r>
              <a:rPr lang="en-US" dirty="0" smtClean="0"/>
              <a:t>Good </a:t>
            </a:r>
            <a:r>
              <a:rPr lang="en-US" dirty="0"/>
              <a:t>morning, Mrs. Smith. What can I do for you today?</a:t>
            </a:r>
            <a:endParaRPr lang="cs-CZ" dirty="0"/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S:    </a:t>
            </a:r>
            <a:r>
              <a:rPr lang="cs-CZ" dirty="0" smtClean="0"/>
              <a:t>I</a:t>
            </a:r>
            <a:r>
              <a:rPr lang="en-US" dirty="0" smtClean="0"/>
              <a:t>'d </a:t>
            </a:r>
            <a:r>
              <a:rPr lang="en-US" dirty="0"/>
              <a:t>like something a little different today, Mary</a:t>
            </a:r>
            <a:endParaRPr lang="cs-CZ" dirty="0"/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H:    </a:t>
            </a:r>
            <a:r>
              <a:rPr lang="en-US" dirty="0" smtClean="0"/>
              <a:t>Why </a:t>
            </a:r>
            <a:r>
              <a:rPr lang="en-US" dirty="0"/>
              <a:t>don't you change the </a:t>
            </a:r>
            <a:r>
              <a:rPr lang="en-US" dirty="0" err="1"/>
              <a:t>colour</a:t>
            </a:r>
            <a:r>
              <a:rPr lang="en-US" dirty="0"/>
              <a:t>?</a:t>
            </a:r>
            <a:endParaRPr lang="cs-CZ" dirty="0"/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S:    </a:t>
            </a:r>
            <a:r>
              <a:rPr lang="en-US" dirty="0" smtClean="0"/>
              <a:t>Oh</a:t>
            </a:r>
            <a:r>
              <a:rPr lang="en-US" dirty="0"/>
              <a:t>, I don't know. What </a:t>
            </a:r>
            <a:r>
              <a:rPr lang="en-US" dirty="0" err="1"/>
              <a:t>colour</a:t>
            </a:r>
            <a:r>
              <a:rPr lang="en-US" dirty="0"/>
              <a:t> do you think would suit me?</a:t>
            </a:r>
            <a:endParaRPr lang="cs-CZ" dirty="0"/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H:   </a:t>
            </a:r>
            <a:r>
              <a:rPr lang="cs-CZ" dirty="0" err="1" smtClean="0"/>
              <a:t>How</a:t>
            </a:r>
            <a:r>
              <a:rPr lang="cs-CZ" dirty="0" smtClean="0"/>
              <a:t> </a:t>
            </a:r>
            <a:r>
              <a:rPr lang="cs-CZ" dirty="0" err="1"/>
              <a:t>about</a:t>
            </a:r>
            <a:r>
              <a:rPr lang="cs-CZ" dirty="0"/>
              <a:t> </a:t>
            </a:r>
            <a:r>
              <a:rPr lang="cs-CZ" dirty="0" err="1"/>
              <a:t>red</a:t>
            </a:r>
            <a:r>
              <a:rPr lang="cs-CZ" dirty="0"/>
              <a:t>?</a:t>
            </a:r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S:    </a:t>
            </a:r>
            <a:r>
              <a:rPr lang="en-US" dirty="0" smtClean="0"/>
              <a:t>Oh </a:t>
            </a:r>
            <a:r>
              <a:rPr lang="en-US" dirty="0"/>
              <a:t>no. That's too different. </a:t>
            </a:r>
            <a:r>
              <a:rPr lang="en-US" dirty="0" smtClean="0"/>
              <a:t>Well</a:t>
            </a:r>
            <a:r>
              <a:rPr lang="cs-CZ" dirty="0" smtClean="0"/>
              <a:t>,</a:t>
            </a:r>
            <a:r>
              <a:rPr lang="en-US" dirty="0" smtClean="0"/>
              <a:t> </a:t>
            </a:r>
            <a:r>
              <a:rPr lang="en-US" dirty="0"/>
              <a:t>perhaps a few red highlights.</a:t>
            </a:r>
            <a:endParaRPr lang="cs-CZ" dirty="0"/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H:   </a:t>
            </a:r>
            <a:r>
              <a:rPr lang="en-US" dirty="0" smtClean="0"/>
              <a:t>Highlights </a:t>
            </a:r>
            <a:r>
              <a:rPr lang="en-US" dirty="0"/>
              <a:t>it is then. Shall I cut it as well?</a:t>
            </a:r>
            <a:endParaRPr lang="cs-CZ" dirty="0"/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S:    </a:t>
            </a:r>
            <a:r>
              <a:rPr lang="en-US" dirty="0" smtClean="0"/>
              <a:t>Yes</a:t>
            </a:r>
            <a:r>
              <a:rPr lang="en-US" dirty="0"/>
              <a:t>, but don't take too much off.</a:t>
            </a:r>
            <a:endParaRPr lang="cs-CZ" dirty="0"/>
          </a:p>
          <a:p>
            <a:pPr fontAlgn="ctr"/>
            <a:r>
              <a:rPr lang="cs-CZ" dirty="0" smtClean="0">
                <a:solidFill>
                  <a:srgbClr val="9933FF"/>
                </a:solidFill>
              </a:rPr>
              <a:t>H:   </a:t>
            </a:r>
            <a:r>
              <a:rPr lang="en-US" dirty="0" smtClean="0"/>
              <a:t>No</a:t>
            </a:r>
            <a:r>
              <a:rPr lang="en-US" dirty="0"/>
              <a:t>, I'll just trim it to give it a bit of shape</a:t>
            </a:r>
            <a:r>
              <a:rPr lang="en-US" dirty="0" smtClean="0"/>
              <a:t>.</a:t>
            </a:r>
            <a:endParaRPr lang="cs-CZ" dirty="0"/>
          </a:p>
        </p:txBody>
      </p:sp>
      <p:pic>
        <p:nvPicPr>
          <p:cNvPr id="5122" name="Picture 2" descr="http://t1.gstatic.com/images?q=tbn:ANd9GcSfV8F9-7-rrqKKv2ikaG1CH4cWxGHSw1huzFNjVLwm02E6yGAQS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5759"/>
            <a:ext cx="3228975" cy="141922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airdresser : Girl with hair in curlers and the hairdress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6976" y="3440808"/>
            <a:ext cx="2343496" cy="3200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airdresser : Hairdresse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920" y="3440809"/>
            <a:ext cx="2457812" cy="3200872"/>
          </a:xfrm>
          <a:prstGeom prst="rect">
            <a:avLst/>
          </a:prstGeom>
          <a:noFill/>
          <a:ln>
            <a:solidFill>
              <a:srgbClr val="9933FF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5229200"/>
            <a:ext cx="3228975" cy="1200329"/>
          </a:xfrm>
          <a:prstGeom prst="rect">
            <a:avLst/>
          </a:prstGeom>
          <a:noFill/>
          <a:ln>
            <a:solidFill>
              <a:srgbClr val="9933FF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/>
              <a:t>Game: </a:t>
            </a:r>
            <a:r>
              <a:rPr lang="cs-CZ" dirty="0">
                <a:hlinkClick r:id="rId5"/>
              </a:rPr>
              <a:t>http://www.agame.com/games/hairdresser/hairdresser.html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488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788436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u="sng" dirty="0" smtClean="0"/>
              <a:t>ZDROJE:</a:t>
            </a:r>
          </a:p>
          <a:p>
            <a:endParaRPr lang="cs-CZ" sz="1400" dirty="0" smtClean="0"/>
          </a:p>
          <a:p>
            <a:r>
              <a:rPr lang="en-US" sz="1400" dirty="0" smtClean="0"/>
              <a:t>Hairdresser Stock Photos and Images. </a:t>
            </a:r>
            <a:r>
              <a:rPr lang="en-US" sz="1400" i="1" dirty="0" smtClean="0"/>
              <a:t>123RF</a:t>
            </a:r>
            <a:r>
              <a:rPr lang="en-US" sz="1400" dirty="0" smtClean="0"/>
              <a:t> [online]. 2012 [cit. 2012-06-24].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http://www.123rf.com/stock-photo/hairdresser.html </a:t>
            </a:r>
            <a:endParaRPr lang="cs-CZ" sz="1400" dirty="0" smtClean="0"/>
          </a:p>
          <a:p>
            <a:endParaRPr lang="cs-CZ" sz="1400" dirty="0" smtClean="0"/>
          </a:p>
          <a:p>
            <a:r>
              <a:rPr lang="en-US" sz="1400" dirty="0" smtClean="0"/>
              <a:t>Learning English - </a:t>
            </a:r>
            <a:r>
              <a:rPr lang="en-US" sz="1400" dirty="0" err="1" smtClean="0"/>
              <a:t>Quiznet</a:t>
            </a:r>
            <a:r>
              <a:rPr lang="en-US" sz="1400" dirty="0" smtClean="0"/>
              <a:t>. </a:t>
            </a:r>
            <a:r>
              <a:rPr lang="en-US" sz="1400" i="1" dirty="0" smtClean="0"/>
              <a:t>BBC Learning English</a:t>
            </a:r>
            <a:r>
              <a:rPr lang="en-US" sz="1400" dirty="0" smtClean="0"/>
              <a:t> [online]. 2012 [cit. 2012-06-24].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http://www.bbc.co.uk/apps/ifl/worldservice/quiznet/quizengine?ContentType=text/html;quiz=1538_hairdressers </a:t>
            </a:r>
          </a:p>
          <a:p>
            <a:endParaRPr lang="cs-CZ" sz="1400" dirty="0" smtClean="0"/>
          </a:p>
          <a:p>
            <a:r>
              <a:rPr lang="en-US" sz="1400" dirty="0" smtClean="0"/>
              <a:t>Dialogue : At the hairdresser's. </a:t>
            </a:r>
            <a:r>
              <a:rPr lang="en-US" sz="1400" i="1" dirty="0" smtClean="0"/>
              <a:t>Tolearnenglish.com</a:t>
            </a:r>
            <a:r>
              <a:rPr lang="en-US" sz="1400" dirty="0" smtClean="0"/>
              <a:t> [online]. 2012 [cit. 2012-06-24].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http://www.tolearnenglish.com/exercises/exercise-english-2/exercise-english-8346.php </a:t>
            </a:r>
          </a:p>
          <a:p>
            <a:endParaRPr lang="cs-CZ" sz="1400" dirty="0" smtClean="0"/>
          </a:p>
          <a:p>
            <a:r>
              <a:rPr lang="en-US" sz="1400" dirty="0" smtClean="0"/>
              <a:t>Going To The Hairdresser Sheet 4. </a:t>
            </a:r>
            <a:r>
              <a:rPr lang="en-US" sz="1400" i="1" dirty="0" err="1" smtClean="0"/>
              <a:t>Studyladder</a:t>
            </a:r>
            <a:r>
              <a:rPr lang="en-US" sz="1400" dirty="0" smtClean="0"/>
              <a:t> [online]. 2012 [cit. 2012-06-24]. </a:t>
            </a:r>
            <a:r>
              <a:rPr lang="en-US" sz="1400" dirty="0" err="1" smtClean="0"/>
              <a:t>Dostupné</a:t>
            </a:r>
            <a:r>
              <a:rPr lang="en-US" sz="1400" dirty="0" smtClean="0"/>
              <a:t> z: http://www.studyladder.com/learn/literacy/activity/2962?retUrl=%2Flearn%2Fliteracy%2Ftype%2Fworksheet-524 </a:t>
            </a:r>
          </a:p>
          <a:p>
            <a:r>
              <a:rPr lang="cs-CZ" sz="1400" dirty="0" smtClean="0"/>
              <a:t> </a:t>
            </a:r>
          </a:p>
          <a:p>
            <a:r>
              <a:rPr lang="cs-CZ" sz="1400" dirty="0" err="1" smtClean="0"/>
              <a:t>Hairdresser</a:t>
            </a:r>
            <a:r>
              <a:rPr lang="cs-CZ" sz="1400" dirty="0" smtClean="0"/>
              <a:t>. </a:t>
            </a:r>
            <a:r>
              <a:rPr lang="cs-CZ" sz="1400" i="1" dirty="0" err="1" smtClean="0"/>
              <a:t>Agame.com</a:t>
            </a:r>
            <a:r>
              <a:rPr lang="cs-CZ" sz="1400" dirty="0" smtClean="0"/>
              <a:t> [online]. 2012 [cit. 2012-06-24]. Dostupné z: http://www.agame.com/games/hairdresser/hairdresser.html </a:t>
            </a:r>
            <a:endParaRPr lang="cs-CZ" dirty="0"/>
          </a:p>
        </p:txBody>
      </p:sp>
      <p:pic>
        <p:nvPicPr>
          <p:cNvPr id="3" name="Picture 4" descr="http://i.telegraph.co.uk/multimedia/archive/01939/LTL---HAIRDRESSING_1939205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5812" y="4253592"/>
            <a:ext cx="3862552" cy="2417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799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336</TotalTime>
  <Words>970</Words>
  <Application>Microsoft Office PowerPoint</Application>
  <PresentationFormat>Předvádění na obrazovce (4:3)</PresentationFormat>
  <Paragraphs>127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Slunovrat</vt:lpstr>
      <vt:lpstr>Prezentace aplikace PowerPoint</vt:lpstr>
      <vt:lpstr>Prezentace aplikace PowerPoint</vt:lpstr>
      <vt:lpstr>AT THE HAIRDRESSER´S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 THE HAIRDRESSER´S</dc:title>
  <dc:creator>Lenka</dc:creator>
  <cp:lastModifiedBy>Lenka</cp:lastModifiedBy>
  <cp:revision>43</cp:revision>
  <dcterms:created xsi:type="dcterms:W3CDTF">2012-05-12T11:39:14Z</dcterms:created>
  <dcterms:modified xsi:type="dcterms:W3CDTF">2012-06-25T18:35:58Z</dcterms:modified>
</cp:coreProperties>
</file>