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7" r:id="rId3"/>
    <p:sldId id="256" r:id="rId4"/>
    <p:sldId id="258" r:id="rId5"/>
    <p:sldId id="259" r:id="rId6"/>
    <p:sldId id="261" r:id="rId7"/>
    <p:sldId id="263" r:id="rId8"/>
    <p:sldId id="257" r:id="rId9"/>
    <p:sldId id="266" r:id="rId10"/>
    <p:sldId id="265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VY_32_INOVACE_3.2.6.2. O 11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452FA9-3901-41EC-879B-5C50C670E19B}" type="presOf" srcId="{D1B46980-6531-4606-95E6-44980827E919}" destId="{2BE915AB-18AA-4053-B92C-3BFC9ED204BB}" srcOrd="1" destOrd="0" presId="urn:microsoft.com/office/officeart/2005/8/layout/target3"/>
    <dgm:cxn modelId="{482A019A-8316-4A2D-A0A0-BFCE2BB3D888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33C4281-6EC5-4199-81BE-6C80327D8BD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D6C8E4-B8E5-4F58-8CF6-4D924FC1E9DA}" type="presOf" srcId="{D8197B8C-B260-4A16-BDF4-0947B075E274}" destId="{5A5FFA88-C948-4069-8E93-59FA12366E83}" srcOrd="1" destOrd="0" presId="urn:microsoft.com/office/officeart/2005/8/layout/target3"/>
    <dgm:cxn modelId="{EBC50C66-09FB-4A04-BB8A-42814F0DF87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9E88D7C-A633-4303-9FFB-143B6D80E456}" type="presOf" srcId="{4C35D32F-0EAB-4CD7-82EE-45574DC2A586}" destId="{890E4F0B-2866-4A3F-A3C7-2A14B1797930}" srcOrd="1" destOrd="0" presId="urn:microsoft.com/office/officeart/2005/8/layout/target3"/>
    <dgm:cxn modelId="{3A69CAAA-870C-4C07-B1BD-360089BC5B5B}" type="presOf" srcId="{D1D4F407-5343-4D3F-B5B9-D407B03CAEB4}" destId="{AED2198E-93D5-4001-81B4-73124B309672}" srcOrd="1" destOrd="0" presId="urn:microsoft.com/office/officeart/2005/8/layout/target3"/>
    <dgm:cxn modelId="{2F17FBFD-50D0-4F11-82B2-E450A649893F}" type="presOf" srcId="{4C35D32F-0EAB-4CD7-82EE-45574DC2A586}" destId="{8BEBB6EC-1DAA-4CAC-8A25-BC0FCBD5DBD5}" srcOrd="0" destOrd="0" presId="urn:microsoft.com/office/officeart/2005/8/layout/target3"/>
    <dgm:cxn modelId="{E590F109-B33A-402C-9999-CA9D2472000D}" type="presOf" srcId="{B651F6E3-6281-48DB-9319-2AEAFDAE7572}" destId="{6BB5E863-4638-4E1D-BFDE-399D028AC4ED}" srcOrd="1" destOrd="0" presId="urn:microsoft.com/office/officeart/2005/8/layout/target3"/>
    <dgm:cxn modelId="{CDD0DBA3-39CE-4768-A4CF-1678A5DBB21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D84571-D7CD-4AE0-ACAA-00F01BB69233}" type="presOf" srcId="{D1D4F407-5343-4D3F-B5B9-D407B03CAEB4}" destId="{D005CE8C-CC26-4C3E-AC11-E15060ECD759}" srcOrd="0" destOrd="0" presId="urn:microsoft.com/office/officeart/2005/8/layout/target3"/>
    <dgm:cxn modelId="{D0B25A8E-1EE0-4FA9-9B35-DB1BFA9E86F8}" type="presParOf" srcId="{333A1088-737F-45CB-B68E-254E46348037}" destId="{F5ABB229-8D3B-4694-996A-96F23CF14429}" srcOrd="0" destOrd="0" presId="urn:microsoft.com/office/officeart/2005/8/layout/target3"/>
    <dgm:cxn modelId="{AA8FF6A2-984E-4A84-B340-A7DA6F34C35B}" type="presParOf" srcId="{333A1088-737F-45CB-B68E-254E46348037}" destId="{F41139FD-01EE-4571-8B17-4FB00FC51163}" srcOrd="1" destOrd="0" presId="urn:microsoft.com/office/officeart/2005/8/layout/target3"/>
    <dgm:cxn modelId="{799BE65F-DAA1-4F84-8DEA-F9E504897ACF}" type="presParOf" srcId="{333A1088-737F-45CB-B68E-254E46348037}" destId="{D005CE8C-CC26-4C3E-AC11-E15060ECD759}" srcOrd="2" destOrd="0" presId="urn:microsoft.com/office/officeart/2005/8/layout/target3"/>
    <dgm:cxn modelId="{33C60BBA-0629-40D0-BEFA-5892EC589AF2}" type="presParOf" srcId="{333A1088-737F-45CB-B68E-254E46348037}" destId="{2C702D82-9B77-49B7-9568-BB8EB47C3372}" srcOrd="3" destOrd="0" presId="urn:microsoft.com/office/officeart/2005/8/layout/target3"/>
    <dgm:cxn modelId="{DC028BDA-E415-4FF2-918A-A965D2BC2B5A}" type="presParOf" srcId="{333A1088-737F-45CB-B68E-254E46348037}" destId="{A52A0455-90FF-4808-ABD0-F02540D31D5A}" srcOrd="4" destOrd="0" presId="urn:microsoft.com/office/officeart/2005/8/layout/target3"/>
    <dgm:cxn modelId="{D4D8F0ED-BD5A-4C7A-9665-D362351E3E0C}" type="presParOf" srcId="{333A1088-737F-45CB-B68E-254E46348037}" destId="{6140AFEC-043D-4C43-A2F9-D0F5331DF3A3}" srcOrd="5" destOrd="0" presId="urn:microsoft.com/office/officeart/2005/8/layout/target3"/>
    <dgm:cxn modelId="{7288B743-7887-4419-A8F7-6100966C578F}" type="presParOf" srcId="{333A1088-737F-45CB-B68E-254E46348037}" destId="{9358AC05-5D7D-4327-9F80-1AD486AEA664}" srcOrd="6" destOrd="0" presId="urn:microsoft.com/office/officeart/2005/8/layout/target3"/>
    <dgm:cxn modelId="{8FBA7C83-A718-43FF-8564-0E8FC58D04B7}" type="presParOf" srcId="{333A1088-737F-45CB-B68E-254E46348037}" destId="{313FC574-E1CD-4FB4-B054-0B805CE0447D}" srcOrd="7" destOrd="0" presId="urn:microsoft.com/office/officeart/2005/8/layout/target3"/>
    <dgm:cxn modelId="{6227817B-B767-4A89-837D-E7D355682630}" type="presParOf" srcId="{333A1088-737F-45CB-B68E-254E46348037}" destId="{619D679B-A015-4ECF-8348-D1034C574F40}" srcOrd="8" destOrd="0" presId="urn:microsoft.com/office/officeart/2005/8/layout/target3"/>
    <dgm:cxn modelId="{732D0436-3D7F-4AE7-8295-1CC6EFA677CC}" type="presParOf" srcId="{333A1088-737F-45CB-B68E-254E46348037}" destId="{322283A8-4A27-4CDA-BAE3-F381106A9174}" srcOrd="9" destOrd="0" presId="urn:microsoft.com/office/officeart/2005/8/layout/target3"/>
    <dgm:cxn modelId="{D0E57E77-611A-496D-95EA-F424A0B0E0CE}" type="presParOf" srcId="{333A1088-737F-45CB-B68E-254E46348037}" destId="{FFC9F71D-1B4F-4AD9-A4A6-86ADEFC8AF5C}" srcOrd="10" destOrd="0" presId="urn:microsoft.com/office/officeart/2005/8/layout/target3"/>
    <dgm:cxn modelId="{B74DA843-DF3D-4316-B350-2236BC3DB519}" type="presParOf" srcId="{333A1088-737F-45CB-B68E-254E46348037}" destId="{25B08C86-7E15-44DC-BE7F-FFB55DD49D12}" srcOrd="11" destOrd="0" presId="urn:microsoft.com/office/officeart/2005/8/layout/target3"/>
    <dgm:cxn modelId="{613C69A2-58CD-4B9C-9983-776575F7AAAE}" type="presParOf" srcId="{333A1088-737F-45CB-B68E-254E46348037}" destId="{76644BE8-9D7C-4C09-B250-3D10AF48CBB7}" srcOrd="12" destOrd="0" presId="urn:microsoft.com/office/officeart/2005/8/layout/target3"/>
    <dgm:cxn modelId="{A438C7B6-F5A2-43DE-AC52-3A30E56948FD}" type="presParOf" srcId="{333A1088-737F-45CB-B68E-254E46348037}" destId="{EE85B701-7295-41C0-BA7A-34D3756A2AE6}" srcOrd="13" destOrd="0" presId="urn:microsoft.com/office/officeart/2005/8/layout/target3"/>
    <dgm:cxn modelId="{986509E4-1AFF-4D1C-9E6D-47FBBA5CCA83}" type="presParOf" srcId="{333A1088-737F-45CB-B68E-254E46348037}" destId="{8BEBB6EC-1DAA-4CAC-8A25-BC0FCBD5DBD5}" srcOrd="14" destOrd="0" presId="urn:microsoft.com/office/officeart/2005/8/layout/target3"/>
    <dgm:cxn modelId="{3C00EAE2-A5E8-454A-8319-C85839F6D4E2}" type="presParOf" srcId="{333A1088-737F-45CB-B68E-254E46348037}" destId="{AED2198E-93D5-4001-81B4-73124B309672}" srcOrd="15" destOrd="0" presId="urn:microsoft.com/office/officeart/2005/8/layout/target3"/>
    <dgm:cxn modelId="{06ABED80-3198-4F5B-94FD-73936868F885}" type="presParOf" srcId="{333A1088-737F-45CB-B68E-254E46348037}" destId="{2BE915AB-18AA-4053-B92C-3BFC9ED204BB}" srcOrd="16" destOrd="0" presId="urn:microsoft.com/office/officeart/2005/8/layout/target3"/>
    <dgm:cxn modelId="{34E7F41A-DF15-4E51-9437-773058F2738E}" type="presParOf" srcId="{333A1088-737F-45CB-B68E-254E46348037}" destId="{6BB5E863-4638-4E1D-BFDE-399D028AC4ED}" srcOrd="17" destOrd="0" presId="urn:microsoft.com/office/officeart/2005/8/layout/target3"/>
    <dgm:cxn modelId="{DE322D87-2A29-4227-8DDF-9A9157E17DC2}" type="presParOf" srcId="{333A1088-737F-45CB-B68E-254E46348037}" destId="{5A5FFA88-C948-4069-8E93-59FA12366E83}" srcOrd="18" destOrd="0" presId="urn:microsoft.com/office/officeart/2005/8/layout/target3"/>
    <dgm:cxn modelId="{C6E7EDAA-5B12-4938-B0B3-07F5A8ED9DC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VY_32_INOVACE_3.2.6.2. O 11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6B549C2-5815-499D-9732-AC26880460A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C0C6E14-87DB-4105-9BBD-3620AAFA769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gif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11" Type="http://schemas.openxmlformats.org/officeDocument/2006/relationships/image" Target="../media/image16.jpeg"/><Relationship Id="rId5" Type="http://schemas.openxmlformats.org/officeDocument/2006/relationships/image" Target="../media/image10.gif"/><Relationship Id="rId10" Type="http://schemas.openxmlformats.org/officeDocument/2006/relationships/image" Target="../media/image15.jpeg"/><Relationship Id="rId4" Type="http://schemas.openxmlformats.org/officeDocument/2006/relationships/image" Target="../media/image9.gif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gi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gif"/><Relationship Id="rId9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gif"/><Relationship Id="rId13" Type="http://schemas.openxmlformats.org/officeDocument/2006/relationships/image" Target="../media/image38.jpeg"/><Relationship Id="rId18" Type="http://schemas.openxmlformats.org/officeDocument/2006/relationships/image" Target="../media/image43.gif"/><Relationship Id="rId3" Type="http://schemas.openxmlformats.org/officeDocument/2006/relationships/image" Target="../media/image28.jpeg"/><Relationship Id="rId7" Type="http://schemas.openxmlformats.org/officeDocument/2006/relationships/image" Target="../media/image32.gif"/><Relationship Id="rId12" Type="http://schemas.openxmlformats.org/officeDocument/2006/relationships/image" Target="../media/image37.gif"/><Relationship Id="rId17" Type="http://schemas.openxmlformats.org/officeDocument/2006/relationships/image" Target="../media/image42.jpeg"/><Relationship Id="rId2" Type="http://schemas.openxmlformats.org/officeDocument/2006/relationships/image" Target="../media/image27.gif"/><Relationship Id="rId16" Type="http://schemas.openxmlformats.org/officeDocument/2006/relationships/image" Target="../media/image4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11" Type="http://schemas.openxmlformats.org/officeDocument/2006/relationships/image" Target="../media/image36.jpeg"/><Relationship Id="rId5" Type="http://schemas.openxmlformats.org/officeDocument/2006/relationships/image" Target="../media/image30.gif"/><Relationship Id="rId15" Type="http://schemas.openxmlformats.org/officeDocument/2006/relationships/image" Target="../media/image40.jpeg"/><Relationship Id="rId10" Type="http://schemas.openxmlformats.org/officeDocument/2006/relationships/image" Target="../media/image35.gif"/><Relationship Id="rId4" Type="http://schemas.openxmlformats.org/officeDocument/2006/relationships/image" Target="../media/image29.jpeg"/><Relationship Id="rId9" Type="http://schemas.openxmlformats.org/officeDocument/2006/relationships/image" Target="../media/image34.jpeg"/><Relationship Id="rId14" Type="http://schemas.openxmlformats.org/officeDocument/2006/relationships/image" Target="../media/image39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13" Type="http://schemas.openxmlformats.org/officeDocument/2006/relationships/image" Target="../media/image54.jpeg"/><Relationship Id="rId18" Type="http://schemas.openxmlformats.org/officeDocument/2006/relationships/image" Target="../media/image59.jpeg"/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12" Type="http://schemas.openxmlformats.org/officeDocument/2006/relationships/image" Target="../media/image53.jpeg"/><Relationship Id="rId17" Type="http://schemas.openxmlformats.org/officeDocument/2006/relationships/image" Target="../media/image58.jpe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7.jpeg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47.jpeg"/><Relationship Id="rId11" Type="http://schemas.openxmlformats.org/officeDocument/2006/relationships/image" Target="../media/image52.jpeg"/><Relationship Id="rId5" Type="http://schemas.openxmlformats.org/officeDocument/2006/relationships/image" Target="../media/image46.jpeg"/><Relationship Id="rId15" Type="http://schemas.openxmlformats.org/officeDocument/2006/relationships/image" Target="../media/image56.jpeg"/><Relationship Id="rId10" Type="http://schemas.openxmlformats.org/officeDocument/2006/relationships/image" Target="../media/image51.jpeg"/><Relationship Id="rId19" Type="http://schemas.openxmlformats.org/officeDocument/2006/relationships/image" Target="../media/image60.jpeg"/><Relationship Id="rId4" Type="http://schemas.openxmlformats.org/officeDocument/2006/relationships/image" Target="../media/image45.jpeg"/><Relationship Id="rId9" Type="http://schemas.openxmlformats.org/officeDocument/2006/relationships/image" Target="../media/image50.jpeg"/><Relationship Id="rId14" Type="http://schemas.openxmlformats.org/officeDocument/2006/relationships/image" Target="../media/image5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13" Type="http://schemas.openxmlformats.org/officeDocument/2006/relationships/image" Target="../media/image12.jpeg"/><Relationship Id="rId18" Type="http://schemas.openxmlformats.org/officeDocument/2006/relationships/image" Target="../media/image16.jpeg"/><Relationship Id="rId3" Type="http://schemas.openxmlformats.org/officeDocument/2006/relationships/image" Target="../media/image63.jpeg"/><Relationship Id="rId21" Type="http://schemas.openxmlformats.org/officeDocument/2006/relationships/image" Target="../media/image24.gif"/><Relationship Id="rId7" Type="http://schemas.openxmlformats.org/officeDocument/2006/relationships/image" Target="../media/image67.jpeg"/><Relationship Id="rId12" Type="http://schemas.openxmlformats.org/officeDocument/2006/relationships/image" Target="../media/image72.jpeg"/><Relationship Id="rId17" Type="http://schemas.openxmlformats.org/officeDocument/2006/relationships/image" Target="../media/image8.gif"/><Relationship Id="rId2" Type="http://schemas.openxmlformats.org/officeDocument/2006/relationships/image" Target="../media/image62.jpeg"/><Relationship Id="rId16" Type="http://schemas.openxmlformats.org/officeDocument/2006/relationships/image" Target="../media/image36.jpeg"/><Relationship Id="rId20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jpeg"/><Relationship Id="rId11" Type="http://schemas.openxmlformats.org/officeDocument/2006/relationships/image" Target="../media/image71.jpeg"/><Relationship Id="rId5" Type="http://schemas.openxmlformats.org/officeDocument/2006/relationships/image" Target="../media/image65.jpeg"/><Relationship Id="rId15" Type="http://schemas.openxmlformats.org/officeDocument/2006/relationships/image" Target="../media/image18.jpeg"/><Relationship Id="rId10" Type="http://schemas.openxmlformats.org/officeDocument/2006/relationships/image" Target="../media/image70.jpeg"/><Relationship Id="rId19" Type="http://schemas.openxmlformats.org/officeDocument/2006/relationships/image" Target="../media/image21.gif"/><Relationship Id="rId4" Type="http://schemas.openxmlformats.org/officeDocument/2006/relationships/image" Target="../media/image64.jpeg"/><Relationship Id="rId9" Type="http://schemas.openxmlformats.org/officeDocument/2006/relationships/image" Target="../media/image69.jpeg"/><Relationship Id="rId1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512174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03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548680"/>
            <a:ext cx="1944216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7200800" cy="415498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400" dirty="0" smtClean="0"/>
              <a:t>Prezentace slouží pro žáky 4. nebo 5. třídy ZŠ k rozšíření slovní zásoby o hudebních nástrojích a hudebnících.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V první části děti určují podle obrázků jednotlivé hudební nástroje.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V další části se seznamují s hudebníky a jejich hudebními nástroji. Potom přiřazují podle významu obrázky hudebníků ke správným větám.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Následně děti doplňují dvě cvičení o správné výrazy a dávají slova ve větě do správného pořadí.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Nakonec si mohou zahrát hru </a:t>
            </a:r>
            <a:r>
              <a:rPr lang="cs-CZ" sz="2400" smtClean="0"/>
              <a:t>Bingo.</a:t>
            </a:r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848038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387737"/>
            <a:ext cx="6845043" cy="1897248"/>
          </a:xfrm>
        </p:spPr>
        <p:txBody>
          <a:bodyPr/>
          <a:lstStyle/>
          <a:p>
            <a:r>
              <a:rPr lang="cs-CZ" dirty="0" smtClean="0"/>
              <a:t>Musical </a:t>
            </a:r>
            <a:r>
              <a:rPr lang="cs-CZ" dirty="0" err="1" smtClean="0"/>
              <a:t>instruments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pic>
        <p:nvPicPr>
          <p:cNvPr id="2050" name="Picture 2" descr="http://www.anglaisfacile.com/cgi2/myexam/images/536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48680"/>
            <a:ext cx="2232248" cy="1512168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solidFill>
              <a:schemeClr val="tx2">
                <a:lumMod val="10000"/>
              </a:schemeClr>
            </a:solidFill>
          </a:ln>
        </p:spPr>
      </p:pic>
      <p:pic>
        <p:nvPicPr>
          <p:cNvPr id="2052" name="Picture 4" descr="http://www.anglaisfacile.com/cgi2/myexam/images/16348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756" y="4005064"/>
            <a:ext cx="4464496" cy="2642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701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anglaisfacile.com/cgi2/myexam/images/20884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7" y="516482"/>
            <a:ext cx="1230840" cy="129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nglaisfacile.com/cgi2/myexam/images/20889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06604"/>
            <a:ext cx="1285875" cy="144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anglaisfacile.com/cgi2/myexam/images/20870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31" y="3933056"/>
            <a:ext cx="952500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anglaisfacile.com/cgi2/myexam/images/20867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5929"/>
            <a:ext cx="13620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anglaisfacile.com/cgi2/myexam/images/20846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56" y="5517232"/>
            <a:ext cx="1647825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anglaisfacile.com/cgi2/myexam/images/1775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56" y="2321941"/>
            <a:ext cx="1038225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www.anglaisfacile.com/cgi2/myexam/images/17764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2480" y="3938348"/>
            <a:ext cx="11715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www.anglaisfacile.com/cgi2/myexam/images/1776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738" y="5260056"/>
            <a:ext cx="12573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71534" y="116632"/>
            <a:ext cx="287246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2"/>
                </a:solidFill>
              </a:rPr>
              <a:t>Match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the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instruments</a:t>
            </a:r>
            <a:r>
              <a:rPr lang="cs-CZ" sz="2000" b="1" dirty="0" smtClean="0">
                <a:solidFill>
                  <a:schemeClr val="accent2"/>
                </a:solidFill>
              </a:rPr>
              <a:t> to </a:t>
            </a:r>
            <a:r>
              <a:rPr lang="cs-CZ" sz="2000" b="1" dirty="0" err="1" smtClean="0">
                <a:solidFill>
                  <a:schemeClr val="accent2"/>
                </a:solidFill>
              </a:rPr>
              <a:t>the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pictures</a:t>
            </a:r>
            <a:r>
              <a:rPr lang="cs-CZ" sz="2000" b="1" dirty="0" smtClean="0">
                <a:solidFill>
                  <a:schemeClr val="accent2"/>
                </a:solidFill>
              </a:rPr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Guitar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Electric </a:t>
            </a:r>
            <a:r>
              <a:rPr lang="cs-CZ" dirty="0" err="1" smtClean="0"/>
              <a:t>guitar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Violin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Saxophone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Trumpet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Clarinet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Harp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Drum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Flute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Xylophone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Triangle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Drum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90" name="Picture 18" descr="http://www.anglaisfacile.com/cgi2/myexam/images2/3806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6621" y="3974180"/>
            <a:ext cx="1285875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http://www.anglaisfacile.com/cgi2/myexam/images2/38062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81248"/>
            <a:ext cx="1057275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http://www.anglaisfacile.com/cgi2/myexam/images2/38064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84" y="5350544"/>
            <a:ext cx="112395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http://www.anglaisfacile.com/cgi2/myexam/images2/38065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801" y="5331493"/>
            <a:ext cx="838200" cy="125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14847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3916" y="1484784"/>
            <a:ext cx="406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5" y="2945828"/>
            <a:ext cx="277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80693" y="2945828"/>
            <a:ext cx="420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86732" y="4437112"/>
            <a:ext cx="476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0693" y="4437112"/>
            <a:ext cx="307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60932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80693" y="6093296"/>
            <a:ext cx="307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52496" y="4542656"/>
            <a:ext cx="379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00393" y="45426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71534" y="6093296"/>
            <a:ext cx="532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00393" y="6093296"/>
            <a:ext cx="57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0"/>
            <a:ext cx="32090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Musical </a:t>
            </a:r>
            <a:r>
              <a:rPr lang="cs-CZ" sz="2400" b="1" dirty="0" err="1"/>
              <a:t>instruments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016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anglaisfacile.com/cgi2/myexam/images/177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09" y="404664"/>
            <a:ext cx="1393193" cy="103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anglaisfacile.com/cgi2/myexam/images/1775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47" y="1772815"/>
            <a:ext cx="1333500" cy="133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anglaisfacile.com/cgi2/myexam/images/20883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47" y="3429000"/>
            <a:ext cx="1914525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anglaisfacile.com/cgi2/myexam/images/20839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56007"/>
            <a:ext cx="2017847" cy="179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404664"/>
            <a:ext cx="280831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accent2"/>
                </a:solidFill>
              </a:rPr>
              <a:t>Match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the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instruments</a:t>
            </a:r>
            <a:r>
              <a:rPr lang="cs-CZ" sz="2000" b="1" dirty="0" smtClean="0">
                <a:solidFill>
                  <a:schemeClr val="accent2"/>
                </a:solidFill>
              </a:rPr>
              <a:t> to </a:t>
            </a:r>
            <a:r>
              <a:rPr lang="cs-CZ" sz="2000" b="1" dirty="0" err="1" smtClean="0">
                <a:solidFill>
                  <a:schemeClr val="accent2"/>
                </a:solidFill>
              </a:rPr>
              <a:t>the</a:t>
            </a:r>
            <a:r>
              <a:rPr lang="cs-CZ" sz="2000" b="1" dirty="0" smtClean="0">
                <a:solidFill>
                  <a:schemeClr val="accent2"/>
                </a:solidFill>
              </a:rPr>
              <a:t> </a:t>
            </a:r>
            <a:r>
              <a:rPr lang="cs-CZ" sz="2000" b="1" dirty="0" err="1" smtClean="0">
                <a:solidFill>
                  <a:schemeClr val="accent2"/>
                </a:solidFill>
              </a:rPr>
              <a:t>pictures</a:t>
            </a:r>
            <a:r>
              <a:rPr lang="cs-CZ" sz="2000" b="1" dirty="0" smtClean="0">
                <a:solidFill>
                  <a:schemeClr val="accent2"/>
                </a:solidFill>
              </a:rPr>
              <a:t>:</a:t>
            </a:r>
          </a:p>
          <a:p>
            <a:endParaRPr lang="cs-CZ" sz="2000" b="1" dirty="0" smtClean="0">
              <a:solidFill>
                <a:schemeClr val="accent2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Accordion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Castanets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Drum</a:t>
            </a:r>
            <a:r>
              <a:rPr lang="cs-CZ" dirty="0" smtClean="0"/>
              <a:t> </a:t>
            </a:r>
            <a:r>
              <a:rPr lang="cs-CZ" dirty="0" err="1" smtClean="0"/>
              <a:t>kit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Grand piano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Panpipes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Mandolin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Bagpipes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Conductor</a:t>
            </a:r>
            <a:endParaRPr lang="cs-CZ" dirty="0"/>
          </a:p>
        </p:txBody>
      </p:sp>
      <p:pic>
        <p:nvPicPr>
          <p:cNvPr id="4106" name="Picture 10" descr="http://www.anglaisfacile.com/cgi2/myexam/images2/26280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16563"/>
            <a:ext cx="1718694" cy="2338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anglaisfacile.com/cgi2/myexam/images/11138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389" y="2127430"/>
            <a:ext cx="1387250" cy="208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www.anglaisfacile.com/cgi2/myexam/images/1113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751" y="187821"/>
            <a:ext cx="1224136" cy="191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www.anglaisfacile.com/cgi2/myexam/images/11148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389" y="4067175"/>
            <a:ext cx="100965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12359" y="1143327"/>
            <a:ext cx="311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7887" y="1143327"/>
            <a:ext cx="39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712988"/>
            <a:ext cx="371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7887" y="2897654"/>
            <a:ext cx="39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3572" y="4216563"/>
            <a:ext cx="348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3572" y="5748110"/>
            <a:ext cx="17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7887" y="5646018"/>
            <a:ext cx="398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18886" y="5646018"/>
            <a:ext cx="513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87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7773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Musical </a:t>
            </a:r>
            <a:r>
              <a:rPr lang="cs-CZ" sz="2800" b="1" dirty="0" err="1"/>
              <a:t>instruments</a:t>
            </a:r>
            <a:r>
              <a:rPr lang="cs-CZ" sz="2800" b="1" dirty="0"/>
              <a:t> and </a:t>
            </a:r>
            <a:r>
              <a:rPr lang="cs-CZ" sz="2800" b="1" dirty="0" err="1" smtClean="0"/>
              <a:t>Musicians</a:t>
            </a:r>
            <a:r>
              <a:rPr lang="cs-CZ" sz="2800" b="1" dirty="0" smtClean="0"/>
              <a:t>:</a:t>
            </a:r>
            <a:endParaRPr lang="cs-CZ" sz="2800" dirty="0"/>
          </a:p>
        </p:txBody>
      </p:sp>
      <p:pic>
        <p:nvPicPr>
          <p:cNvPr id="5149" name="Picture 29" descr="http://www.anglaisfacile.com/cgi2/myexam/images2/26249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688" y="2370978"/>
            <a:ext cx="695325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http://www.anglaisfacile.com/cgi2/myexam/images2/2626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92" y="2381330"/>
            <a:ext cx="990600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1" y="640993"/>
            <a:ext cx="1893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/>
                </a:solidFill>
              </a:rPr>
              <a:t>The</a:t>
            </a:r>
            <a:r>
              <a:rPr lang="cs-CZ" b="1" dirty="0" smtClean="0">
                <a:solidFill>
                  <a:schemeClr val="accent2"/>
                </a:solidFill>
              </a:rPr>
              <a:t> instrument</a:t>
            </a:r>
            <a:endParaRPr lang="cs-CZ" dirty="0" smtClean="0">
              <a:solidFill>
                <a:schemeClr val="accent2"/>
              </a:solidFill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13688" y="640993"/>
            <a:ext cx="175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2"/>
                </a:solidFill>
              </a:rPr>
              <a:t>The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 smtClean="0">
                <a:solidFill>
                  <a:schemeClr val="accent2"/>
                </a:solidFill>
              </a:rPr>
              <a:t>musician</a:t>
            </a:r>
            <a:endParaRPr lang="cs-CZ" dirty="0" smtClean="0">
              <a:solidFill>
                <a:schemeClr val="accent2"/>
              </a:solidFill>
            </a:endParaRPr>
          </a:p>
          <a:p>
            <a:endParaRPr lang="cs-CZ" dirty="0"/>
          </a:p>
        </p:txBody>
      </p:sp>
      <p:pic>
        <p:nvPicPr>
          <p:cNvPr id="5153" name="Picture 33" descr="http://www.anglaisfacile.com/cgi2/myexam/images2/2626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50" y="3852759"/>
            <a:ext cx="90487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http://www.anglaisfacile.com/cgi2/myexam/images2/26251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688" y="4084258"/>
            <a:ext cx="838200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51521" y="3286205"/>
            <a:ext cx="2285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electric</a:t>
            </a:r>
            <a:r>
              <a:rPr lang="cs-CZ" b="1" dirty="0" smtClean="0"/>
              <a:t> bass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94638" y="3421140"/>
            <a:ext cx="1489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Bassist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0067" y="4953980"/>
            <a:ext cx="1605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 </a:t>
            </a:r>
            <a:r>
              <a:rPr lang="cs-CZ" b="1" dirty="0" smtClean="0"/>
              <a:t>violoncello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37462" y="5000799"/>
            <a:ext cx="17465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violoncellist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55" name="Picture 35" descr="http://www.anglaisfacile.com/cgi2/myexam/images2/2626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20" y="5323965"/>
            <a:ext cx="91440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6" name="Picture 36" descr="http://www.anglaisfacile.com/cgi2/myexam/images2/26252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583" y="5344237"/>
            <a:ext cx="78105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7" name="Picture 37" descr="http://www.anglaisfacile.com/cgi2/myexam/images2/26275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664" y="-121411"/>
            <a:ext cx="905279" cy="90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76275" y="6191962"/>
            <a:ext cx="2050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electric</a:t>
            </a:r>
            <a:r>
              <a:rPr lang="cs-CZ" b="1" dirty="0"/>
              <a:t> </a:t>
            </a:r>
            <a:r>
              <a:rPr lang="cs-CZ" b="1" dirty="0" err="1" smtClean="0"/>
              <a:t>guitar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64583" y="6171690"/>
            <a:ext cx="19926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guitarist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58" name="Picture 38" descr="http://www.anglaisfacile.com/cgi2/myexam/images2/26264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947" y="2091397"/>
            <a:ext cx="7143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9" name="Picture 39" descr="http://www.anglaisfacile.com/cgi2/myexam/images2/26255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246" y="2316432"/>
            <a:ext cx="7620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788024" y="3421140"/>
            <a:ext cx="16300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 </a:t>
            </a:r>
            <a:r>
              <a:rPr lang="cs-CZ" b="1" dirty="0" err="1"/>
              <a:t>saxophone</a:t>
            </a:r>
            <a:r>
              <a:rPr lang="cs-CZ" b="1" dirty="0"/>
              <a:t> </a:t>
            </a:r>
            <a:br>
              <a:rPr lang="cs-CZ" b="1" dirty="0"/>
            </a:b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49246" y="3421140"/>
            <a:ext cx="191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saxophonist</a:t>
            </a:r>
            <a:endParaRPr lang="cs-CZ" dirty="0"/>
          </a:p>
        </p:txBody>
      </p:sp>
      <p:pic>
        <p:nvPicPr>
          <p:cNvPr id="5160" name="Picture 40" descr="http://www.anglaisfacile.com/cgi2/myexam/images2/26266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210" y="3852759"/>
            <a:ext cx="857250" cy="113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1" name="Picture 41" descr="http://www.anglaisfacile.com/cgi2/myexam/images2/26256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671" y="3709884"/>
            <a:ext cx="81915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4788024" y="5000799"/>
            <a:ext cx="16300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 trombone </a:t>
            </a:r>
            <a:br>
              <a:rPr lang="cs-CZ" b="1" dirty="0"/>
            </a:b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05968" y="5000799"/>
            <a:ext cx="2059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trombonist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62" name="Picture 42" descr="http://www.anglaisfacile.com/cgi2/myexam/images2/26267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182" y="5403543"/>
            <a:ext cx="952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3" name="Picture 43" descr="http://www.anglaisfacile.com/cgi2/myexam/images2/26257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4950" y="5346394"/>
            <a:ext cx="790575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5065053" y="6384619"/>
            <a:ext cx="22450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acoustic</a:t>
            </a:r>
            <a:r>
              <a:rPr lang="cs-CZ" b="1" dirty="0"/>
              <a:t> </a:t>
            </a:r>
            <a:r>
              <a:rPr lang="cs-CZ" b="1" dirty="0" err="1"/>
              <a:t>guitar</a:t>
            </a:r>
            <a:r>
              <a:rPr lang="cs-CZ" b="1" dirty="0"/>
              <a:t> </a:t>
            </a:r>
            <a:br>
              <a:rPr lang="cs-CZ" b="1" dirty="0"/>
            </a:b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80312" y="6384619"/>
            <a:ext cx="1763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guitarist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64" name="Picture 44" descr="http://www.anglaisfacile.com/cgi2/myexam/images2/26269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86" y="987874"/>
            <a:ext cx="93345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5" name="Picture 45" descr="http://www.anglaisfacile.com/cgi2/myexam/images2/26258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581" y="957803"/>
            <a:ext cx="8763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40067" y="1950327"/>
            <a:ext cx="1339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 </a:t>
            </a:r>
            <a:r>
              <a:rPr lang="cs-CZ" b="1" dirty="0" smtClean="0"/>
              <a:t>trumpet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5166" name="TextovéPole 5165"/>
          <p:cNvSpPr txBox="1"/>
          <p:nvPr/>
        </p:nvSpPr>
        <p:spPr>
          <a:xfrm>
            <a:off x="2537463" y="1981428"/>
            <a:ext cx="20345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trumpeter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68" name="Picture 46" descr="http://www.anglaisfacile.com/cgi2/myexam/images2/26272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182" y="766993"/>
            <a:ext cx="11430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9" name="Picture 47" descr="http://www.anglaisfacile.com/cgi2/myexam/images2/26271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054" y="457964"/>
            <a:ext cx="847725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70" name="TextovéPole 5169"/>
          <p:cNvSpPr txBox="1"/>
          <p:nvPr/>
        </p:nvSpPr>
        <p:spPr>
          <a:xfrm>
            <a:off x="5128183" y="1647905"/>
            <a:ext cx="1143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A </a:t>
            </a:r>
            <a:r>
              <a:rPr lang="cs-CZ" b="1" dirty="0" err="1"/>
              <a:t>violin</a:t>
            </a:r>
            <a:r>
              <a:rPr lang="cs-CZ" b="1" dirty="0"/>
              <a:t> </a:t>
            </a:r>
            <a:br>
              <a:rPr lang="cs-CZ" b="1" dirty="0"/>
            </a:br>
            <a:endParaRPr lang="cs-CZ" dirty="0"/>
          </a:p>
        </p:txBody>
      </p:sp>
      <p:sp>
        <p:nvSpPr>
          <p:cNvPr id="5171" name="TextovéPole 5170"/>
          <p:cNvSpPr txBox="1"/>
          <p:nvPr/>
        </p:nvSpPr>
        <p:spPr>
          <a:xfrm>
            <a:off x="6948264" y="1647905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violinist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053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05" name="Picture 37" descr="http://www.anglaisfacile.com/cgi2/myexam/images/1958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569" y="27564"/>
            <a:ext cx="1047431" cy="1107498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10" name="Picture 42" descr="http://www.anglaisfacile.com/cgi2/myexam/images/1958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566" y="4856082"/>
            <a:ext cx="1047433" cy="1068809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15" name="Picture 47" descr="http://www.anglaisfacile.com/cgi2/myexam/images/1958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772" y="5907794"/>
            <a:ext cx="1287148" cy="965361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20" name="Picture 52" descr="http://www.anglaisfacile.com/cgi2/myexam/images/1958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487" y="5911387"/>
            <a:ext cx="1368153" cy="958177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25" name="Picture 57" descr="http://www.anglaisfacile.com/cgi2/myexam/images/19585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2017" y="5907794"/>
            <a:ext cx="1322755" cy="945730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30" name="Picture 62" descr="http://www.anglaisfacile.com/cgi2/myexam/images/1958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195" y="5911387"/>
            <a:ext cx="1256182" cy="942137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35" name="Picture 67" descr="http://www.anglaisfacile.com/cgi2/myexam/images/1957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377" y="5899823"/>
            <a:ext cx="1257624" cy="943218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40" name="Picture 72" descr="http://www.anglaisfacile.com/cgi2/myexam/images/19588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569" y="1135062"/>
            <a:ext cx="1033894" cy="1357834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45" name="Picture 77" descr="http://www.anglaisfacile.com/cgi2/myexam/images/19587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567" y="3723918"/>
            <a:ext cx="1033895" cy="1192956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50" name="Picture 82" descr="http://www.anglaisfacile.com/cgi2/myexam/images/19591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567" y="2454406"/>
            <a:ext cx="1033895" cy="1250679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52" name="Picture 84" descr="http://www.anglaisfacile.com/cgi2/myexam/images/19570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5" y="0"/>
            <a:ext cx="1233202" cy="1272248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57" name="Picture 89" descr="http://www.anglaisfacile.com/cgi2/myexam/images/19572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5" y="2434381"/>
            <a:ext cx="1233202" cy="1095154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62" name="Picture 94" descr="http://www.anglaisfacile.com/cgi2/myexam/images/19573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2" y="1275561"/>
            <a:ext cx="1224525" cy="1149646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67" name="Picture 99" descr="http://www.anglaisfacile.com/cgi2/myexam/images/19574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2" y="5691571"/>
            <a:ext cx="1237442" cy="1177993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72" name="Picture 104" descr="http://www.anglaisfacile.com/cgi2/myexam/images/19575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1" y="4624911"/>
            <a:ext cx="1237443" cy="1066660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77" name="Picture 109" descr="http://www.anglaisfacile.com/cgi2/myexam/images/19576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2" y="3526976"/>
            <a:ext cx="1224526" cy="1106547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82" name="Picture 114" descr="http://www.anglaisfacile.com/cgi2/myexam/images/19577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911386"/>
            <a:ext cx="1386567" cy="958177"/>
          </a:xfrm>
          <a:prstGeom prst="rect">
            <a:avLst/>
          </a:prstGeom>
          <a:noFill/>
          <a:ln>
            <a:solidFill>
              <a:schemeClr val="accent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0"/>
            <a:ext cx="6764926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2"/>
                </a:solidFill>
              </a:rPr>
              <a:t> </a:t>
            </a:r>
            <a:r>
              <a:rPr lang="cs-CZ" sz="2400" b="1" dirty="0" smtClean="0">
                <a:solidFill>
                  <a:schemeClr val="accent2"/>
                </a:solidFill>
              </a:rPr>
              <a:t>                            MUSICIANS</a:t>
            </a:r>
          </a:p>
          <a:p>
            <a:r>
              <a:rPr lang="cs-CZ" b="1" dirty="0" smtClean="0"/>
              <a:t>1</a:t>
            </a:r>
            <a:r>
              <a:rPr lang="cs-CZ" b="1" dirty="0" smtClean="0"/>
              <a:t>. </a:t>
            </a:r>
            <a:r>
              <a:rPr lang="cs-CZ" b="1" dirty="0" err="1" smtClean="0"/>
              <a:t>Th</a:t>
            </a:r>
            <a:r>
              <a:rPr lang="en-US" b="1" dirty="0" smtClean="0"/>
              <a:t>is </a:t>
            </a:r>
            <a:r>
              <a:rPr lang="en-US" b="1" dirty="0"/>
              <a:t>conductor has been conducting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en-US" b="1" dirty="0" smtClean="0"/>
              <a:t>orchestra </a:t>
            </a:r>
            <a:r>
              <a:rPr lang="en-US" b="1" dirty="0"/>
              <a:t>for ten years.</a:t>
            </a:r>
            <a:br>
              <a:rPr lang="en-US" b="1" dirty="0"/>
            </a:br>
            <a:r>
              <a:rPr lang="cs-CZ" b="1" dirty="0" smtClean="0"/>
              <a:t>2. </a:t>
            </a:r>
            <a:r>
              <a:rPr lang="en-US" b="1" dirty="0" smtClean="0"/>
              <a:t>Miranda </a:t>
            </a:r>
            <a:r>
              <a:rPr lang="en-US" b="1" dirty="0"/>
              <a:t>is an opera singer.</a:t>
            </a:r>
            <a:br>
              <a:rPr lang="en-US" b="1" dirty="0"/>
            </a:br>
            <a:r>
              <a:rPr lang="cs-CZ" b="1" dirty="0" smtClean="0"/>
              <a:t>3</a:t>
            </a:r>
            <a:r>
              <a:rPr lang="cs-CZ" b="1" dirty="0" smtClean="0"/>
              <a:t>. </a:t>
            </a:r>
            <a:r>
              <a:rPr lang="en-US" b="1" dirty="0" smtClean="0"/>
              <a:t>This </a:t>
            </a:r>
            <a:r>
              <a:rPr lang="en-US" b="1" dirty="0"/>
              <a:t>choir is constituted by children from eight to eleven years old.</a:t>
            </a:r>
            <a:br>
              <a:rPr lang="en-US" b="1" dirty="0"/>
            </a:br>
            <a:r>
              <a:rPr lang="en-US" b="1" dirty="0"/>
              <a:t>4. </a:t>
            </a:r>
            <a:r>
              <a:rPr lang="en-US" b="1" dirty="0" smtClean="0"/>
              <a:t>I </a:t>
            </a:r>
            <a:r>
              <a:rPr lang="en-US" b="1" dirty="0"/>
              <a:t>am a drummer in a rock band.</a:t>
            </a:r>
            <a:br>
              <a:rPr lang="en-US" b="1" dirty="0"/>
            </a:br>
            <a:r>
              <a:rPr lang="en-US" b="1" dirty="0"/>
              <a:t>5. </a:t>
            </a:r>
            <a:r>
              <a:rPr lang="en-US" b="1" dirty="0" err="1" smtClean="0"/>
              <a:t>Elen</a:t>
            </a:r>
            <a:r>
              <a:rPr lang="en-US" b="1" dirty="0" smtClean="0"/>
              <a:t> </a:t>
            </a:r>
            <a:r>
              <a:rPr lang="en-US" b="1" dirty="0"/>
              <a:t>is a young ballet pupil.</a:t>
            </a:r>
            <a:br>
              <a:rPr lang="en-US" b="1" dirty="0"/>
            </a:br>
            <a:r>
              <a:rPr lang="en-US" b="1" dirty="0"/>
              <a:t>6. </a:t>
            </a:r>
            <a:r>
              <a:rPr lang="en-US" b="1" dirty="0" smtClean="0"/>
              <a:t>Carla </a:t>
            </a:r>
            <a:r>
              <a:rPr lang="en-US" b="1" dirty="0"/>
              <a:t>is a flamenco dancer.</a:t>
            </a:r>
            <a:br>
              <a:rPr lang="en-US" b="1" dirty="0"/>
            </a:br>
            <a:r>
              <a:rPr lang="en-US" b="1" dirty="0"/>
              <a:t>7. Franz plays the electric guitar. </a:t>
            </a:r>
            <a:br>
              <a:rPr lang="en-US" b="1" dirty="0"/>
            </a:br>
            <a:r>
              <a:rPr lang="en-US" b="1" dirty="0"/>
              <a:t>8. </a:t>
            </a:r>
            <a:r>
              <a:rPr lang="en-US" b="1" dirty="0" smtClean="0"/>
              <a:t>Antonio </a:t>
            </a:r>
            <a:r>
              <a:rPr lang="en-US" b="1" dirty="0"/>
              <a:t>is a famous accordionist.</a:t>
            </a:r>
            <a:br>
              <a:rPr lang="en-US" b="1" dirty="0"/>
            </a:br>
            <a:r>
              <a:rPr lang="en-US" b="1" dirty="0"/>
              <a:t>9</a:t>
            </a:r>
            <a:r>
              <a:rPr lang="en-US" b="1" dirty="0" smtClean="0"/>
              <a:t>. Gabriel </a:t>
            </a:r>
            <a:r>
              <a:rPr lang="en-US" b="1" dirty="0"/>
              <a:t>began to play the violin at the age of six .</a:t>
            </a:r>
            <a:br>
              <a:rPr lang="en-US" b="1" dirty="0"/>
            </a:br>
            <a:r>
              <a:rPr lang="en-US" b="1" dirty="0"/>
              <a:t>10. </a:t>
            </a:r>
            <a:r>
              <a:rPr lang="en-US" b="1" dirty="0" smtClean="0"/>
              <a:t>This </a:t>
            </a:r>
            <a:r>
              <a:rPr lang="en-US" b="1" dirty="0"/>
              <a:t>flautist plays a sonata by Mozart.</a:t>
            </a:r>
            <a:br>
              <a:rPr lang="en-US" b="1" dirty="0"/>
            </a:br>
            <a:r>
              <a:rPr lang="en-US" b="1" dirty="0"/>
              <a:t>11. </a:t>
            </a:r>
            <a:r>
              <a:rPr lang="en-US" b="1" dirty="0" smtClean="0"/>
              <a:t>This </a:t>
            </a:r>
            <a:r>
              <a:rPr lang="en-US" b="1" dirty="0"/>
              <a:t>pianist gives a concert.</a:t>
            </a:r>
            <a:br>
              <a:rPr lang="en-US" b="1" dirty="0"/>
            </a:br>
            <a:r>
              <a:rPr lang="en-US" b="1" dirty="0"/>
              <a:t>12. </a:t>
            </a:r>
            <a:r>
              <a:rPr lang="en-US" b="1" dirty="0" smtClean="0"/>
              <a:t>Luna </a:t>
            </a:r>
            <a:r>
              <a:rPr lang="en-US" b="1" dirty="0"/>
              <a:t>is a street singer.</a:t>
            </a:r>
            <a:br>
              <a:rPr lang="en-US" b="1" dirty="0"/>
            </a:br>
            <a:r>
              <a:rPr lang="en-US" b="1" dirty="0"/>
              <a:t>13. </a:t>
            </a:r>
            <a:r>
              <a:rPr lang="en-US" b="1" dirty="0" smtClean="0"/>
              <a:t>Patrick </a:t>
            </a:r>
            <a:r>
              <a:rPr lang="en-US" b="1" dirty="0"/>
              <a:t>plays the trumpet in a brass band.</a:t>
            </a:r>
            <a:br>
              <a:rPr lang="en-US" b="1" dirty="0"/>
            </a:br>
            <a:r>
              <a:rPr lang="en-US" b="1" dirty="0"/>
              <a:t>14. </a:t>
            </a:r>
            <a:r>
              <a:rPr lang="en-US" b="1" dirty="0" smtClean="0"/>
              <a:t>This </a:t>
            </a:r>
            <a:r>
              <a:rPr lang="en-US" b="1" dirty="0"/>
              <a:t>cellist plays Vivaldi.</a:t>
            </a:r>
            <a:br>
              <a:rPr lang="en-US" b="1" dirty="0"/>
            </a:br>
            <a:r>
              <a:rPr lang="en-US" b="1" dirty="0"/>
              <a:t>15. </a:t>
            </a:r>
            <a:r>
              <a:rPr lang="en-US" b="1" dirty="0" smtClean="0"/>
              <a:t>The </a:t>
            </a:r>
            <a:r>
              <a:rPr lang="en-US" b="1" dirty="0"/>
              <a:t>tuba is a big instrument.</a:t>
            </a:r>
            <a:br>
              <a:rPr lang="en-US" b="1" dirty="0"/>
            </a:br>
            <a:r>
              <a:rPr lang="en-US" b="1" dirty="0"/>
              <a:t>16. </a:t>
            </a:r>
            <a:r>
              <a:rPr lang="en-US" b="1" dirty="0" smtClean="0"/>
              <a:t>This </a:t>
            </a:r>
            <a:r>
              <a:rPr lang="en-US" b="1" dirty="0"/>
              <a:t>mandolin player plays with a very old instrument.</a:t>
            </a:r>
            <a:br>
              <a:rPr lang="en-US" b="1" dirty="0"/>
            </a:br>
            <a:r>
              <a:rPr lang="en-US" b="1" dirty="0"/>
              <a:t>17. </a:t>
            </a:r>
            <a:r>
              <a:rPr lang="en-US" b="1" dirty="0" smtClean="0"/>
              <a:t>Eric </a:t>
            </a:r>
            <a:r>
              <a:rPr lang="en-US" b="1" dirty="0"/>
              <a:t>is a trombonist</a:t>
            </a:r>
            <a:r>
              <a:rPr lang="en-US" b="1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4183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anglaisfacile.com/cgi2/myexam/images/20789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2492"/>
            <a:ext cx="9144000" cy="53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772816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1</a:t>
            </a:r>
            <a:r>
              <a:rPr lang="en-US" b="1" dirty="0"/>
              <a:t>. The most famous </a:t>
            </a:r>
            <a:r>
              <a:rPr lang="cs-CZ" b="1" dirty="0" smtClean="0"/>
              <a:t>…………….. </a:t>
            </a:r>
            <a:r>
              <a:rPr lang="en-US" b="1" dirty="0" smtClean="0"/>
              <a:t>( </a:t>
            </a:r>
            <a:r>
              <a:rPr lang="en-US" b="1" dirty="0"/>
              <a:t>O V L I N I ) is the 'Stradivarius'. </a:t>
            </a:r>
            <a:br>
              <a:rPr lang="en-US" b="1" dirty="0"/>
            </a:br>
            <a:r>
              <a:rPr lang="en-US" b="1" dirty="0"/>
              <a:t>2. I have to see if the strings of my</a:t>
            </a:r>
            <a:r>
              <a:rPr lang="cs-CZ" b="1" dirty="0"/>
              <a:t> ……………..</a:t>
            </a:r>
            <a:r>
              <a:rPr lang="en-US" b="1" dirty="0"/>
              <a:t> ( U A G T R I ) are all right. </a:t>
            </a:r>
            <a:br>
              <a:rPr lang="en-US" b="1" dirty="0"/>
            </a:br>
            <a:r>
              <a:rPr lang="en-US" b="1" dirty="0"/>
              <a:t>3. Tap continuously on the </a:t>
            </a:r>
            <a:r>
              <a:rPr lang="cs-CZ" b="1" dirty="0" smtClean="0"/>
              <a:t>……………. </a:t>
            </a:r>
            <a:r>
              <a:rPr lang="en-US" b="1" dirty="0" smtClean="0"/>
              <a:t>( </a:t>
            </a:r>
            <a:r>
              <a:rPr lang="en-US" b="1" dirty="0"/>
              <a:t>R M U D ) especially with the fingers. </a:t>
            </a:r>
            <a:br>
              <a:rPr lang="en-US" b="1" dirty="0"/>
            </a:br>
            <a:r>
              <a:rPr lang="en-US" b="1" dirty="0"/>
              <a:t>4. The </a:t>
            </a:r>
            <a:r>
              <a:rPr lang="cs-CZ" b="1" dirty="0"/>
              <a:t>………………</a:t>
            </a:r>
            <a:r>
              <a:rPr lang="en-US" b="1" dirty="0"/>
              <a:t>( P A H R ) is a large upright triangular stringed instrument. </a:t>
            </a:r>
            <a:br>
              <a:rPr lang="en-US" b="1" dirty="0"/>
            </a:br>
            <a:r>
              <a:rPr lang="en-US" b="1" dirty="0"/>
              <a:t>5. The</a:t>
            </a:r>
            <a:r>
              <a:rPr lang="cs-CZ" b="1" dirty="0"/>
              <a:t>……...</a:t>
            </a:r>
            <a:r>
              <a:rPr lang="en-US" b="1" dirty="0"/>
              <a:t> ( G N R O A I D P N A) is usually supported on three legs. (2 words) </a:t>
            </a:r>
            <a:br>
              <a:rPr lang="en-US" b="1" dirty="0"/>
            </a:br>
            <a:r>
              <a:rPr lang="en-US" b="1" dirty="0"/>
              <a:t>6. The </a:t>
            </a:r>
            <a:r>
              <a:rPr lang="cs-CZ" b="1" dirty="0" smtClean="0"/>
              <a:t>…………. </a:t>
            </a:r>
            <a:r>
              <a:rPr lang="en-US" b="1" dirty="0" smtClean="0"/>
              <a:t>( </a:t>
            </a:r>
            <a:r>
              <a:rPr lang="en-US" b="1" dirty="0"/>
              <a:t>M T E U P R T ) is a brass musical wind instrument with a high, clear tone. </a:t>
            </a:r>
            <a:br>
              <a:rPr lang="en-US" b="1" dirty="0"/>
            </a:br>
            <a:r>
              <a:rPr lang="en-US" b="1" dirty="0"/>
              <a:t>7. It is a woodwind instrument with finger holes and keys called the </a:t>
            </a:r>
            <a:r>
              <a:rPr lang="cs-CZ" b="1" dirty="0" smtClean="0"/>
              <a:t>………………… </a:t>
            </a:r>
            <a:r>
              <a:rPr lang="en-US" b="1" dirty="0" smtClean="0"/>
              <a:t>( </a:t>
            </a:r>
            <a:r>
              <a:rPr lang="en-US" b="1" dirty="0"/>
              <a:t>A L C R I E T N ) . </a:t>
            </a:r>
            <a:br>
              <a:rPr lang="en-US" b="1" dirty="0"/>
            </a:br>
            <a:r>
              <a:rPr lang="en-US" b="1" dirty="0"/>
              <a:t>8. The </a:t>
            </a:r>
            <a:r>
              <a:rPr lang="cs-CZ" b="1" dirty="0"/>
              <a:t>……………</a:t>
            </a:r>
            <a:r>
              <a:rPr lang="en-US" b="1" dirty="0"/>
              <a:t>( I U A G R T ) is an instrument with six strings and is played by strumming or plucking. </a:t>
            </a:r>
            <a:br>
              <a:rPr lang="en-US" b="1" dirty="0"/>
            </a:br>
            <a:r>
              <a:rPr lang="en-US" b="1" dirty="0"/>
              <a:t>9. It is a portable box with keys called the </a:t>
            </a:r>
            <a:r>
              <a:rPr lang="cs-CZ" b="1" dirty="0"/>
              <a:t>…………………</a:t>
            </a:r>
            <a:r>
              <a:rPr lang="en-US" b="1" dirty="0"/>
              <a:t>( D C I A O R O C N ) . </a:t>
            </a:r>
            <a:br>
              <a:rPr lang="en-US" b="1" dirty="0"/>
            </a:br>
            <a:r>
              <a:rPr lang="en-US" b="1" dirty="0"/>
              <a:t>10.</a:t>
            </a:r>
            <a:r>
              <a:rPr lang="cs-CZ" b="1" dirty="0"/>
              <a:t> …………………</a:t>
            </a:r>
            <a:r>
              <a:rPr lang="en-US" b="1" dirty="0"/>
              <a:t> ( S </a:t>
            </a:r>
            <a:r>
              <a:rPr lang="en-US" b="1" dirty="0" err="1"/>
              <a:t>S</a:t>
            </a:r>
            <a:r>
              <a:rPr lang="en-US" b="1" dirty="0"/>
              <a:t> E A T A T C N ) are used by Spanish dancers. </a:t>
            </a:r>
            <a:br>
              <a:rPr lang="en-US" b="1" dirty="0"/>
            </a:br>
            <a:r>
              <a:rPr lang="en-US" b="1" dirty="0"/>
              <a:t>11. Its sound is amplified by electrical means : </a:t>
            </a:r>
            <a:r>
              <a:rPr lang="cs-CZ" b="1" dirty="0" smtClean="0"/>
              <a:t>……………………………………………</a:t>
            </a:r>
            <a:r>
              <a:rPr lang="en-US" b="1" dirty="0" smtClean="0"/>
              <a:t>( </a:t>
            </a:r>
            <a:r>
              <a:rPr lang="en-US" b="1" dirty="0"/>
              <a:t>T U T G R L I </a:t>
            </a:r>
            <a:r>
              <a:rPr lang="en-US" b="1" dirty="0" err="1"/>
              <a:t>I</a:t>
            </a:r>
            <a:r>
              <a:rPr lang="en-US" b="1" dirty="0"/>
              <a:t> C A R E </a:t>
            </a:r>
            <a:r>
              <a:rPr lang="en-US" b="1" dirty="0" err="1"/>
              <a:t>E</a:t>
            </a:r>
            <a:r>
              <a:rPr lang="en-US" b="1" dirty="0"/>
              <a:t> C) (2 words) </a:t>
            </a:r>
            <a:br>
              <a:rPr lang="en-US" b="1" dirty="0"/>
            </a:br>
            <a:r>
              <a:rPr lang="en-US" b="1" dirty="0"/>
              <a:t>12. We use sticks to beat the </a:t>
            </a:r>
            <a:r>
              <a:rPr lang="cs-CZ" b="1" dirty="0"/>
              <a:t>………………..</a:t>
            </a:r>
            <a:r>
              <a:rPr lang="en-US" b="1" dirty="0"/>
              <a:t>( R M D U ) 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5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Complete</a:t>
            </a:r>
            <a:r>
              <a:rPr lang="cs-CZ" sz="2400" dirty="0" smtClean="0"/>
              <a:t> these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518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anglaisfacile.com/cgi2/myexam/images/20789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2492"/>
            <a:ext cx="9144000" cy="53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052735"/>
            <a:ext cx="871296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violinist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I </a:t>
            </a:r>
            <a:r>
              <a:rPr lang="cs-CZ" b="1" dirty="0" err="1"/>
              <a:t>I</a:t>
            </a:r>
            <a:r>
              <a:rPr lang="cs-CZ" b="1" dirty="0"/>
              <a:t> O L V N ) </a:t>
            </a:r>
            <a:br>
              <a:rPr lang="cs-CZ" b="1" dirty="0"/>
            </a:br>
            <a:r>
              <a:rPr lang="cs-CZ" b="1" dirty="0"/>
              <a:t>2.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trumpeter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M P T </a:t>
            </a:r>
            <a:r>
              <a:rPr lang="cs-CZ" b="1" dirty="0" err="1"/>
              <a:t>T</a:t>
            </a:r>
            <a:r>
              <a:rPr lang="cs-CZ" b="1" dirty="0"/>
              <a:t> E R U ) </a:t>
            </a:r>
            <a:br>
              <a:rPr lang="cs-CZ" b="1" dirty="0"/>
            </a:br>
            <a:r>
              <a:rPr lang="cs-CZ" b="1" dirty="0"/>
              <a:t>3.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pianist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A O N P I ) </a:t>
            </a:r>
            <a:br>
              <a:rPr lang="cs-CZ" b="1" dirty="0"/>
            </a:br>
            <a:r>
              <a:rPr lang="cs-CZ" b="1" dirty="0"/>
              <a:t>4.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trombonist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M O R B O E T N ) </a:t>
            </a:r>
            <a:br>
              <a:rPr lang="cs-CZ" b="1" dirty="0"/>
            </a:br>
            <a:r>
              <a:rPr lang="cs-CZ" b="1" dirty="0"/>
              <a:t>5.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flautist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E T F U L ) </a:t>
            </a:r>
            <a:br>
              <a:rPr lang="cs-CZ" b="1" dirty="0"/>
            </a:br>
            <a:r>
              <a:rPr lang="cs-CZ" b="1" dirty="0"/>
              <a:t>6.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violoncellist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E V O </a:t>
            </a:r>
            <a:r>
              <a:rPr lang="cs-CZ" b="1" dirty="0" err="1"/>
              <a:t>O</a:t>
            </a:r>
            <a:r>
              <a:rPr lang="cs-CZ" b="1" dirty="0"/>
              <a:t> L </a:t>
            </a:r>
            <a:r>
              <a:rPr lang="cs-CZ" b="1" dirty="0" err="1"/>
              <a:t>L</a:t>
            </a:r>
            <a:r>
              <a:rPr lang="cs-CZ" b="1" dirty="0"/>
              <a:t> O N L C I ) </a:t>
            </a:r>
            <a:br>
              <a:rPr lang="cs-CZ" b="1" dirty="0"/>
            </a:br>
            <a:r>
              <a:rPr lang="cs-CZ" b="1" dirty="0"/>
              <a:t>7.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guitarist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G U T A I R ) </a:t>
            </a:r>
            <a:br>
              <a:rPr lang="cs-CZ" b="1" dirty="0"/>
            </a:br>
            <a:r>
              <a:rPr lang="cs-CZ" b="1" dirty="0"/>
              <a:t>8.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harpist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A H R P ) </a:t>
            </a:r>
            <a:br>
              <a:rPr lang="cs-CZ" b="1" dirty="0"/>
            </a:br>
            <a:r>
              <a:rPr lang="cs-CZ" b="1" dirty="0"/>
              <a:t>9.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percussionist</a:t>
            </a:r>
            <a:r>
              <a:rPr lang="cs-CZ" b="1" dirty="0" smtClean="0"/>
              <a:t>. I </a:t>
            </a:r>
            <a:r>
              <a:rPr lang="cs-CZ" b="1" dirty="0"/>
              <a:t>play ... ( O S I C E R U S P S N ) </a:t>
            </a:r>
            <a:br>
              <a:rPr lang="cs-CZ" b="1" dirty="0"/>
            </a:br>
            <a:r>
              <a:rPr lang="cs-CZ" b="1" dirty="0"/>
              <a:t>10. 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altiste</a:t>
            </a:r>
            <a:r>
              <a:rPr lang="cs-CZ" b="1" dirty="0" smtClean="0"/>
              <a:t>. I </a:t>
            </a:r>
            <a:r>
              <a:rPr lang="cs-CZ" b="1" dirty="0"/>
              <a:t>play </a:t>
            </a:r>
            <a:r>
              <a:rPr lang="cs-CZ" b="1" dirty="0" err="1"/>
              <a:t>the</a:t>
            </a:r>
            <a:r>
              <a:rPr lang="cs-CZ" b="1" dirty="0"/>
              <a:t> ... ( V L A I O ) </a:t>
            </a:r>
            <a:endParaRPr lang="cs-CZ" b="1" dirty="0" smtClean="0"/>
          </a:p>
          <a:p>
            <a:pPr marL="342900" indent="-342900">
              <a:buAutoNum type="arabicPeriod"/>
            </a:pPr>
            <a:endParaRPr lang="cs-CZ" b="1" dirty="0" smtClean="0"/>
          </a:p>
          <a:p>
            <a:pPr marL="342900" indent="-342900">
              <a:buFontTx/>
              <a:buAutoNum type="arabicPeriod"/>
            </a:pPr>
            <a:r>
              <a:rPr lang="en-US" b="1" dirty="0"/>
              <a:t>1. listening I to music. love </a:t>
            </a:r>
            <a:br>
              <a:rPr lang="en-US" b="1" dirty="0"/>
            </a:br>
            <a:r>
              <a:rPr lang="en-US" b="1" dirty="0"/>
              <a:t>2. rock to music. listens father My </a:t>
            </a:r>
            <a:br>
              <a:rPr lang="en-US" b="1" dirty="0"/>
            </a:br>
            <a:r>
              <a:rPr lang="en-US" b="1" dirty="0"/>
              <a:t>3. car. to My music in his to listen brother loves </a:t>
            </a:r>
            <a:br>
              <a:rPr lang="en-US" b="1" dirty="0"/>
            </a:br>
            <a:r>
              <a:rPr lang="en-US" b="1" dirty="0"/>
              <a:t>4. Park. go They want to </a:t>
            </a:r>
            <a:r>
              <a:rPr lang="en-US" b="1" dirty="0" err="1"/>
              <a:t>to</a:t>
            </a:r>
            <a:r>
              <a:rPr lang="en-US" b="1" dirty="0"/>
              <a:t> Central </a:t>
            </a:r>
            <a:br>
              <a:rPr lang="en-US" b="1" dirty="0"/>
            </a:br>
            <a:r>
              <a:rPr lang="en-US" b="1" dirty="0"/>
              <a:t>5. . listens to music classical He </a:t>
            </a:r>
            <a:br>
              <a:rPr lang="en-US" b="1" dirty="0"/>
            </a:br>
            <a:r>
              <a:rPr lang="en-US" b="1" dirty="0"/>
              <a:t>6. play My piano. the sister to wants </a:t>
            </a:r>
            <a:br>
              <a:rPr lang="en-US" b="1" dirty="0"/>
            </a:br>
            <a:r>
              <a:rPr lang="en-US" b="1" dirty="0"/>
              <a:t>7. very at it. good is She </a:t>
            </a:r>
            <a:br>
              <a:rPr lang="en-US" b="1" dirty="0"/>
            </a:br>
            <a:r>
              <a:rPr lang="en-US" b="1" dirty="0"/>
              <a:t>8. play the can violin. brother My </a:t>
            </a:r>
            <a:br>
              <a:rPr lang="en-US" b="1" dirty="0"/>
            </a:br>
            <a:r>
              <a:rPr lang="en-US" b="1" dirty="0"/>
              <a:t>9. music. pop like I </a:t>
            </a:r>
            <a:br>
              <a:rPr lang="en-US" b="1" dirty="0"/>
            </a:br>
            <a:r>
              <a:rPr lang="en-US" b="1" dirty="0"/>
              <a:t>10. of with listened me. to my When lot I music child father a was </a:t>
            </a:r>
            <a:r>
              <a:rPr lang="en-US" b="1" dirty="0" smtClean="0"/>
              <a:t>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63688" y="3542356"/>
            <a:ext cx="838617" cy="2886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47663" y="3313756"/>
            <a:ext cx="1440161" cy="2286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02351" y="3068960"/>
            <a:ext cx="995374" cy="2286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61619" y="2744379"/>
            <a:ext cx="936105" cy="24299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61619" y="2504729"/>
            <a:ext cx="1301897" cy="202376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47664" y="2250976"/>
            <a:ext cx="788124" cy="16916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47664" y="1971328"/>
            <a:ext cx="1128754" cy="152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502352" y="1682189"/>
            <a:ext cx="833436" cy="21294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562491" y="1366407"/>
            <a:ext cx="1040686" cy="31578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259632" y="1156427"/>
            <a:ext cx="1008112" cy="16916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116632"/>
            <a:ext cx="1512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BINGO</a:t>
            </a:r>
            <a:endParaRPr lang="cs-CZ" sz="2800" dirty="0"/>
          </a:p>
        </p:txBody>
      </p:sp>
      <p:pic>
        <p:nvPicPr>
          <p:cNvPr id="8194" name="Picture 2" descr="http://www.anglaisfacile.com/cgi2/myexam/images/39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29041"/>
            <a:ext cx="1394636" cy="116488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anglaisfacile.com/cgi2/myexam/images/392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006677"/>
            <a:ext cx="1394636" cy="11707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anglaisfacile.com/cgi2/myexam/images/392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188920"/>
            <a:ext cx="1394636" cy="11925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www.anglaisfacile.com/cgi2/myexam/images/392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56055"/>
            <a:ext cx="1394635" cy="104573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http://www.anglaisfacile.com/cgi2/myexam/images/392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180" y="829041"/>
            <a:ext cx="1391583" cy="116325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http://www.anglaisfacile.com/cgi2/myexam/images/392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180" y="2006676"/>
            <a:ext cx="1391583" cy="117072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http://www.anglaisfacile.com/cgi2/myexam/images/392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180" y="3188920"/>
            <a:ext cx="1391583" cy="11925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http://www.anglaisfacile.com/cgi2/myexam/images/392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180" y="4368775"/>
            <a:ext cx="1411271" cy="103301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http://www.anglaisfacile.com/cgi2/myexam/images/3925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764" y="829041"/>
            <a:ext cx="1371735" cy="117763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2" name="Picture 20" descr="http://www.anglaisfacile.com/cgi2/myexam/images/3926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763" y="2006678"/>
            <a:ext cx="1371735" cy="118224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4" name="Picture 22" descr="http://www.anglaisfacile.com/cgi2/myexam/images/3929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764" y="3177404"/>
            <a:ext cx="1371735" cy="11786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http://www.anglaisfacile.com/cgi2/myexam/images/17758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3763" y="4376397"/>
            <a:ext cx="1378377" cy="10253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2" descr="http://www.anglaisfacile.com/cgi2/myexam/images2/38064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41" y="829041"/>
            <a:ext cx="1296143" cy="11776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4" descr="http://www.anglaisfacile.com/cgi2/myexam/images2/38065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41" y="2006678"/>
            <a:ext cx="1296143" cy="11707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0" descr="http://www.anglaisfacile.com/cgi2/myexam/images2/26266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41" y="3172300"/>
            <a:ext cx="1308527" cy="120409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anglaisfacile.com/cgi2/myexam/images/20889.gif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141" y="4356055"/>
            <a:ext cx="1300132" cy="104573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20" name="Picture 20" descr="http://www.anglaisfacile.com/cgi2/myexam/images2/38062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29041"/>
            <a:ext cx="1296145" cy="116325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http://www.anglaisfacile.com/cgi2/myexam/images/20883.gif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668" y="2006678"/>
            <a:ext cx="1295629" cy="11707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22" name="Picture 2" descr="http://www.anglaisfacile.com/cgi2/myexam/images/17756.jp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668" y="3177403"/>
            <a:ext cx="1295629" cy="12040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http://www.anglaisfacile.com/cgi2/myexam/images/11138.gif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283" y="4356055"/>
            <a:ext cx="1308013" cy="104573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1471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ZDROJE:</a:t>
            </a:r>
          </a:p>
          <a:p>
            <a:endParaRPr lang="cs-CZ" sz="1400" dirty="0" smtClean="0"/>
          </a:p>
          <a:p>
            <a:r>
              <a:rPr lang="en-US" sz="1400" dirty="0" smtClean="0"/>
              <a:t>Instruments and musicians. </a:t>
            </a:r>
            <a:r>
              <a:rPr lang="en-US" sz="1400" i="1" dirty="0" smtClean="0"/>
              <a:t>Tolearnenglish.com</a:t>
            </a:r>
            <a:r>
              <a:rPr lang="en-US" sz="1400" dirty="0" smtClean="0"/>
              <a:t> [online]. 2012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http://www.tolearnenglish.com/exercises/exercise-english-2/exercise-english-51327.php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About music. </a:t>
            </a:r>
            <a:r>
              <a:rPr lang="en-US" sz="1400" i="1" dirty="0" smtClean="0"/>
              <a:t>Tolearnenglish.com</a:t>
            </a:r>
            <a:r>
              <a:rPr lang="en-US" sz="1400" dirty="0" smtClean="0"/>
              <a:t> [online]. 2012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http://www.tolearnenglish.com/exercises/exercise-english-2/exercise-english-8865.php </a:t>
            </a:r>
          </a:p>
          <a:p>
            <a:endParaRPr lang="en-US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312" y="5616624"/>
            <a:ext cx="9188824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8367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vrdý obal">
    <a:dk1>
      <a:sysClr val="windowText" lastClr="000000"/>
    </a:dk1>
    <a:lt1>
      <a:sysClr val="window" lastClr="FFFFFF"/>
    </a:lt1>
    <a:dk2>
      <a:srgbClr val="895D1D"/>
    </a:dk2>
    <a:lt2>
      <a:srgbClr val="ECE9C6"/>
    </a:lt2>
    <a:accent1>
      <a:srgbClr val="873624"/>
    </a:accent1>
    <a:accent2>
      <a:srgbClr val="D6862D"/>
    </a:accent2>
    <a:accent3>
      <a:srgbClr val="D0BE40"/>
    </a:accent3>
    <a:accent4>
      <a:srgbClr val="877F6C"/>
    </a:accent4>
    <a:accent5>
      <a:srgbClr val="972109"/>
    </a:accent5>
    <a:accent6>
      <a:srgbClr val="AEB795"/>
    </a:accent6>
    <a:hlink>
      <a:srgbClr val="CC99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</TotalTime>
  <Words>236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Prezentace aplikace PowerPoint</vt:lpstr>
      <vt:lpstr>Prezentace aplikace PowerPoint</vt:lpstr>
      <vt:lpstr>Musical instruments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Musical instruments</dc:title>
  <dc:creator>Lenka</dc:creator>
  <cp:lastModifiedBy>Lenka</cp:lastModifiedBy>
  <cp:revision>30</cp:revision>
  <dcterms:created xsi:type="dcterms:W3CDTF">2012-05-28T18:53:17Z</dcterms:created>
  <dcterms:modified xsi:type="dcterms:W3CDTF">2012-06-26T17:31:43Z</dcterms:modified>
</cp:coreProperties>
</file>