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25"/>
  </p:notesMasterIdLst>
  <p:sldIdLst>
    <p:sldId id="281" r:id="rId2"/>
    <p:sldId id="279" r:id="rId3"/>
    <p:sldId id="256" r:id="rId4"/>
    <p:sldId id="258" r:id="rId5"/>
    <p:sldId id="262" r:id="rId6"/>
    <p:sldId id="263" r:id="rId7"/>
    <p:sldId id="257" r:id="rId8"/>
    <p:sldId id="264" r:id="rId9"/>
    <p:sldId id="266" r:id="rId10"/>
    <p:sldId id="265" r:id="rId11"/>
    <p:sldId id="274" r:id="rId12"/>
    <p:sldId id="267" r:id="rId13"/>
    <p:sldId id="268" r:id="rId14"/>
    <p:sldId id="269" r:id="rId15"/>
    <p:sldId id="270" r:id="rId16"/>
    <p:sldId id="271" r:id="rId17"/>
    <p:sldId id="272" r:id="rId18"/>
    <p:sldId id="273" r:id="rId19"/>
    <p:sldId id="275" r:id="rId20"/>
    <p:sldId id="276" r:id="rId21"/>
    <p:sldId id="277" r:id="rId22"/>
    <p:sldId id="278" r:id="rId23"/>
    <p:sldId id="283" r:id="rId24"/>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2007" autoAdjust="0"/>
  </p:normalViewPr>
  <p:slideViewPr>
    <p:cSldViewPr>
      <p:cViewPr varScale="1">
        <p:scale>
          <a:sx n="68" d="100"/>
          <a:sy n="68" d="100"/>
        </p:scale>
        <p:origin x="-1446"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57F3AB3-0718-4624-B441-E567A8F0AB56}" type="doc">
      <dgm:prSet loTypeId="urn:microsoft.com/office/officeart/2005/8/layout/target3" loCatId="relationship" qsTypeId="urn:microsoft.com/office/officeart/2005/8/quickstyle/simple5" qsCatId="simple" csTypeId="urn:microsoft.com/office/officeart/2005/8/colors/accent1_2" csCatId="accent1" phldr="1"/>
      <dgm:spPr/>
      <dgm:t>
        <a:bodyPr/>
        <a:lstStyle/>
        <a:p>
          <a:endParaRPr lang="cs-CZ"/>
        </a:p>
      </dgm:t>
    </dgm:pt>
    <dgm:pt modelId="{B651F6E3-6281-48DB-9319-2AEAFDAE7572}">
      <dgm:prSet custT="1"/>
      <dgm:spPr/>
      <dgm:t>
        <a:bodyPr/>
        <a:lstStyle/>
        <a:p>
          <a:pPr algn="l" rtl="0"/>
          <a:r>
            <a:rPr lang="cs-CZ" sz="1600" dirty="0" smtClean="0"/>
            <a:t>NÁZEV: VY_32_INOVACE_3.2.6.2. O 13</a:t>
          </a:r>
          <a:endParaRPr lang="cs-CZ" sz="1600" dirty="0"/>
        </a:p>
      </dgm:t>
    </dgm:pt>
    <dgm:pt modelId="{A571E265-742E-411A-ABCF-E39FDBC7528A}" type="parTrans" cxnId="{7BC66EC3-EBD6-4F3A-99ED-9D25F66FFA51}">
      <dgm:prSet/>
      <dgm:spPr/>
      <dgm:t>
        <a:bodyPr/>
        <a:lstStyle/>
        <a:p>
          <a:endParaRPr lang="cs-CZ"/>
        </a:p>
      </dgm:t>
    </dgm:pt>
    <dgm:pt modelId="{E33260FE-399D-481C-B2D6-3B35DD16DC84}" type="sibTrans" cxnId="{7BC66EC3-EBD6-4F3A-99ED-9D25F66FFA51}">
      <dgm:prSet/>
      <dgm:spPr/>
      <dgm:t>
        <a:bodyPr/>
        <a:lstStyle/>
        <a:p>
          <a:endParaRPr lang="cs-CZ"/>
        </a:p>
      </dgm:t>
    </dgm:pt>
    <dgm:pt modelId="{D1D4F407-5343-4D3F-B5B9-D407B03CAEB4}">
      <dgm:prSet custT="1"/>
      <dgm:spPr/>
      <dgm:t>
        <a:bodyPr/>
        <a:lstStyle/>
        <a:p>
          <a:pPr algn="l" rtl="0"/>
          <a:r>
            <a:rPr lang="cs-CZ" sz="1600" dirty="0" smtClean="0"/>
            <a:t>NÁZEV ŠKOLY: Základní škola Strančice, okres Praha - východ</a:t>
          </a:r>
          <a:endParaRPr lang="cs-CZ" sz="1600" dirty="0"/>
        </a:p>
      </dgm:t>
    </dgm:pt>
    <dgm:pt modelId="{FB3E2B41-81AD-4068-9354-4B764E7CC2F7}" type="parTrans" cxnId="{14367CC6-B9B1-40CF-BBB3-C17F79391DAE}">
      <dgm:prSet/>
      <dgm:spPr/>
      <dgm:t>
        <a:bodyPr/>
        <a:lstStyle/>
        <a:p>
          <a:endParaRPr lang="cs-CZ"/>
        </a:p>
      </dgm:t>
    </dgm:pt>
    <dgm:pt modelId="{878E4EBE-18EA-43B6-B589-1210E1E4CF6A}" type="sibTrans" cxnId="{14367CC6-B9B1-40CF-BBB3-C17F79391DAE}">
      <dgm:prSet/>
      <dgm:spPr/>
      <dgm:t>
        <a:bodyPr/>
        <a:lstStyle/>
        <a:p>
          <a:endParaRPr lang="cs-CZ"/>
        </a:p>
      </dgm:t>
    </dgm:pt>
    <dgm:pt modelId="{D1B46980-6531-4606-95E6-44980827E919}">
      <dgm:prSet custT="1"/>
      <dgm:spPr/>
      <dgm:t>
        <a:bodyPr/>
        <a:lstStyle/>
        <a:p>
          <a:pPr algn="l" rtl="0"/>
          <a:r>
            <a:rPr lang="cs-CZ" sz="1600" dirty="0" smtClean="0"/>
            <a:t>AUTOR: Mgr. Lenka Kulhavá</a:t>
          </a:r>
          <a:endParaRPr lang="cs-CZ" sz="1600" dirty="0"/>
        </a:p>
      </dgm:t>
    </dgm:pt>
    <dgm:pt modelId="{4F7B2CF5-A270-4D61-A510-1C1C5A4DCD3B}" type="parTrans" cxnId="{AB906E97-3CD9-4E05-91AE-864F8E394536}">
      <dgm:prSet/>
      <dgm:spPr/>
      <dgm:t>
        <a:bodyPr/>
        <a:lstStyle/>
        <a:p>
          <a:endParaRPr lang="cs-CZ"/>
        </a:p>
      </dgm:t>
    </dgm:pt>
    <dgm:pt modelId="{CFF69701-2866-4EF5-BFB5-F3F9B72EB817}" type="sibTrans" cxnId="{AB906E97-3CD9-4E05-91AE-864F8E394536}">
      <dgm:prSet/>
      <dgm:spPr/>
      <dgm:t>
        <a:bodyPr/>
        <a:lstStyle/>
        <a:p>
          <a:endParaRPr lang="cs-CZ"/>
        </a:p>
      </dgm:t>
    </dgm:pt>
    <dgm:pt modelId="{D8197B8C-B260-4A16-BDF4-0947B075E274}">
      <dgm:prSet custT="1"/>
      <dgm:spPr/>
      <dgm:t>
        <a:bodyPr/>
        <a:lstStyle/>
        <a:p>
          <a:pPr algn="l" rtl="0"/>
          <a:r>
            <a:rPr lang="cs-CZ" sz="1600" dirty="0" err="1" smtClean="0"/>
            <a:t>TEMA</a:t>
          </a:r>
          <a:r>
            <a:rPr lang="cs-CZ" sz="1600" dirty="0" smtClean="0"/>
            <a:t>: Angličtina</a:t>
          </a:r>
          <a:endParaRPr lang="cs-CZ" sz="1600" dirty="0"/>
        </a:p>
      </dgm:t>
    </dgm:pt>
    <dgm:pt modelId="{51C5993D-B262-45E6-B66E-76BC9D6D883D}" type="parTrans" cxnId="{EDF6FE6B-9DBE-4D7B-B8FD-7098875B4EED}">
      <dgm:prSet/>
      <dgm:spPr/>
      <dgm:t>
        <a:bodyPr/>
        <a:lstStyle/>
        <a:p>
          <a:endParaRPr lang="cs-CZ"/>
        </a:p>
      </dgm:t>
    </dgm:pt>
    <dgm:pt modelId="{1AEC7F05-E0FE-459C-BD47-224AC9D7BEE4}" type="sibTrans" cxnId="{EDF6FE6B-9DBE-4D7B-B8FD-7098875B4EED}">
      <dgm:prSet/>
      <dgm:spPr/>
      <dgm:t>
        <a:bodyPr/>
        <a:lstStyle/>
        <a:p>
          <a:endParaRPr lang="cs-CZ"/>
        </a:p>
      </dgm:t>
    </dgm:pt>
    <dgm:pt modelId="{4C35D32F-0EAB-4CD7-82EE-45574DC2A586}">
      <dgm:prSet custT="1"/>
      <dgm:spPr/>
      <dgm:t>
        <a:bodyPr/>
        <a:lstStyle/>
        <a:p>
          <a:pPr algn="l" rtl="0"/>
          <a:r>
            <a:rPr lang="cs-CZ" sz="1600" dirty="0" smtClean="0"/>
            <a:t>ČÍSLO PROJEKTU: </a:t>
          </a:r>
          <a:endParaRPr lang="cs-CZ" sz="1600" dirty="0"/>
        </a:p>
      </dgm:t>
    </dgm:pt>
    <dgm:pt modelId="{A15F02C0-547C-48B3-9D05-E7F145EBF3C4}" type="parTrans" cxnId="{2221FB34-310D-4638-ACAE-9ACC709E4926}">
      <dgm:prSet/>
      <dgm:spPr/>
      <dgm:t>
        <a:bodyPr/>
        <a:lstStyle/>
        <a:p>
          <a:endParaRPr lang="cs-CZ"/>
        </a:p>
      </dgm:t>
    </dgm:pt>
    <dgm:pt modelId="{8C5711BF-38F0-4590-B6BC-B3119A33CA2E}" type="sibTrans" cxnId="{2221FB34-310D-4638-ACAE-9ACC709E4926}">
      <dgm:prSet/>
      <dgm:spPr/>
      <dgm:t>
        <a:bodyPr/>
        <a:lstStyle/>
        <a:p>
          <a:endParaRPr lang="cs-CZ"/>
        </a:p>
      </dgm:t>
    </dgm:pt>
    <dgm:pt modelId="{333A1088-737F-45CB-B68E-254E46348037}" type="pres">
      <dgm:prSet presAssocID="{757F3AB3-0718-4624-B441-E567A8F0AB56}" presName="Name0" presStyleCnt="0">
        <dgm:presLayoutVars>
          <dgm:chMax val="7"/>
          <dgm:dir/>
          <dgm:animLvl val="lvl"/>
          <dgm:resizeHandles val="exact"/>
        </dgm:presLayoutVars>
      </dgm:prSet>
      <dgm:spPr/>
      <dgm:t>
        <a:bodyPr/>
        <a:lstStyle/>
        <a:p>
          <a:endParaRPr lang="cs-CZ"/>
        </a:p>
      </dgm:t>
    </dgm:pt>
    <dgm:pt modelId="{F5ABB229-8D3B-4694-996A-96F23CF14429}" type="pres">
      <dgm:prSet presAssocID="{D1D4F407-5343-4D3F-B5B9-D407B03CAEB4}" presName="circle1" presStyleLbl="node1" presStyleIdx="0" presStyleCnt="5"/>
      <dgm:spPr/>
      <dgm:t>
        <a:bodyPr/>
        <a:lstStyle/>
        <a:p>
          <a:endParaRPr lang="cs-CZ"/>
        </a:p>
      </dgm:t>
    </dgm:pt>
    <dgm:pt modelId="{F41139FD-01EE-4571-8B17-4FB00FC51163}" type="pres">
      <dgm:prSet presAssocID="{D1D4F407-5343-4D3F-B5B9-D407B03CAEB4}" presName="space" presStyleCnt="0"/>
      <dgm:spPr/>
      <dgm:t>
        <a:bodyPr/>
        <a:lstStyle/>
        <a:p>
          <a:endParaRPr lang="cs-CZ"/>
        </a:p>
      </dgm:t>
    </dgm:pt>
    <dgm:pt modelId="{D005CE8C-CC26-4C3E-AC11-E15060ECD759}" type="pres">
      <dgm:prSet presAssocID="{D1D4F407-5343-4D3F-B5B9-D407B03CAEB4}" presName="rect1" presStyleLbl="alignAcc1" presStyleIdx="0" presStyleCnt="5" custLinFactNeighborX="-244" custLinFactNeighborY="165"/>
      <dgm:spPr/>
      <dgm:t>
        <a:bodyPr/>
        <a:lstStyle/>
        <a:p>
          <a:endParaRPr lang="cs-CZ"/>
        </a:p>
      </dgm:t>
    </dgm:pt>
    <dgm:pt modelId="{2C702D82-9B77-49B7-9568-BB8EB47C3372}" type="pres">
      <dgm:prSet presAssocID="{D1B46980-6531-4606-95E6-44980827E919}" presName="vertSpace2" presStyleLbl="node1" presStyleIdx="0" presStyleCnt="5"/>
      <dgm:spPr/>
      <dgm:t>
        <a:bodyPr/>
        <a:lstStyle/>
        <a:p>
          <a:endParaRPr lang="cs-CZ"/>
        </a:p>
      </dgm:t>
    </dgm:pt>
    <dgm:pt modelId="{A52A0455-90FF-4808-ABD0-F02540D31D5A}" type="pres">
      <dgm:prSet presAssocID="{D1B46980-6531-4606-95E6-44980827E919}" presName="circle2" presStyleLbl="node1" presStyleIdx="1" presStyleCnt="5"/>
      <dgm:spPr/>
      <dgm:t>
        <a:bodyPr/>
        <a:lstStyle/>
        <a:p>
          <a:endParaRPr lang="cs-CZ"/>
        </a:p>
      </dgm:t>
    </dgm:pt>
    <dgm:pt modelId="{6140AFEC-043D-4C43-A2F9-D0F5331DF3A3}" type="pres">
      <dgm:prSet presAssocID="{D1B46980-6531-4606-95E6-44980827E919}" presName="rect2" presStyleLbl="alignAcc1" presStyleIdx="1" presStyleCnt="5"/>
      <dgm:spPr/>
      <dgm:t>
        <a:bodyPr/>
        <a:lstStyle/>
        <a:p>
          <a:endParaRPr lang="cs-CZ"/>
        </a:p>
      </dgm:t>
    </dgm:pt>
    <dgm:pt modelId="{9358AC05-5D7D-4327-9F80-1AD486AEA664}" type="pres">
      <dgm:prSet presAssocID="{B651F6E3-6281-48DB-9319-2AEAFDAE7572}" presName="vertSpace3" presStyleLbl="node1" presStyleIdx="1" presStyleCnt="5"/>
      <dgm:spPr/>
      <dgm:t>
        <a:bodyPr/>
        <a:lstStyle/>
        <a:p>
          <a:endParaRPr lang="cs-CZ"/>
        </a:p>
      </dgm:t>
    </dgm:pt>
    <dgm:pt modelId="{313FC574-E1CD-4FB4-B054-0B805CE0447D}" type="pres">
      <dgm:prSet presAssocID="{B651F6E3-6281-48DB-9319-2AEAFDAE7572}" presName="circle3" presStyleLbl="node1" presStyleIdx="2" presStyleCnt="5"/>
      <dgm:spPr/>
      <dgm:t>
        <a:bodyPr/>
        <a:lstStyle/>
        <a:p>
          <a:endParaRPr lang="cs-CZ"/>
        </a:p>
      </dgm:t>
    </dgm:pt>
    <dgm:pt modelId="{619D679B-A015-4ECF-8348-D1034C574F40}" type="pres">
      <dgm:prSet presAssocID="{B651F6E3-6281-48DB-9319-2AEAFDAE7572}" presName="rect3" presStyleLbl="alignAcc1" presStyleIdx="2" presStyleCnt="5" custLinFactNeighborX="343" custLinFactNeighborY="-1569"/>
      <dgm:spPr/>
      <dgm:t>
        <a:bodyPr/>
        <a:lstStyle/>
        <a:p>
          <a:endParaRPr lang="cs-CZ"/>
        </a:p>
      </dgm:t>
    </dgm:pt>
    <dgm:pt modelId="{322283A8-4A27-4CDA-BAE3-F381106A9174}" type="pres">
      <dgm:prSet presAssocID="{D8197B8C-B260-4A16-BDF4-0947B075E274}" presName="vertSpace4" presStyleLbl="node1" presStyleIdx="2" presStyleCnt="5"/>
      <dgm:spPr/>
      <dgm:t>
        <a:bodyPr/>
        <a:lstStyle/>
        <a:p>
          <a:endParaRPr lang="cs-CZ"/>
        </a:p>
      </dgm:t>
    </dgm:pt>
    <dgm:pt modelId="{FFC9F71D-1B4F-4AD9-A4A6-86ADEFC8AF5C}" type="pres">
      <dgm:prSet presAssocID="{D8197B8C-B260-4A16-BDF4-0947B075E274}" presName="circle4" presStyleLbl="node1" presStyleIdx="3" presStyleCnt="5"/>
      <dgm:spPr/>
      <dgm:t>
        <a:bodyPr/>
        <a:lstStyle/>
        <a:p>
          <a:endParaRPr lang="cs-CZ"/>
        </a:p>
      </dgm:t>
    </dgm:pt>
    <dgm:pt modelId="{25B08C86-7E15-44DC-BE7F-FFB55DD49D12}" type="pres">
      <dgm:prSet presAssocID="{D8197B8C-B260-4A16-BDF4-0947B075E274}" presName="rect4" presStyleLbl="alignAcc1" presStyleIdx="3" presStyleCnt="5" custLinFactNeighborX="-765" custLinFactNeighborY="131"/>
      <dgm:spPr/>
      <dgm:t>
        <a:bodyPr/>
        <a:lstStyle/>
        <a:p>
          <a:endParaRPr lang="cs-CZ"/>
        </a:p>
      </dgm:t>
    </dgm:pt>
    <dgm:pt modelId="{76644BE8-9D7C-4C09-B250-3D10AF48CBB7}" type="pres">
      <dgm:prSet presAssocID="{4C35D32F-0EAB-4CD7-82EE-45574DC2A586}" presName="vertSpace5" presStyleLbl="node1" presStyleIdx="3" presStyleCnt="5"/>
      <dgm:spPr/>
      <dgm:t>
        <a:bodyPr/>
        <a:lstStyle/>
        <a:p>
          <a:endParaRPr lang="cs-CZ"/>
        </a:p>
      </dgm:t>
    </dgm:pt>
    <dgm:pt modelId="{EE85B701-7295-41C0-BA7A-34D3756A2AE6}" type="pres">
      <dgm:prSet presAssocID="{4C35D32F-0EAB-4CD7-82EE-45574DC2A586}" presName="circle5" presStyleLbl="node1" presStyleIdx="4" presStyleCnt="5"/>
      <dgm:spPr/>
      <dgm:t>
        <a:bodyPr/>
        <a:lstStyle/>
        <a:p>
          <a:endParaRPr lang="cs-CZ"/>
        </a:p>
      </dgm:t>
    </dgm:pt>
    <dgm:pt modelId="{8BEBB6EC-1DAA-4CAC-8A25-BC0FCBD5DBD5}" type="pres">
      <dgm:prSet presAssocID="{4C35D32F-0EAB-4CD7-82EE-45574DC2A586}" presName="rect5" presStyleLbl="alignAcc1" presStyleIdx="4" presStyleCnt="5" custLinFactNeighborX="-765" custLinFactNeighborY="-15397"/>
      <dgm:spPr/>
      <dgm:t>
        <a:bodyPr/>
        <a:lstStyle/>
        <a:p>
          <a:endParaRPr lang="cs-CZ"/>
        </a:p>
      </dgm:t>
    </dgm:pt>
    <dgm:pt modelId="{AED2198E-93D5-4001-81B4-73124B309672}" type="pres">
      <dgm:prSet presAssocID="{D1D4F407-5343-4D3F-B5B9-D407B03CAEB4}" presName="rect1ParTxNoCh" presStyleLbl="alignAcc1" presStyleIdx="4" presStyleCnt="5">
        <dgm:presLayoutVars>
          <dgm:chMax val="1"/>
          <dgm:bulletEnabled val="1"/>
        </dgm:presLayoutVars>
      </dgm:prSet>
      <dgm:spPr/>
      <dgm:t>
        <a:bodyPr/>
        <a:lstStyle/>
        <a:p>
          <a:endParaRPr lang="cs-CZ"/>
        </a:p>
      </dgm:t>
    </dgm:pt>
    <dgm:pt modelId="{2BE915AB-18AA-4053-B92C-3BFC9ED204BB}" type="pres">
      <dgm:prSet presAssocID="{D1B46980-6531-4606-95E6-44980827E919}" presName="rect2ParTxNoCh" presStyleLbl="alignAcc1" presStyleIdx="4" presStyleCnt="5">
        <dgm:presLayoutVars>
          <dgm:chMax val="1"/>
          <dgm:bulletEnabled val="1"/>
        </dgm:presLayoutVars>
      </dgm:prSet>
      <dgm:spPr/>
      <dgm:t>
        <a:bodyPr/>
        <a:lstStyle/>
        <a:p>
          <a:endParaRPr lang="cs-CZ"/>
        </a:p>
      </dgm:t>
    </dgm:pt>
    <dgm:pt modelId="{6BB5E863-4638-4E1D-BFDE-399D028AC4ED}" type="pres">
      <dgm:prSet presAssocID="{B651F6E3-6281-48DB-9319-2AEAFDAE7572}" presName="rect3ParTxNoCh" presStyleLbl="alignAcc1" presStyleIdx="4" presStyleCnt="5">
        <dgm:presLayoutVars>
          <dgm:chMax val="1"/>
          <dgm:bulletEnabled val="1"/>
        </dgm:presLayoutVars>
      </dgm:prSet>
      <dgm:spPr/>
      <dgm:t>
        <a:bodyPr/>
        <a:lstStyle/>
        <a:p>
          <a:endParaRPr lang="cs-CZ"/>
        </a:p>
      </dgm:t>
    </dgm:pt>
    <dgm:pt modelId="{5A5FFA88-C948-4069-8E93-59FA12366E83}" type="pres">
      <dgm:prSet presAssocID="{D8197B8C-B260-4A16-BDF4-0947B075E274}" presName="rect4ParTxNoCh" presStyleLbl="alignAcc1" presStyleIdx="4" presStyleCnt="5">
        <dgm:presLayoutVars>
          <dgm:chMax val="1"/>
          <dgm:bulletEnabled val="1"/>
        </dgm:presLayoutVars>
      </dgm:prSet>
      <dgm:spPr/>
      <dgm:t>
        <a:bodyPr/>
        <a:lstStyle/>
        <a:p>
          <a:endParaRPr lang="cs-CZ"/>
        </a:p>
      </dgm:t>
    </dgm:pt>
    <dgm:pt modelId="{890E4F0B-2866-4A3F-A3C7-2A14B1797930}" type="pres">
      <dgm:prSet presAssocID="{4C35D32F-0EAB-4CD7-82EE-45574DC2A586}" presName="rect5ParTxNoCh" presStyleLbl="alignAcc1" presStyleIdx="4" presStyleCnt="5">
        <dgm:presLayoutVars>
          <dgm:chMax val="1"/>
          <dgm:bulletEnabled val="1"/>
        </dgm:presLayoutVars>
      </dgm:prSet>
      <dgm:spPr/>
      <dgm:t>
        <a:bodyPr/>
        <a:lstStyle/>
        <a:p>
          <a:endParaRPr lang="cs-CZ"/>
        </a:p>
      </dgm:t>
    </dgm:pt>
  </dgm:ptLst>
  <dgm:cxnLst>
    <dgm:cxn modelId="{14367CC6-B9B1-40CF-BBB3-C17F79391DAE}" srcId="{757F3AB3-0718-4624-B441-E567A8F0AB56}" destId="{D1D4F407-5343-4D3F-B5B9-D407B03CAEB4}" srcOrd="0" destOrd="0" parTransId="{FB3E2B41-81AD-4068-9354-4B764E7CC2F7}" sibTransId="{878E4EBE-18EA-43B6-B589-1210E1E4CF6A}"/>
    <dgm:cxn modelId="{2221FB34-310D-4638-ACAE-9ACC709E4926}" srcId="{757F3AB3-0718-4624-B441-E567A8F0AB56}" destId="{4C35D32F-0EAB-4CD7-82EE-45574DC2A586}" srcOrd="4" destOrd="0" parTransId="{A15F02C0-547C-48B3-9D05-E7F145EBF3C4}" sibTransId="{8C5711BF-38F0-4590-B6BC-B3119A33CA2E}"/>
    <dgm:cxn modelId="{AB906E97-3CD9-4E05-91AE-864F8E394536}" srcId="{757F3AB3-0718-4624-B441-E567A8F0AB56}" destId="{D1B46980-6531-4606-95E6-44980827E919}" srcOrd="1" destOrd="0" parTransId="{4F7B2CF5-A270-4D61-A510-1C1C5A4DCD3B}" sibTransId="{CFF69701-2866-4EF5-BFB5-F3F9B72EB817}"/>
    <dgm:cxn modelId="{FA4614E6-2308-4723-9A6E-CF38CED22715}" type="presOf" srcId="{D1B46980-6531-4606-95E6-44980827E919}" destId="{2BE915AB-18AA-4053-B92C-3BFC9ED204BB}" srcOrd="1" destOrd="0" presId="urn:microsoft.com/office/officeart/2005/8/layout/target3"/>
    <dgm:cxn modelId="{7835AB30-80B4-4E1B-A459-2BDC4DA945D8}" type="presOf" srcId="{D8197B8C-B260-4A16-BDF4-0947B075E274}" destId="{25B08C86-7E15-44DC-BE7F-FFB55DD49D12}" srcOrd="0" destOrd="0" presId="urn:microsoft.com/office/officeart/2005/8/layout/target3"/>
    <dgm:cxn modelId="{B09F3A9E-5A6B-4BBA-8EF3-988D448E3BBC}" type="presOf" srcId="{D1D4F407-5343-4D3F-B5B9-D407B03CAEB4}" destId="{D005CE8C-CC26-4C3E-AC11-E15060ECD759}" srcOrd="0" destOrd="0" presId="urn:microsoft.com/office/officeart/2005/8/layout/target3"/>
    <dgm:cxn modelId="{62829EED-7E5B-40AB-A3DD-CC3592987D7B}" type="presOf" srcId="{4C35D32F-0EAB-4CD7-82EE-45574DC2A586}" destId="{890E4F0B-2866-4A3F-A3C7-2A14B1797930}" srcOrd="1" destOrd="0" presId="urn:microsoft.com/office/officeart/2005/8/layout/target3"/>
    <dgm:cxn modelId="{A74D61A9-DDF9-47D8-A985-859C9B9A38DC}" type="presOf" srcId="{4C35D32F-0EAB-4CD7-82EE-45574DC2A586}" destId="{8BEBB6EC-1DAA-4CAC-8A25-BC0FCBD5DBD5}" srcOrd="0" destOrd="0" presId="urn:microsoft.com/office/officeart/2005/8/layout/target3"/>
    <dgm:cxn modelId="{99D5D160-6B93-4372-AE10-CC18B154EAF0}" type="presOf" srcId="{757F3AB3-0718-4624-B441-E567A8F0AB56}" destId="{333A1088-737F-45CB-B68E-254E46348037}" srcOrd="0" destOrd="0" presId="urn:microsoft.com/office/officeart/2005/8/layout/target3"/>
    <dgm:cxn modelId="{ACFF3E6F-F354-49C8-A9D3-A80D2996B526}" type="presOf" srcId="{D1D4F407-5343-4D3F-B5B9-D407B03CAEB4}" destId="{AED2198E-93D5-4001-81B4-73124B309672}" srcOrd="1" destOrd="0" presId="urn:microsoft.com/office/officeart/2005/8/layout/target3"/>
    <dgm:cxn modelId="{3EAFEA27-F0C7-48BD-8957-3409558A9D26}" type="presOf" srcId="{B651F6E3-6281-48DB-9319-2AEAFDAE7572}" destId="{619D679B-A015-4ECF-8348-D1034C574F40}" srcOrd="0" destOrd="0" presId="urn:microsoft.com/office/officeart/2005/8/layout/target3"/>
    <dgm:cxn modelId="{7665C740-2805-4D5D-B7F6-44190954616C}" type="presOf" srcId="{D1B46980-6531-4606-95E6-44980827E919}" destId="{6140AFEC-043D-4C43-A2F9-D0F5331DF3A3}" srcOrd="0" destOrd="0" presId="urn:microsoft.com/office/officeart/2005/8/layout/target3"/>
    <dgm:cxn modelId="{C7D5AE69-074E-4CE5-A362-899730D96B72}" type="presOf" srcId="{B651F6E3-6281-48DB-9319-2AEAFDAE7572}" destId="{6BB5E863-4638-4E1D-BFDE-399D028AC4ED}" srcOrd="1" destOrd="0" presId="urn:microsoft.com/office/officeart/2005/8/layout/target3"/>
    <dgm:cxn modelId="{7BC66EC3-EBD6-4F3A-99ED-9D25F66FFA51}" srcId="{757F3AB3-0718-4624-B441-E567A8F0AB56}" destId="{B651F6E3-6281-48DB-9319-2AEAFDAE7572}" srcOrd="2" destOrd="0" parTransId="{A571E265-742E-411A-ABCF-E39FDBC7528A}" sibTransId="{E33260FE-399D-481C-B2D6-3B35DD16DC84}"/>
    <dgm:cxn modelId="{382A1908-9CA2-4FD3-9C0E-9683E2B8812E}" type="presOf" srcId="{D8197B8C-B260-4A16-BDF4-0947B075E274}" destId="{5A5FFA88-C948-4069-8E93-59FA12366E83}" srcOrd="1" destOrd="0" presId="urn:microsoft.com/office/officeart/2005/8/layout/target3"/>
    <dgm:cxn modelId="{EDF6FE6B-9DBE-4D7B-B8FD-7098875B4EED}" srcId="{757F3AB3-0718-4624-B441-E567A8F0AB56}" destId="{D8197B8C-B260-4A16-BDF4-0947B075E274}" srcOrd="3" destOrd="0" parTransId="{51C5993D-B262-45E6-B66E-76BC9D6D883D}" sibTransId="{1AEC7F05-E0FE-459C-BD47-224AC9D7BEE4}"/>
    <dgm:cxn modelId="{8A611E22-23C5-4736-9B7E-17E30F637A61}" type="presParOf" srcId="{333A1088-737F-45CB-B68E-254E46348037}" destId="{F5ABB229-8D3B-4694-996A-96F23CF14429}" srcOrd="0" destOrd="0" presId="urn:microsoft.com/office/officeart/2005/8/layout/target3"/>
    <dgm:cxn modelId="{20D8B3FA-C947-4C7F-B8F4-5AC0C3ABF43F}" type="presParOf" srcId="{333A1088-737F-45CB-B68E-254E46348037}" destId="{F41139FD-01EE-4571-8B17-4FB00FC51163}" srcOrd="1" destOrd="0" presId="urn:microsoft.com/office/officeart/2005/8/layout/target3"/>
    <dgm:cxn modelId="{A0BC9D21-2F54-4575-B21F-4C97FAD2F9AB}" type="presParOf" srcId="{333A1088-737F-45CB-B68E-254E46348037}" destId="{D005CE8C-CC26-4C3E-AC11-E15060ECD759}" srcOrd="2" destOrd="0" presId="urn:microsoft.com/office/officeart/2005/8/layout/target3"/>
    <dgm:cxn modelId="{973F9C67-E78F-40FE-A26C-24095E1E58CC}" type="presParOf" srcId="{333A1088-737F-45CB-B68E-254E46348037}" destId="{2C702D82-9B77-49B7-9568-BB8EB47C3372}" srcOrd="3" destOrd="0" presId="urn:microsoft.com/office/officeart/2005/8/layout/target3"/>
    <dgm:cxn modelId="{48B806D7-8772-4DE6-81D4-E1907AB19768}" type="presParOf" srcId="{333A1088-737F-45CB-B68E-254E46348037}" destId="{A52A0455-90FF-4808-ABD0-F02540D31D5A}" srcOrd="4" destOrd="0" presId="urn:microsoft.com/office/officeart/2005/8/layout/target3"/>
    <dgm:cxn modelId="{A15EB50C-1EC0-4E51-BBDB-9D04E858F6C9}" type="presParOf" srcId="{333A1088-737F-45CB-B68E-254E46348037}" destId="{6140AFEC-043D-4C43-A2F9-D0F5331DF3A3}" srcOrd="5" destOrd="0" presId="urn:microsoft.com/office/officeart/2005/8/layout/target3"/>
    <dgm:cxn modelId="{24FEC276-0228-4DA2-8B06-8594D7B1590F}" type="presParOf" srcId="{333A1088-737F-45CB-B68E-254E46348037}" destId="{9358AC05-5D7D-4327-9F80-1AD486AEA664}" srcOrd="6" destOrd="0" presId="urn:microsoft.com/office/officeart/2005/8/layout/target3"/>
    <dgm:cxn modelId="{6E5DAD20-A69A-430A-9732-8135B6A37A6B}" type="presParOf" srcId="{333A1088-737F-45CB-B68E-254E46348037}" destId="{313FC574-E1CD-4FB4-B054-0B805CE0447D}" srcOrd="7" destOrd="0" presId="urn:microsoft.com/office/officeart/2005/8/layout/target3"/>
    <dgm:cxn modelId="{2AD9D91F-DE7C-45CC-9070-03F80C03963C}" type="presParOf" srcId="{333A1088-737F-45CB-B68E-254E46348037}" destId="{619D679B-A015-4ECF-8348-D1034C574F40}" srcOrd="8" destOrd="0" presId="urn:microsoft.com/office/officeart/2005/8/layout/target3"/>
    <dgm:cxn modelId="{F501E43D-1475-445B-BEA4-57C3E903C494}" type="presParOf" srcId="{333A1088-737F-45CB-B68E-254E46348037}" destId="{322283A8-4A27-4CDA-BAE3-F381106A9174}" srcOrd="9" destOrd="0" presId="urn:microsoft.com/office/officeart/2005/8/layout/target3"/>
    <dgm:cxn modelId="{F2B63306-6107-490E-A247-2CA69D987227}" type="presParOf" srcId="{333A1088-737F-45CB-B68E-254E46348037}" destId="{FFC9F71D-1B4F-4AD9-A4A6-86ADEFC8AF5C}" srcOrd="10" destOrd="0" presId="urn:microsoft.com/office/officeart/2005/8/layout/target3"/>
    <dgm:cxn modelId="{97A39F71-304F-4D01-98D4-E16C23D1FEA4}" type="presParOf" srcId="{333A1088-737F-45CB-B68E-254E46348037}" destId="{25B08C86-7E15-44DC-BE7F-FFB55DD49D12}" srcOrd="11" destOrd="0" presId="urn:microsoft.com/office/officeart/2005/8/layout/target3"/>
    <dgm:cxn modelId="{8D8F4BB7-D401-4B8C-8757-3EBB8F78A5C2}" type="presParOf" srcId="{333A1088-737F-45CB-B68E-254E46348037}" destId="{76644BE8-9D7C-4C09-B250-3D10AF48CBB7}" srcOrd="12" destOrd="0" presId="urn:microsoft.com/office/officeart/2005/8/layout/target3"/>
    <dgm:cxn modelId="{4133BE81-1B55-4AA8-AEFD-8C6CC6EC2E28}" type="presParOf" srcId="{333A1088-737F-45CB-B68E-254E46348037}" destId="{EE85B701-7295-41C0-BA7A-34D3756A2AE6}" srcOrd="13" destOrd="0" presId="urn:microsoft.com/office/officeart/2005/8/layout/target3"/>
    <dgm:cxn modelId="{07D605D3-787A-4C83-B729-754FD87DDAB7}" type="presParOf" srcId="{333A1088-737F-45CB-B68E-254E46348037}" destId="{8BEBB6EC-1DAA-4CAC-8A25-BC0FCBD5DBD5}" srcOrd="14" destOrd="0" presId="urn:microsoft.com/office/officeart/2005/8/layout/target3"/>
    <dgm:cxn modelId="{F695E9D8-9A76-49FB-B8E7-3E02524499E0}" type="presParOf" srcId="{333A1088-737F-45CB-B68E-254E46348037}" destId="{AED2198E-93D5-4001-81B4-73124B309672}" srcOrd="15" destOrd="0" presId="urn:microsoft.com/office/officeart/2005/8/layout/target3"/>
    <dgm:cxn modelId="{CD37ECB8-AAF5-4B6F-809F-3F6B35B6FB15}" type="presParOf" srcId="{333A1088-737F-45CB-B68E-254E46348037}" destId="{2BE915AB-18AA-4053-B92C-3BFC9ED204BB}" srcOrd="16" destOrd="0" presId="urn:microsoft.com/office/officeart/2005/8/layout/target3"/>
    <dgm:cxn modelId="{BFA9AACB-7A3E-4DFD-8028-1111C0F4D4D5}" type="presParOf" srcId="{333A1088-737F-45CB-B68E-254E46348037}" destId="{6BB5E863-4638-4E1D-BFDE-399D028AC4ED}" srcOrd="17" destOrd="0" presId="urn:microsoft.com/office/officeart/2005/8/layout/target3"/>
    <dgm:cxn modelId="{26534EFF-4B40-4189-B208-C4B93C9115AF}" type="presParOf" srcId="{333A1088-737F-45CB-B68E-254E46348037}" destId="{5A5FFA88-C948-4069-8E93-59FA12366E83}" srcOrd="18" destOrd="0" presId="urn:microsoft.com/office/officeart/2005/8/layout/target3"/>
    <dgm:cxn modelId="{31C24E91-79D1-4964-A5F0-87C0AB6CE57C}" type="presParOf" srcId="{333A1088-737F-45CB-B68E-254E46348037}" destId="{890E4F0B-2866-4A3F-A3C7-2A14B1797930}" srcOrd="19" destOrd="0" presId="urn:microsoft.com/office/officeart/2005/8/layout/targe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ABB229-8D3B-4694-996A-96F23CF14429}">
      <dsp:nvSpPr>
        <dsp:cNvPr id="0" name=""/>
        <dsp:cNvSpPr/>
      </dsp:nvSpPr>
      <dsp:spPr>
        <a:xfrm>
          <a:off x="0" y="0"/>
          <a:ext cx="2547714" cy="2547714"/>
        </a:xfrm>
        <a:prstGeom prst="pie">
          <a:avLst>
            <a:gd name="adj1" fmla="val 5400000"/>
            <a:gd name="adj2" fmla="val 16200000"/>
          </a:avLst>
        </a:prstGeom>
        <a:gradFill rotWithShape="0">
          <a:gsLst>
            <a:gs pos="0">
              <a:schemeClr val="accent1">
                <a:hueOff val="0"/>
                <a:satOff val="0"/>
                <a:lumOff val="0"/>
                <a:alphaOff val="0"/>
                <a:shade val="63000"/>
              </a:schemeClr>
            </a:gs>
            <a:gs pos="30000">
              <a:schemeClr val="accent1">
                <a:hueOff val="0"/>
                <a:satOff val="0"/>
                <a:lumOff val="0"/>
                <a:alphaOff val="0"/>
                <a:shade val="90000"/>
                <a:satMod val="110000"/>
              </a:schemeClr>
            </a:gs>
            <a:gs pos="45000">
              <a:schemeClr val="accent1">
                <a:hueOff val="0"/>
                <a:satOff val="0"/>
                <a:lumOff val="0"/>
                <a:alphaOff val="0"/>
                <a:shade val="100000"/>
                <a:satMod val="118000"/>
              </a:schemeClr>
            </a:gs>
            <a:gs pos="55000">
              <a:schemeClr val="accent1">
                <a:hueOff val="0"/>
                <a:satOff val="0"/>
                <a:lumOff val="0"/>
                <a:alphaOff val="0"/>
                <a:shade val="100000"/>
                <a:satMod val="118000"/>
              </a:schemeClr>
            </a:gs>
            <a:gs pos="73000">
              <a:schemeClr val="accent1">
                <a:hueOff val="0"/>
                <a:satOff val="0"/>
                <a:lumOff val="0"/>
                <a:alphaOff val="0"/>
                <a:shade val="90000"/>
                <a:satMod val="110000"/>
              </a:schemeClr>
            </a:gs>
            <a:gs pos="100000">
              <a:schemeClr val="accent1">
                <a:hueOff val="0"/>
                <a:satOff val="0"/>
                <a:lumOff val="0"/>
                <a:alphaOff val="0"/>
                <a:shade val="63000"/>
              </a:schemeClr>
            </a:gs>
          </a:gsLst>
          <a:lin ang="950000" scaled="1"/>
        </a:gradFill>
        <a:ln>
          <a:noFill/>
        </a:ln>
        <a:effectLst>
          <a:outerShdw blurRad="50800" dist="25400" dir="5400000" rotWithShape="0">
            <a:srgbClr val="000000">
              <a:alpha val="50000"/>
            </a:srgbClr>
          </a:outerShdw>
        </a:effectLst>
        <a:scene3d>
          <a:camera prst="orthographicFront" fov="0">
            <a:rot lat="0" lon="0" rev="0"/>
          </a:camera>
          <a:lightRig rig="soft" dir="t">
            <a:rot lat="0" lon="0" rev="2700000"/>
          </a:lightRig>
        </a:scene3d>
        <a:sp3d prstMaterial="matte">
          <a:bevelT w="50800" h="50800"/>
          <a:contourClr>
            <a:schemeClr val="accent1">
              <a:hueOff val="0"/>
              <a:satOff val="0"/>
              <a:lumOff val="0"/>
              <a:alphaOff val="0"/>
            </a:schemeClr>
          </a:contourClr>
        </a:sp3d>
      </dsp:spPr>
      <dsp:style>
        <a:lnRef idx="0">
          <a:scrgbClr r="0" g="0" b="0"/>
        </a:lnRef>
        <a:fillRef idx="3">
          <a:scrgbClr r="0" g="0" b="0"/>
        </a:fillRef>
        <a:effectRef idx="3">
          <a:scrgbClr r="0" g="0" b="0"/>
        </a:effectRef>
        <a:fontRef idx="minor">
          <a:schemeClr val="lt1"/>
        </a:fontRef>
      </dsp:style>
    </dsp:sp>
    <dsp:sp modelId="{D005CE8C-CC26-4C3E-AC11-E15060ECD759}">
      <dsp:nvSpPr>
        <dsp:cNvPr id="0" name=""/>
        <dsp:cNvSpPr/>
      </dsp:nvSpPr>
      <dsp:spPr>
        <a:xfrm>
          <a:off x="1258000" y="0"/>
          <a:ext cx="6498543" cy="2547714"/>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50800" dist="43000" dir="5400000" rotWithShape="0">
            <a:srgbClr val="000000">
              <a:alpha val="40000"/>
            </a:srgbClr>
          </a:outerShdw>
        </a:effectLst>
        <a:scene3d>
          <a:camera prst="orthographicFront" fov="0">
            <a:rot lat="0" lon="0" rev="0"/>
          </a:camera>
          <a:lightRig rig="balanced" dir="t">
            <a:rot lat="0" lon="0" rev="0"/>
          </a:lightRig>
        </a:scene3d>
        <a:sp3d prstMaterial="matte">
          <a:bevelT w="0" h="0"/>
          <a:contourClr>
            <a:schemeClr val="lt1">
              <a:alpha val="90000"/>
              <a:hueOff val="0"/>
              <a:satOff val="0"/>
              <a:lumOff val="0"/>
              <a:alphaOff val="0"/>
              <a:tint val="100000"/>
              <a:shade val="100000"/>
              <a:hueMod val="100000"/>
              <a:satMod val="100000"/>
            </a:schemeClr>
          </a:contourClr>
        </a:sp3d>
      </dsp:spPr>
      <dsp:style>
        <a:lnRef idx="1">
          <a:scrgbClr r="0" g="0" b="0"/>
        </a:lnRef>
        <a:fillRef idx="1">
          <a:scrgbClr r="0" g="0" b="0"/>
        </a:fillRef>
        <a:effectRef idx="2">
          <a:scrgbClr r="0" g="0" b="0"/>
        </a:effectRef>
        <a:fontRef idx="minor"/>
      </dsp:style>
      <dsp:txBody>
        <a:bodyPr spcFirstLastPara="0" vert="horz" wrap="square" lIns="60960" tIns="60960" rIns="60960" bIns="60960" numCol="1" spcCol="1270" anchor="ctr" anchorCtr="0">
          <a:noAutofit/>
        </a:bodyPr>
        <a:lstStyle/>
        <a:p>
          <a:pPr lvl="0" algn="l" defTabSz="711200" rtl="0">
            <a:lnSpc>
              <a:spcPct val="90000"/>
            </a:lnSpc>
            <a:spcBef>
              <a:spcPct val="0"/>
            </a:spcBef>
            <a:spcAft>
              <a:spcPct val="35000"/>
            </a:spcAft>
          </a:pPr>
          <a:r>
            <a:rPr lang="cs-CZ" sz="1600" kern="1200" dirty="0" smtClean="0"/>
            <a:t>NÁZEV ŠKOLY: Základní škola Strančice, okres Praha - východ</a:t>
          </a:r>
          <a:endParaRPr lang="cs-CZ" sz="1600" kern="1200" dirty="0"/>
        </a:p>
      </dsp:txBody>
      <dsp:txXfrm>
        <a:off x="1258000" y="0"/>
        <a:ext cx="6498543" cy="407634"/>
      </dsp:txXfrm>
    </dsp:sp>
    <dsp:sp modelId="{A52A0455-90FF-4808-ABD0-F02540D31D5A}">
      <dsp:nvSpPr>
        <dsp:cNvPr id="0" name=""/>
        <dsp:cNvSpPr/>
      </dsp:nvSpPr>
      <dsp:spPr>
        <a:xfrm>
          <a:off x="267509" y="407634"/>
          <a:ext cx="2012694" cy="2012694"/>
        </a:xfrm>
        <a:prstGeom prst="pie">
          <a:avLst>
            <a:gd name="adj1" fmla="val 5400000"/>
            <a:gd name="adj2" fmla="val 16200000"/>
          </a:avLst>
        </a:prstGeom>
        <a:gradFill rotWithShape="0">
          <a:gsLst>
            <a:gs pos="0">
              <a:schemeClr val="accent1">
                <a:hueOff val="0"/>
                <a:satOff val="0"/>
                <a:lumOff val="0"/>
                <a:alphaOff val="0"/>
                <a:shade val="63000"/>
              </a:schemeClr>
            </a:gs>
            <a:gs pos="30000">
              <a:schemeClr val="accent1">
                <a:hueOff val="0"/>
                <a:satOff val="0"/>
                <a:lumOff val="0"/>
                <a:alphaOff val="0"/>
                <a:shade val="90000"/>
                <a:satMod val="110000"/>
              </a:schemeClr>
            </a:gs>
            <a:gs pos="45000">
              <a:schemeClr val="accent1">
                <a:hueOff val="0"/>
                <a:satOff val="0"/>
                <a:lumOff val="0"/>
                <a:alphaOff val="0"/>
                <a:shade val="100000"/>
                <a:satMod val="118000"/>
              </a:schemeClr>
            </a:gs>
            <a:gs pos="55000">
              <a:schemeClr val="accent1">
                <a:hueOff val="0"/>
                <a:satOff val="0"/>
                <a:lumOff val="0"/>
                <a:alphaOff val="0"/>
                <a:shade val="100000"/>
                <a:satMod val="118000"/>
              </a:schemeClr>
            </a:gs>
            <a:gs pos="73000">
              <a:schemeClr val="accent1">
                <a:hueOff val="0"/>
                <a:satOff val="0"/>
                <a:lumOff val="0"/>
                <a:alphaOff val="0"/>
                <a:shade val="90000"/>
                <a:satMod val="110000"/>
              </a:schemeClr>
            </a:gs>
            <a:gs pos="100000">
              <a:schemeClr val="accent1">
                <a:hueOff val="0"/>
                <a:satOff val="0"/>
                <a:lumOff val="0"/>
                <a:alphaOff val="0"/>
                <a:shade val="63000"/>
              </a:schemeClr>
            </a:gs>
          </a:gsLst>
          <a:lin ang="950000" scaled="1"/>
        </a:gradFill>
        <a:ln>
          <a:noFill/>
        </a:ln>
        <a:effectLst>
          <a:outerShdw blurRad="50800" dist="25400" dir="5400000" rotWithShape="0">
            <a:srgbClr val="000000">
              <a:alpha val="50000"/>
            </a:srgbClr>
          </a:outerShdw>
        </a:effectLst>
        <a:scene3d>
          <a:camera prst="orthographicFront" fov="0">
            <a:rot lat="0" lon="0" rev="0"/>
          </a:camera>
          <a:lightRig rig="soft" dir="t">
            <a:rot lat="0" lon="0" rev="2700000"/>
          </a:lightRig>
        </a:scene3d>
        <a:sp3d prstMaterial="matte">
          <a:bevelT w="50800" h="50800"/>
          <a:contourClr>
            <a:schemeClr val="accent1">
              <a:hueOff val="0"/>
              <a:satOff val="0"/>
              <a:lumOff val="0"/>
              <a:alphaOff val="0"/>
            </a:schemeClr>
          </a:contourClr>
        </a:sp3d>
      </dsp:spPr>
      <dsp:style>
        <a:lnRef idx="0">
          <a:scrgbClr r="0" g="0" b="0"/>
        </a:lnRef>
        <a:fillRef idx="3">
          <a:scrgbClr r="0" g="0" b="0"/>
        </a:fillRef>
        <a:effectRef idx="3">
          <a:scrgbClr r="0" g="0" b="0"/>
        </a:effectRef>
        <a:fontRef idx="minor">
          <a:schemeClr val="lt1"/>
        </a:fontRef>
      </dsp:style>
    </dsp:sp>
    <dsp:sp modelId="{6140AFEC-043D-4C43-A2F9-D0F5331DF3A3}">
      <dsp:nvSpPr>
        <dsp:cNvPr id="0" name=""/>
        <dsp:cNvSpPr/>
      </dsp:nvSpPr>
      <dsp:spPr>
        <a:xfrm>
          <a:off x="1273857" y="407634"/>
          <a:ext cx="6498543" cy="2012694"/>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50800" dist="43000" dir="5400000" rotWithShape="0">
            <a:srgbClr val="000000">
              <a:alpha val="40000"/>
            </a:srgbClr>
          </a:outerShdw>
        </a:effectLst>
        <a:scene3d>
          <a:camera prst="orthographicFront" fov="0">
            <a:rot lat="0" lon="0" rev="0"/>
          </a:camera>
          <a:lightRig rig="balanced" dir="t">
            <a:rot lat="0" lon="0" rev="0"/>
          </a:lightRig>
        </a:scene3d>
        <a:sp3d prstMaterial="matte">
          <a:bevelT w="0" h="0"/>
          <a:contourClr>
            <a:schemeClr val="lt1">
              <a:alpha val="90000"/>
              <a:hueOff val="0"/>
              <a:satOff val="0"/>
              <a:lumOff val="0"/>
              <a:alphaOff val="0"/>
              <a:tint val="100000"/>
              <a:shade val="100000"/>
              <a:hueMod val="100000"/>
              <a:satMod val="100000"/>
            </a:schemeClr>
          </a:contourClr>
        </a:sp3d>
      </dsp:spPr>
      <dsp:style>
        <a:lnRef idx="1">
          <a:scrgbClr r="0" g="0" b="0"/>
        </a:lnRef>
        <a:fillRef idx="1">
          <a:scrgbClr r="0" g="0" b="0"/>
        </a:fillRef>
        <a:effectRef idx="2">
          <a:scrgbClr r="0" g="0" b="0"/>
        </a:effectRef>
        <a:fontRef idx="minor"/>
      </dsp:style>
      <dsp:txBody>
        <a:bodyPr spcFirstLastPara="0" vert="horz" wrap="square" lIns="60960" tIns="60960" rIns="60960" bIns="60960" numCol="1" spcCol="1270" anchor="ctr" anchorCtr="0">
          <a:noAutofit/>
        </a:bodyPr>
        <a:lstStyle/>
        <a:p>
          <a:pPr lvl="0" algn="l" defTabSz="711200" rtl="0">
            <a:lnSpc>
              <a:spcPct val="90000"/>
            </a:lnSpc>
            <a:spcBef>
              <a:spcPct val="0"/>
            </a:spcBef>
            <a:spcAft>
              <a:spcPct val="35000"/>
            </a:spcAft>
          </a:pPr>
          <a:r>
            <a:rPr lang="cs-CZ" sz="1600" kern="1200" dirty="0" smtClean="0"/>
            <a:t>AUTOR: Mgr. Lenka Kulhavá</a:t>
          </a:r>
          <a:endParaRPr lang="cs-CZ" sz="1600" kern="1200" dirty="0"/>
        </a:p>
      </dsp:txBody>
      <dsp:txXfrm>
        <a:off x="1273857" y="407634"/>
        <a:ext cx="6498543" cy="407634"/>
      </dsp:txXfrm>
    </dsp:sp>
    <dsp:sp modelId="{313FC574-E1CD-4FB4-B054-0B805CE0447D}">
      <dsp:nvSpPr>
        <dsp:cNvPr id="0" name=""/>
        <dsp:cNvSpPr/>
      </dsp:nvSpPr>
      <dsp:spPr>
        <a:xfrm>
          <a:off x="535019" y="815268"/>
          <a:ext cx="1477674" cy="1477674"/>
        </a:xfrm>
        <a:prstGeom prst="pie">
          <a:avLst>
            <a:gd name="adj1" fmla="val 5400000"/>
            <a:gd name="adj2" fmla="val 16200000"/>
          </a:avLst>
        </a:prstGeom>
        <a:gradFill rotWithShape="0">
          <a:gsLst>
            <a:gs pos="0">
              <a:schemeClr val="accent1">
                <a:hueOff val="0"/>
                <a:satOff val="0"/>
                <a:lumOff val="0"/>
                <a:alphaOff val="0"/>
                <a:shade val="63000"/>
              </a:schemeClr>
            </a:gs>
            <a:gs pos="30000">
              <a:schemeClr val="accent1">
                <a:hueOff val="0"/>
                <a:satOff val="0"/>
                <a:lumOff val="0"/>
                <a:alphaOff val="0"/>
                <a:shade val="90000"/>
                <a:satMod val="110000"/>
              </a:schemeClr>
            </a:gs>
            <a:gs pos="45000">
              <a:schemeClr val="accent1">
                <a:hueOff val="0"/>
                <a:satOff val="0"/>
                <a:lumOff val="0"/>
                <a:alphaOff val="0"/>
                <a:shade val="100000"/>
                <a:satMod val="118000"/>
              </a:schemeClr>
            </a:gs>
            <a:gs pos="55000">
              <a:schemeClr val="accent1">
                <a:hueOff val="0"/>
                <a:satOff val="0"/>
                <a:lumOff val="0"/>
                <a:alphaOff val="0"/>
                <a:shade val="100000"/>
                <a:satMod val="118000"/>
              </a:schemeClr>
            </a:gs>
            <a:gs pos="73000">
              <a:schemeClr val="accent1">
                <a:hueOff val="0"/>
                <a:satOff val="0"/>
                <a:lumOff val="0"/>
                <a:alphaOff val="0"/>
                <a:shade val="90000"/>
                <a:satMod val="110000"/>
              </a:schemeClr>
            </a:gs>
            <a:gs pos="100000">
              <a:schemeClr val="accent1">
                <a:hueOff val="0"/>
                <a:satOff val="0"/>
                <a:lumOff val="0"/>
                <a:alphaOff val="0"/>
                <a:shade val="63000"/>
              </a:schemeClr>
            </a:gs>
          </a:gsLst>
          <a:lin ang="950000" scaled="1"/>
        </a:gradFill>
        <a:ln>
          <a:noFill/>
        </a:ln>
        <a:effectLst>
          <a:outerShdw blurRad="50800" dist="25400" dir="5400000" rotWithShape="0">
            <a:srgbClr val="000000">
              <a:alpha val="50000"/>
            </a:srgbClr>
          </a:outerShdw>
        </a:effectLst>
        <a:scene3d>
          <a:camera prst="orthographicFront" fov="0">
            <a:rot lat="0" lon="0" rev="0"/>
          </a:camera>
          <a:lightRig rig="soft" dir="t">
            <a:rot lat="0" lon="0" rev="2700000"/>
          </a:lightRig>
        </a:scene3d>
        <a:sp3d prstMaterial="matte">
          <a:bevelT w="50800" h="50800"/>
          <a:contourClr>
            <a:schemeClr val="accent1">
              <a:hueOff val="0"/>
              <a:satOff val="0"/>
              <a:lumOff val="0"/>
              <a:alphaOff val="0"/>
            </a:schemeClr>
          </a:contourClr>
        </a:sp3d>
      </dsp:spPr>
      <dsp:style>
        <a:lnRef idx="0">
          <a:scrgbClr r="0" g="0" b="0"/>
        </a:lnRef>
        <a:fillRef idx="3">
          <a:scrgbClr r="0" g="0" b="0"/>
        </a:fillRef>
        <a:effectRef idx="3">
          <a:scrgbClr r="0" g="0" b="0"/>
        </a:effectRef>
        <a:fontRef idx="minor">
          <a:schemeClr val="lt1"/>
        </a:fontRef>
      </dsp:style>
    </dsp:sp>
    <dsp:sp modelId="{619D679B-A015-4ECF-8348-D1034C574F40}">
      <dsp:nvSpPr>
        <dsp:cNvPr id="0" name=""/>
        <dsp:cNvSpPr/>
      </dsp:nvSpPr>
      <dsp:spPr>
        <a:xfrm>
          <a:off x="1273857" y="792083"/>
          <a:ext cx="6498543" cy="1477674"/>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50800" dist="43000" dir="5400000" rotWithShape="0">
            <a:srgbClr val="000000">
              <a:alpha val="40000"/>
            </a:srgbClr>
          </a:outerShdw>
        </a:effectLst>
        <a:scene3d>
          <a:camera prst="orthographicFront" fov="0">
            <a:rot lat="0" lon="0" rev="0"/>
          </a:camera>
          <a:lightRig rig="balanced" dir="t">
            <a:rot lat="0" lon="0" rev="0"/>
          </a:lightRig>
        </a:scene3d>
        <a:sp3d prstMaterial="matte">
          <a:bevelT w="0" h="0"/>
          <a:contourClr>
            <a:schemeClr val="lt1">
              <a:alpha val="90000"/>
              <a:hueOff val="0"/>
              <a:satOff val="0"/>
              <a:lumOff val="0"/>
              <a:alphaOff val="0"/>
              <a:tint val="100000"/>
              <a:shade val="100000"/>
              <a:hueMod val="100000"/>
              <a:satMod val="100000"/>
            </a:schemeClr>
          </a:contourClr>
        </a:sp3d>
      </dsp:spPr>
      <dsp:style>
        <a:lnRef idx="1">
          <a:scrgbClr r="0" g="0" b="0"/>
        </a:lnRef>
        <a:fillRef idx="1">
          <a:scrgbClr r="0" g="0" b="0"/>
        </a:fillRef>
        <a:effectRef idx="2">
          <a:scrgbClr r="0" g="0" b="0"/>
        </a:effectRef>
        <a:fontRef idx="minor"/>
      </dsp:style>
      <dsp:txBody>
        <a:bodyPr spcFirstLastPara="0" vert="horz" wrap="square" lIns="60960" tIns="60960" rIns="60960" bIns="60960" numCol="1" spcCol="1270" anchor="ctr" anchorCtr="0">
          <a:noAutofit/>
        </a:bodyPr>
        <a:lstStyle/>
        <a:p>
          <a:pPr lvl="0" algn="l" defTabSz="711200" rtl="0">
            <a:lnSpc>
              <a:spcPct val="90000"/>
            </a:lnSpc>
            <a:spcBef>
              <a:spcPct val="0"/>
            </a:spcBef>
            <a:spcAft>
              <a:spcPct val="35000"/>
            </a:spcAft>
          </a:pPr>
          <a:r>
            <a:rPr lang="cs-CZ" sz="1600" kern="1200" dirty="0" smtClean="0"/>
            <a:t>NÁZEV: VY_32_INOVACE_3.2.6.2. O 13</a:t>
          </a:r>
          <a:endParaRPr lang="cs-CZ" sz="1600" kern="1200" dirty="0"/>
        </a:p>
      </dsp:txBody>
      <dsp:txXfrm>
        <a:off x="1273857" y="792083"/>
        <a:ext cx="6498543" cy="407634"/>
      </dsp:txXfrm>
    </dsp:sp>
    <dsp:sp modelId="{FFC9F71D-1B4F-4AD9-A4A6-86ADEFC8AF5C}">
      <dsp:nvSpPr>
        <dsp:cNvPr id="0" name=""/>
        <dsp:cNvSpPr/>
      </dsp:nvSpPr>
      <dsp:spPr>
        <a:xfrm>
          <a:off x="802529" y="1222902"/>
          <a:ext cx="942654" cy="942654"/>
        </a:xfrm>
        <a:prstGeom prst="pie">
          <a:avLst>
            <a:gd name="adj1" fmla="val 5400000"/>
            <a:gd name="adj2" fmla="val 16200000"/>
          </a:avLst>
        </a:prstGeom>
        <a:gradFill rotWithShape="0">
          <a:gsLst>
            <a:gs pos="0">
              <a:schemeClr val="accent1">
                <a:hueOff val="0"/>
                <a:satOff val="0"/>
                <a:lumOff val="0"/>
                <a:alphaOff val="0"/>
                <a:shade val="63000"/>
              </a:schemeClr>
            </a:gs>
            <a:gs pos="30000">
              <a:schemeClr val="accent1">
                <a:hueOff val="0"/>
                <a:satOff val="0"/>
                <a:lumOff val="0"/>
                <a:alphaOff val="0"/>
                <a:shade val="90000"/>
                <a:satMod val="110000"/>
              </a:schemeClr>
            </a:gs>
            <a:gs pos="45000">
              <a:schemeClr val="accent1">
                <a:hueOff val="0"/>
                <a:satOff val="0"/>
                <a:lumOff val="0"/>
                <a:alphaOff val="0"/>
                <a:shade val="100000"/>
                <a:satMod val="118000"/>
              </a:schemeClr>
            </a:gs>
            <a:gs pos="55000">
              <a:schemeClr val="accent1">
                <a:hueOff val="0"/>
                <a:satOff val="0"/>
                <a:lumOff val="0"/>
                <a:alphaOff val="0"/>
                <a:shade val="100000"/>
                <a:satMod val="118000"/>
              </a:schemeClr>
            </a:gs>
            <a:gs pos="73000">
              <a:schemeClr val="accent1">
                <a:hueOff val="0"/>
                <a:satOff val="0"/>
                <a:lumOff val="0"/>
                <a:alphaOff val="0"/>
                <a:shade val="90000"/>
                <a:satMod val="110000"/>
              </a:schemeClr>
            </a:gs>
            <a:gs pos="100000">
              <a:schemeClr val="accent1">
                <a:hueOff val="0"/>
                <a:satOff val="0"/>
                <a:lumOff val="0"/>
                <a:alphaOff val="0"/>
                <a:shade val="63000"/>
              </a:schemeClr>
            </a:gs>
          </a:gsLst>
          <a:lin ang="950000" scaled="1"/>
        </a:gradFill>
        <a:ln>
          <a:noFill/>
        </a:ln>
        <a:effectLst>
          <a:outerShdw blurRad="50800" dist="25400" dir="5400000" rotWithShape="0">
            <a:srgbClr val="000000">
              <a:alpha val="50000"/>
            </a:srgbClr>
          </a:outerShdw>
        </a:effectLst>
        <a:scene3d>
          <a:camera prst="orthographicFront" fov="0">
            <a:rot lat="0" lon="0" rev="0"/>
          </a:camera>
          <a:lightRig rig="soft" dir="t">
            <a:rot lat="0" lon="0" rev="2700000"/>
          </a:lightRig>
        </a:scene3d>
        <a:sp3d prstMaterial="matte">
          <a:bevelT w="50800" h="50800"/>
          <a:contourClr>
            <a:schemeClr val="accent1">
              <a:hueOff val="0"/>
              <a:satOff val="0"/>
              <a:lumOff val="0"/>
              <a:alphaOff val="0"/>
            </a:schemeClr>
          </a:contourClr>
        </a:sp3d>
      </dsp:spPr>
      <dsp:style>
        <a:lnRef idx="0">
          <a:scrgbClr r="0" g="0" b="0"/>
        </a:lnRef>
        <a:fillRef idx="3">
          <a:scrgbClr r="0" g="0" b="0"/>
        </a:fillRef>
        <a:effectRef idx="3">
          <a:scrgbClr r="0" g="0" b="0"/>
        </a:effectRef>
        <a:fontRef idx="minor">
          <a:schemeClr val="lt1"/>
        </a:fontRef>
      </dsp:style>
    </dsp:sp>
    <dsp:sp modelId="{25B08C86-7E15-44DC-BE7F-FFB55DD49D12}">
      <dsp:nvSpPr>
        <dsp:cNvPr id="0" name=""/>
        <dsp:cNvSpPr/>
      </dsp:nvSpPr>
      <dsp:spPr>
        <a:xfrm>
          <a:off x="1224143" y="1224137"/>
          <a:ext cx="6498543" cy="942654"/>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50800" dist="43000" dir="5400000" rotWithShape="0">
            <a:srgbClr val="000000">
              <a:alpha val="40000"/>
            </a:srgbClr>
          </a:outerShdw>
        </a:effectLst>
        <a:scene3d>
          <a:camera prst="orthographicFront" fov="0">
            <a:rot lat="0" lon="0" rev="0"/>
          </a:camera>
          <a:lightRig rig="balanced" dir="t">
            <a:rot lat="0" lon="0" rev="0"/>
          </a:lightRig>
        </a:scene3d>
        <a:sp3d prstMaterial="matte">
          <a:bevelT w="0" h="0"/>
          <a:contourClr>
            <a:schemeClr val="lt1">
              <a:alpha val="90000"/>
              <a:hueOff val="0"/>
              <a:satOff val="0"/>
              <a:lumOff val="0"/>
              <a:alphaOff val="0"/>
              <a:tint val="100000"/>
              <a:shade val="100000"/>
              <a:hueMod val="100000"/>
              <a:satMod val="100000"/>
            </a:schemeClr>
          </a:contourClr>
        </a:sp3d>
      </dsp:spPr>
      <dsp:style>
        <a:lnRef idx="1">
          <a:scrgbClr r="0" g="0" b="0"/>
        </a:lnRef>
        <a:fillRef idx="1">
          <a:scrgbClr r="0" g="0" b="0"/>
        </a:fillRef>
        <a:effectRef idx="2">
          <a:scrgbClr r="0" g="0" b="0"/>
        </a:effectRef>
        <a:fontRef idx="minor"/>
      </dsp:style>
      <dsp:txBody>
        <a:bodyPr spcFirstLastPara="0" vert="horz" wrap="square" lIns="60960" tIns="60960" rIns="60960" bIns="60960" numCol="1" spcCol="1270" anchor="ctr" anchorCtr="0">
          <a:noAutofit/>
        </a:bodyPr>
        <a:lstStyle/>
        <a:p>
          <a:pPr lvl="0" algn="l" defTabSz="711200" rtl="0">
            <a:lnSpc>
              <a:spcPct val="90000"/>
            </a:lnSpc>
            <a:spcBef>
              <a:spcPct val="0"/>
            </a:spcBef>
            <a:spcAft>
              <a:spcPct val="35000"/>
            </a:spcAft>
          </a:pPr>
          <a:r>
            <a:rPr lang="cs-CZ" sz="1600" kern="1200" dirty="0" err="1" smtClean="0"/>
            <a:t>TEMA</a:t>
          </a:r>
          <a:r>
            <a:rPr lang="cs-CZ" sz="1600" kern="1200" dirty="0" smtClean="0"/>
            <a:t>: Angličtina</a:t>
          </a:r>
          <a:endParaRPr lang="cs-CZ" sz="1600" kern="1200" dirty="0"/>
        </a:p>
      </dsp:txBody>
      <dsp:txXfrm>
        <a:off x="1224143" y="1224137"/>
        <a:ext cx="6498543" cy="407634"/>
      </dsp:txXfrm>
    </dsp:sp>
    <dsp:sp modelId="{EE85B701-7295-41C0-BA7A-34D3756A2AE6}">
      <dsp:nvSpPr>
        <dsp:cNvPr id="0" name=""/>
        <dsp:cNvSpPr/>
      </dsp:nvSpPr>
      <dsp:spPr>
        <a:xfrm>
          <a:off x="1070039" y="1630536"/>
          <a:ext cx="407634" cy="407634"/>
        </a:xfrm>
        <a:prstGeom prst="pie">
          <a:avLst>
            <a:gd name="adj1" fmla="val 5400000"/>
            <a:gd name="adj2" fmla="val 16200000"/>
          </a:avLst>
        </a:prstGeom>
        <a:gradFill rotWithShape="0">
          <a:gsLst>
            <a:gs pos="0">
              <a:schemeClr val="accent1">
                <a:hueOff val="0"/>
                <a:satOff val="0"/>
                <a:lumOff val="0"/>
                <a:alphaOff val="0"/>
                <a:shade val="63000"/>
              </a:schemeClr>
            </a:gs>
            <a:gs pos="30000">
              <a:schemeClr val="accent1">
                <a:hueOff val="0"/>
                <a:satOff val="0"/>
                <a:lumOff val="0"/>
                <a:alphaOff val="0"/>
                <a:shade val="90000"/>
                <a:satMod val="110000"/>
              </a:schemeClr>
            </a:gs>
            <a:gs pos="45000">
              <a:schemeClr val="accent1">
                <a:hueOff val="0"/>
                <a:satOff val="0"/>
                <a:lumOff val="0"/>
                <a:alphaOff val="0"/>
                <a:shade val="100000"/>
                <a:satMod val="118000"/>
              </a:schemeClr>
            </a:gs>
            <a:gs pos="55000">
              <a:schemeClr val="accent1">
                <a:hueOff val="0"/>
                <a:satOff val="0"/>
                <a:lumOff val="0"/>
                <a:alphaOff val="0"/>
                <a:shade val="100000"/>
                <a:satMod val="118000"/>
              </a:schemeClr>
            </a:gs>
            <a:gs pos="73000">
              <a:schemeClr val="accent1">
                <a:hueOff val="0"/>
                <a:satOff val="0"/>
                <a:lumOff val="0"/>
                <a:alphaOff val="0"/>
                <a:shade val="90000"/>
                <a:satMod val="110000"/>
              </a:schemeClr>
            </a:gs>
            <a:gs pos="100000">
              <a:schemeClr val="accent1">
                <a:hueOff val="0"/>
                <a:satOff val="0"/>
                <a:lumOff val="0"/>
                <a:alphaOff val="0"/>
                <a:shade val="63000"/>
              </a:schemeClr>
            </a:gs>
          </a:gsLst>
          <a:lin ang="950000" scaled="1"/>
        </a:gradFill>
        <a:ln>
          <a:noFill/>
        </a:ln>
        <a:effectLst>
          <a:outerShdw blurRad="50800" dist="25400" dir="5400000" rotWithShape="0">
            <a:srgbClr val="000000">
              <a:alpha val="50000"/>
            </a:srgbClr>
          </a:outerShdw>
        </a:effectLst>
        <a:scene3d>
          <a:camera prst="orthographicFront" fov="0">
            <a:rot lat="0" lon="0" rev="0"/>
          </a:camera>
          <a:lightRig rig="soft" dir="t">
            <a:rot lat="0" lon="0" rev="2700000"/>
          </a:lightRig>
        </a:scene3d>
        <a:sp3d prstMaterial="matte">
          <a:bevelT w="50800" h="50800"/>
          <a:contourClr>
            <a:schemeClr val="accent1">
              <a:hueOff val="0"/>
              <a:satOff val="0"/>
              <a:lumOff val="0"/>
              <a:alphaOff val="0"/>
            </a:schemeClr>
          </a:contourClr>
        </a:sp3d>
      </dsp:spPr>
      <dsp:style>
        <a:lnRef idx="0">
          <a:scrgbClr r="0" g="0" b="0"/>
        </a:lnRef>
        <a:fillRef idx="3">
          <a:scrgbClr r="0" g="0" b="0"/>
        </a:fillRef>
        <a:effectRef idx="3">
          <a:scrgbClr r="0" g="0" b="0"/>
        </a:effectRef>
        <a:fontRef idx="minor">
          <a:schemeClr val="lt1"/>
        </a:fontRef>
      </dsp:style>
    </dsp:sp>
    <dsp:sp modelId="{8BEBB6EC-1DAA-4CAC-8A25-BC0FCBD5DBD5}">
      <dsp:nvSpPr>
        <dsp:cNvPr id="0" name=""/>
        <dsp:cNvSpPr/>
      </dsp:nvSpPr>
      <dsp:spPr>
        <a:xfrm>
          <a:off x="1224143" y="1567773"/>
          <a:ext cx="6498543" cy="407634"/>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50800" dist="43000" dir="5400000" rotWithShape="0">
            <a:srgbClr val="000000">
              <a:alpha val="40000"/>
            </a:srgbClr>
          </a:outerShdw>
        </a:effectLst>
        <a:scene3d>
          <a:camera prst="orthographicFront" fov="0">
            <a:rot lat="0" lon="0" rev="0"/>
          </a:camera>
          <a:lightRig rig="balanced" dir="t">
            <a:rot lat="0" lon="0" rev="0"/>
          </a:lightRig>
        </a:scene3d>
        <a:sp3d prstMaterial="matte">
          <a:bevelT w="0" h="0"/>
          <a:contourClr>
            <a:schemeClr val="lt1">
              <a:alpha val="90000"/>
              <a:hueOff val="0"/>
              <a:satOff val="0"/>
              <a:lumOff val="0"/>
              <a:alphaOff val="0"/>
              <a:tint val="100000"/>
              <a:shade val="100000"/>
              <a:hueMod val="100000"/>
              <a:satMod val="100000"/>
            </a:schemeClr>
          </a:contourClr>
        </a:sp3d>
      </dsp:spPr>
      <dsp:style>
        <a:lnRef idx="1">
          <a:scrgbClr r="0" g="0" b="0"/>
        </a:lnRef>
        <a:fillRef idx="1">
          <a:scrgbClr r="0" g="0" b="0"/>
        </a:fillRef>
        <a:effectRef idx="2">
          <a:scrgbClr r="0" g="0" b="0"/>
        </a:effectRef>
        <a:fontRef idx="minor"/>
      </dsp:style>
      <dsp:txBody>
        <a:bodyPr spcFirstLastPara="0" vert="horz" wrap="square" lIns="60960" tIns="60960" rIns="60960" bIns="60960" numCol="1" spcCol="1270" anchor="ctr" anchorCtr="0">
          <a:noAutofit/>
        </a:bodyPr>
        <a:lstStyle/>
        <a:p>
          <a:pPr lvl="0" algn="l" defTabSz="711200" rtl="0">
            <a:lnSpc>
              <a:spcPct val="90000"/>
            </a:lnSpc>
            <a:spcBef>
              <a:spcPct val="0"/>
            </a:spcBef>
            <a:spcAft>
              <a:spcPct val="35000"/>
            </a:spcAft>
          </a:pPr>
          <a:r>
            <a:rPr lang="cs-CZ" sz="1600" kern="1200" dirty="0" smtClean="0"/>
            <a:t>ČÍSLO PROJEKTU: </a:t>
          </a:r>
          <a:endParaRPr lang="cs-CZ" sz="1600" kern="1200" dirty="0"/>
        </a:p>
      </dsp:txBody>
      <dsp:txXfrm>
        <a:off x="1224143" y="1567773"/>
        <a:ext cx="6498543" cy="407634"/>
      </dsp:txXfrm>
    </dsp:sp>
  </dsp:spTree>
</dsp:drawing>
</file>

<file path=ppt/diagrams/layout1.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2F6755C-04D1-4DC5-BECB-F175C730B73E}" type="datetimeFigureOut">
              <a:rPr lang="cs-CZ" smtClean="0"/>
              <a:t>26.6.2012</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EC1F09A-4ADA-46AC-A739-3ECA8F7087E3}" type="slidenum">
              <a:rPr lang="cs-CZ" smtClean="0"/>
              <a:t>‹#›</a:t>
            </a:fld>
            <a:endParaRPr lang="cs-CZ"/>
          </a:p>
        </p:txBody>
      </p:sp>
    </p:spTree>
    <p:extLst>
      <p:ext uri="{BB962C8B-B14F-4D97-AF65-F5344CB8AC3E}">
        <p14:creationId xmlns:p14="http://schemas.microsoft.com/office/powerpoint/2010/main" val="22087662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CEC1F09A-4ADA-46AC-A739-3ECA8F7087E3}" type="slidenum">
              <a:rPr lang="cs-CZ" smtClean="0"/>
              <a:t>4</a:t>
            </a:fld>
            <a:endParaRPr lang="cs-CZ"/>
          </a:p>
        </p:txBody>
      </p:sp>
    </p:spTree>
    <p:extLst>
      <p:ext uri="{BB962C8B-B14F-4D97-AF65-F5344CB8AC3E}">
        <p14:creationId xmlns:p14="http://schemas.microsoft.com/office/powerpoint/2010/main" val="17403350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CEC1F09A-4ADA-46AC-A739-3ECA8F7087E3}" type="slidenum">
              <a:rPr lang="cs-CZ" smtClean="0"/>
              <a:t>8</a:t>
            </a:fld>
            <a:endParaRPr lang="cs-CZ"/>
          </a:p>
        </p:txBody>
      </p:sp>
    </p:spTree>
    <p:extLst>
      <p:ext uri="{BB962C8B-B14F-4D97-AF65-F5344CB8AC3E}">
        <p14:creationId xmlns:p14="http://schemas.microsoft.com/office/powerpoint/2010/main" val="35005732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sp>
        <p:nvSpPr>
          <p:cNvPr id="8" name="Nadpis 7"/>
          <p:cNvSpPr>
            <a:spLocks noGrp="1"/>
          </p:cNvSpPr>
          <p:nvPr>
            <p:ph type="ctrTitle"/>
          </p:nvPr>
        </p:nvSpPr>
        <p:spPr>
          <a:xfrm>
            <a:off x="1219200" y="3886200"/>
            <a:ext cx="6858000" cy="990600"/>
          </a:xfrm>
        </p:spPr>
        <p:txBody>
          <a:bodyPr anchor="t" anchorCtr="0"/>
          <a:lstStyle>
            <a:lvl1pPr algn="r">
              <a:defRPr sz="3200">
                <a:solidFill>
                  <a:schemeClr val="tx1"/>
                </a:solidFill>
              </a:defRPr>
            </a:lvl1pPr>
          </a:lstStyle>
          <a:p>
            <a:r>
              <a:rPr kumimoji="0" lang="cs-CZ" smtClean="0"/>
              <a:t>Kliknutím lze upravit styl.</a:t>
            </a:r>
            <a:endParaRPr kumimoji="0" lang="en-US"/>
          </a:p>
        </p:txBody>
      </p:sp>
      <p:sp>
        <p:nvSpPr>
          <p:cNvPr id="9" name="Podnadpis 8"/>
          <p:cNvSpPr>
            <a:spLocks noGrp="1"/>
          </p:cNvSpPr>
          <p:nvPr>
            <p:ph type="subTitle" idx="1"/>
          </p:nvPr>
        </p:nvSpPr>
        <p:spPr>
          <a:xfrm>
            <a:off x="1219200" y="5124450"/>
            <a:ext cx="6858000" cy="533400"/>
          </a:xfrm>
        </p:spPr>
        <p:txBody>
          <a:bodyPr/>
          <a:lstStyle>
            <a:lvl1pPr marL="0" indent="0" algn="r">
              <a:buNone/>
              <a:defRPr sz="2000">
                <a:solidFill>
                  <a:schemeClr val="tx2"/>
                </a:solidFill>
                <a:latin typeface="+mj-lt"/>
                <a:ea typeface="+mj-ea"/>
                <a:cs typeface="+mj-cs"/>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cs-CZ" smtClean="0"/>
              <a:t>Kliknutím lze upravit styl předlohy.</a:t>
            </a:r>
            <a:endParaRPr kumimoji="0" lang="en-US"/>
          </a:p>
        </p:txBody>
      </p:sp>
      <p:sp>
        <p:nvSpPr>
          <p:cNvPr id="28" name="Zástupný symbol pro datum 27"/>
          <p:cNvSpPr>
            <a:spLocks noGrp="1"/>
          </p:cNvSpPr>
          <p:nvPr>
            <p:ph type="dt" sz="half" idx="10"/>
          </p:nvPr>
        </p:nvSpPr>
        <p:spPr>
          <a:xfrm>
            <a:off x="6400800" y="6355080"/>
            <a:ext cx="2286000" cy="365760"/>
          </a:xfrm>
        </p:spPr>
        <p:txBody>
          <a:bodyPr/>
          <a:lstStyle>
            <a:lvl1pPr>
              <a:defRPr sz="1400"/>
            </a:lvl1pPr>
          </a:lstStyle>
          <a:p>
            <a:fld id="{2658B3B5-C56F-4760-9861-62433EFB9680}" type="datetimeFigureOut">
              <a:rPr lang="cs-CZ" smtClean="0"/>
              <a:t>26.6.2012</a:t>
            </a:fld>
            <a:endParaRPr lang="cs-CZ"/>
          </a:p>
        </p:txBody>
      </p:sp>
      <p:sp>
        <p:nvSpPr>
          <p:cNvPr id="17" name="Zástupný symbol pro zápatí 16"/>
          <p:cNvSpPr>
            <a:spLocks noGrp="1"/>
          </p:cNvSpPr>
          <p:nvPr>
            <p:ph type="ftr" sz="quarter" idx="11"/>
          </p:nvPr>
        </p:nvSpPr>
        <p:spPr>
          <a:xfrm>
            <a:off x="2898648" y="6355080"/>
            <a:ext cx="3474720" cy="365760"/>
          </a:xfrm>
        </p:spPr>
        <p:txBody>
          <a:bodyPr/>
          <a:lstStyle/>
          <a:p>
            <a:endParaRPr lang="cs-CZ"/>
          </a:p>
        </p:txBody>
      </p:sp>
      <p:sp>
        <p:nvSpPr>
          <p:cNvPr id="29" name="Zástupný symbol pro číslo snímku 28"/>
          <p:cNvSpPr>
            <a:spLocks noGrp="1"/>
          </p:cNvSpPr>
          <p:nvPr>
            <p:ph type="sldNum" sz="quarter" idx="12"/>
          </p:nvPr>
        </p:nvSpPr>
        <p:spPr>
          <a:xfrm>
            <a:off x="1216152" y="6355080"/>
            <a:ext cx="1219200" cy="365760"/>
          </a:xfrm>
        </p:spPr>
        <p:txBody>
          <a:bodyPr/>
          <a:lstStyle/>
          <a:p>
            <a:fld id="{4D954E9F-A21B-43DE-8F33-A3CA5C71F671}" type="slidenum">
              <a:rPr lang="cs-CZ" smtClean="0"/>
              <a:t>‹#›</a:t>
            </a:fld>
            <a:endParaRPr lang="cs-CZ"/>
          </a:p>
        </p:txBody>
      </p:sp>
      <p:sp>
        <p:nvSpPr>
          <p:cNvPr id="21" name="Obdélník 20"/>
          <p:cNvSpPr/>
          <p:nvPr/>
        </p:nvSpPr>
        <p:spPr>
          <a:xfrm>
            <a:off x="904875" y="3648075"/>
            <a:ext cx="7315200" cy="1280160"/>
          </a:xfrm>
          <a:prstGeom prst="rect">
            <a:avLst/>
          </a:prstGeom>
          <a:noFill/>
          <a:ln w="6350" cap="rnd" cmpd="sng" algn="ctr">
            <a:solidFill>
              <a:schemeClr val="accent1"/>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3" name="Obdélník 32"/>
          <p:cNvSpPr/>
          <p:nvPr/>
        </p:nvSpPr>
        <p:spPr>
          <a:xfrm>
            <a:off x="914400" y="5048250"/>
            <a:ext cx="7315200" cy="685800"/>
          </a:xfrm>
          <a:prstGeom prst="rect">
            <a:avLst/>
          </a:prstGeom>
          <a:noFill/>
          <a:ln w="6350" cap="rnd" cmpd="sng" algn="ctr">
            <a:solidFill>
              <a:schemeClr val="accent2"/>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2" name="Obdélník 21"/>
          <p:cNvSpPr/>
          <p:nvPr/>
        </p:nvSpPr>
        <p:spPr>
          <a:xfrm>
            <a:off x="904875" y="3648075"/>
            <a:ext cx="228600" cy="128016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2" name="Obdélník 31"/>
          <p:cNvSpPr/>
          <p:nvPr/>
        </p:nvSpPr>
        <p:spPr>
          <a:xfrm>
            <a:off x="914400" y="5048250"/>
            <a:ext cx="228600" cy="685800"/>
          </a:xfrm>
          <a:prstGeom prst="rect">
            <a:avLst/>
          </a:prstGeom>
          <a:solidFill>
            <a:schemeClr val="accent2"/>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Kliknutím lze upravit styl.</a:t>
            </a:r>
            <a:endParaRPr kumimoji="0" lang="en-US"/>
          </a:p>
        </p:txBody>
      </p:sp>
      <p:sp>
        <p:nvSpPr>
          <p:cNvPr id="4" name="Zástupný symbol pro datum 3"/>
          <p:cNvSpPr>
            <a:spLocks noGrp="1"/>
          </p:cNvSpPr>
          <p:nvPr>
            <p:ph type="dt" sz="half" idx="10"/>
          </p:nvPr>
        </p:nvSpPr>
        <p:spPr/>
        <p:txBody>
          <a:bodyPr/>
          <a:lstStyle/>
          <a:p>
            <a:fld id="{2658B3B5-C56F-4760-9861-62433EFB9680}" type="datetimeFigureOut">
              <a:rPr lang="cs-CZ" smtClean="0"/>
              <a:t>26.6.2012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4D954E9F-A21B-43DE-8F33-A3CA5C71F671}" type="slidenum">
              <a:rPr lang="cs-CZ" smtClean="0"/>
              <a:t>‹#›</a:t>
            </a:fld>
            <a:endParaRPr lang="cs-CZ"/>
          </a:p>
        </p:txBody>
      </p:sp>
      <p:sp>
        <p:nvSpPr>
          <p:cNvPr id="8" name="Zástupný symbol pro obsah 7"/>
          <p:cNvSpPr>
            <a:spLocks noGrp="1"/>
          </p:cNvSpPr>
          <p:nvPr>
            <p:ph sz="quarter" idx="1"/>
          </p:nvPr>
        </p:nvSpPr>
        <p:spPr>
          <a:xfrm>
            <a:off x="457200" y="1219200"/>
            <a:ext cx="8229600" cy="4937760"/>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bg>
      <p:bgRef idx="1001">
        <a:schemeClr val="bg2"/>
      </p:bgRef>
    </p:bg>
    <p:spTree>
      <p:nvGrpSpPr>
        <p:cNvPr id="1" name=""/>
        <p:cNvGrpSpPr/>
        <p:nvPr/>
      </p:nvGrpSpPr>
      <p:grpSpPr>
        <a:xfrm>
          <a:off x="0" y="0"/>
          <a:ext cx="0" cy="0"/>
          <a:chOff x="0" y="0"/>
          <a:chExt cx="0" cy="0"/>
        </a:xfrm>
      </p:grpSpPr>
      <p:sp>
        <p:nvSpPr>
          <p:cNvPr id="2" name="Nadpis 1"/>
          <p:cNvSpPr>
            <a:spLocks noGrp="1"/>
          </p:cNvSpPr>
          <p:nvPr>
            <p:ph type="title"/>
          </p:nvPr>
        </p:nvSpPr>
        <p:spPr>
          <a:xfrm>
            <a:off x="1219200" y="2971800"/>
            <a:ext cx="6858000" cy="1066800"/>
          </a:xfrm>
        </p:spPr>
        <p:txBody>
          <a:bodyPr anchor="t" anchorCtr="0"/>
          <a:lstStyle>
            <a:lvl1pPr algn="r">
              <a:buNone/>
              <a:defRPr sz="3200" b="0" cap="none" baseline="0"/>
            </a:lvl1pPr>
          </a:lstStyle>
          <a:p>
            <a:r>
              <a:rPr kumimoji="0" lang="cs-CZ" smtClean="0"/>
              <a:t>Kliknutím lze upravit styl.</a:t>
            </a:r>
            <a:endParaRPr kumimoji="0" lang="en-US"/>
          </a:p>
        </p:txBody>
      </p:sp>
      <p:sp>
        <p:nvSpPr>
          <p:cNvPr id="3" name="Zástupný symbol pro text 2"/>
          <p:cNvSpPr>
            <a:spLocks noGrp="1"/>
          </p:cNvSpPr>
          <p:nvPr>
            <p:ph type="body" idx="1"/>
          </p:nvPr>
        </p:nvSpPr>
        <p:spPr>
          <a:xfrm>
            <a:off x="1295400" y="4267200"/>
            <a:ext cx="6781800" cy="1143000"/>
          </a:xfrm>
        </p:spPr>
        <p:txBody>
          <a:bodyPr anchor="t" anchorCtr="0"/>
          <a:lstStyle>
            <a:lvl1pPr marL="0" indent="0" algn="r">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cs-CZ" smtClean="0"/>
              <a:t>Kliknutím lze upravit styly předlohy textu.</a:t>
            </a:r>
          </a:p>
        </p:txBody>
      </p:sp>
      <p:sp>
        <p:nvSpPr>
          <p:cNvPr id="4" name="Zástupný symbol pro datum 3"/>
          <p:cNvSpPr>
            <a:spLocks noGrp="1"/>
          </p:cNvSpPr>
          <p:nvPr>
            <p:ph type="dt" sz="half" idx="10"/>
          </p:nvPr>
        </p:nvSpPr>
        <p:spPr>
          <a:xfrm>
            <a:off x="6400800" y="6355080"/>
            <a:ext cx="2286000" cy="365760"/>
          </a:xfrm>
        </p:spPr>
        <p:txBody>
          <a:bodyPr/>
          <a:lstStyle/>
          <a:p>
            <a:fld id="{2658B3B5-C56F-4760-9861-62433EFB9680}" type="datetimeFigureOut">
              <a:rPr lang="cs-CZ" smtClean="0"/>
              <a:t>26.6.2012</a:t>
            </a:fld>
            <a:endParaRPr lang="cs-CZ"/>
          </a:p>
        </p:txBody>
      </p:sp>
      <p:sp>
        <p:nvSpPr>
          <p:cNvPr id="5" name="Zástupný symbol pro zápatí 4"/>
          <p:cNvSpPr>
            <a:spLocks noGrp="1"/>
          </p:cNvSpPr>
          <p:nvPr>
            <p:ph type="ftr" sz="quarter" idx="11"/>
          </p:nvPr>
        </p:nvSpPr>
        <p:spPr>
          <a:xfrm>
            <a:off x="2898648" y="6355080"/>
            <a:ext cx="3474720" cy="365760"/>
          </a:xfrm>
        </p:spPr>
        <p:txBody>
          <a:bodyPr/>
          <a:lstStyle/>
          <a:p>
            <a:endParaRPr lang="cs-CZ"/>
          </a:p>
        </p:txBody>
      </p:sp>
      <p:sp>
        <p:nvSpPr>
          <p:cNvPr id="6" name="Zástupný symbol pro číslo snímku 5"/>
          <p:cNvSpPr>
            <a:spLocks noGrp="1"/>
          </p:cNvSpPr>
          <p:nvPr>
            <p:ph type="sldNum" sz="quarter" idx="12"/>
          </p:nvPr>
        </p:nvSpPr>
        <p:spPr>
          <a:xfrm>
            <a:off x="1069848" y="6355080"/>
            <a:ext cx="1520952" cy="365760"/>
          </a:xfrm>
        </p:spPr>
        <p:txBody>
          <a:bodyPr/>
          <a:lstStyle/>
          <a:p>
            <a:fld id="{4D954E9F-A21B-43DE-8F33-A3CA5C71F671}" type="slidenum">
              <a:rPr lang="cs-CZ" smtClean="0"/>
              <a:t>‹#›</a:t>
            </a:fld>
            <a:endParaRPr lang="cs-CZ"/>
          </a:p>
        </p:txBody>
      </p:sp>
      <p:sp>
        <p:nvSpPr>
          <p:cNvPr id="7" name="Obdélník 6"/>
          <p:cNvSpPr/>
          <p:nvPr/>
        </p:nvSpPr>
        <p:spPr>
          <a:xfrm>
            <a:off x="914400" y="2819400"/>
            <a:ext cx="7315200" cy="1280160"/>
          </a:xfrm>
          <a:prstGeom prst="rect">
            <a:avLst/>
          </a:prstGeom>
          <a:noFill/>
          <a:ln w="6350" cap="rnd" cmpd="sng" algn="ctr">
            <a:solidFill>
              <a:schemeClr val="accent1"/>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Obdélník 7"/>
          <p:cNvSpPr/>
          <p:nvPr/>
        </p:nvSpPr>
        <p:spPr>
          <a:xfrm>
            <a:off x="914400" y="2819400"/>
            <a:ext cx="228600" cy="128016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a:xfrm>
            <a:off x="457200" y="228600"/>
            <a:ext cx="8229600" cy="914400"/>
          </a:xfrm>
        </p:spPr>
        <p:txBody>
          <a:bodyPr/>
          <a:lstStyle/>
          <a:p>
            <a:r>
              <a:rPr kumimoji="0" lang="cs-CZ" smtClean="0"/>
              <a:t>Kliknutím lze upravit styl.</a:t>
            </a:r>
            <a:endParaRPr kumimoji="0" lang="en-US"/>
          </a:p>
        </p:txBody>
      </p:sp>
      <p:sp>
        <p:nvSpPr>
          <p:cNvPr id="5" name="Zástupný symbol pro datum 4"/>
          <p:cNvSpPr>
            <a:spLocks noGrp="1"/>
          </p:cNvSpPr>
          <p:nvPr>
            <p:ph type="dt" sz="half" idx="10"/>
          </p:nvPr>
        </p:nvSpPr>
        <p:spPr/>
        <p:txBody>
          <a:bodyPr/>
          <a:lstStyle/>
          <a:p>
            <a:fld id="{2658B3B5-C56F-4760-9861-62433EFB9680}" type="datetimeFigureOut">
              <a:rPr lang="cs-CZ" smtClean="0"/>
              <a:t>26.6.2012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4D954E9F-A21B-43DE-8F33-A3CA5C71F671}" type="slidenum">
              <a:rPr lang="cs-CZ" smtClean="0"/>
              <a:t>‹#›</a:t>
            </a:fld>
            <a:endParaRPr lang="cs-CZ"/>
          </a:p>
        </p:txBody>
      </p:sp>
      <p:sp>
        <p:nvSpPr>
          <p:cNvPr id="9" name="Zástupný symbol pro obsah 8"/>
          <p:cNvSpPr>
            <a:spLocks noGrp="1"/>
          </p:cNvSpPr>
          <p:nvPr>
            <p:ph sz="quarter" idx="1"/>
          </p:nvPr>
        </p:nvSpPr>
        <p:spPr>
          <a:xfrm>
            <a:off x="457200" y="1219200"/>
            <a:ext cx="4041648" cy="4937760"/>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1" name="Zástupný symbol pro obsah 10"/>
          <p:cNvSpPr>
            <a:spLocks noGrp="1"/>
          </p:cNvSpPr>
          <p:nvPr>
            <p:ph sz="quarter" idx="2"/>
          </p:nvPr>
        </p:nvSpPr>
        <p:spPr>
          <a:xfrm>
            <a:off x="4632198" y="1216152"/>
            <a:ext cx="4041648" cy="4937760"/>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457200" y="228600"/>
            <a:ext cx="8229600" cy="914400"/>
          </a:xfrm>
        </p:spPr>
        <p:txBody>
          <a:bodyPr anchor="ctr"/>
          <a:lstStyle>
            <a:lvl1pPr>
              <a:defRPr/>
            </a:lvl1pPr>
          </a:lstStyle>
          <a:p>
            <a:r>
              <a:rPr kumimoji="0" lang="cs-CZ" smtClean="0"/>
              <a:t>Kliknutím lze upravit styl.</a:t>
            </a:r>
            <a:endParaRPr kumimoji="0" lang="en-US"/>
          </a:p>
        </p:txBody>
      </p:sp>
      <p:sp>
        <p:nvSpPr>
          <p:cNvPr id="3" name="Zástupný symbol pro text 2"/>
          <p:cNvSpPr>
            <a:spLocks noGrp="1"/>
          </p:cNvSpPr>
          <p:nvPr>
            <p:ph type="body" idx="1"/>
          </p:nvPr>
        </p:nvSpPr>
        <p:spPr>
          <a:xfrm>
            <a:off x="457200" y="1285875"/>
            <a:ext cx="4040188" cy="685800"/>
          </a:xfrm>
          <a:noFill/>
          <a:ln>
            <a:noFill/>
          </a:ln>
        </p:spPr>
        <p:txBody>
          <a:bodyPr lIns="91440" anchor="b" anchorCtr="0">
            <a:noAutofit/>
          </a:bodyPr>
          <a:lstStyle>
            <a:lvl1pPr marL="0" indent="0">
              <a:buNone/>
              <a:defRPr sz="2400" b="1">
                <a:solidFill>
                  <a:schemeClr val="accent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Kliknutím lze upravit styly předlohy textu.</a:t>
            </a:r>
          </a:p>
        </p:txBody>
      </p:sp>
      <p:sp>
        <p:nvSpPr>
          <p:cNvPr id="4" name="Zástupný symbol pro text 3"/>
          <p:cNvSpPr>
            <a:spLocks noGrp="1"/>
          </p:cNvSpPr>
          <p:nvPr>
            <p:ph type="body" sz="half" idx="3"/>
          </p:nvPr>
        </p:nvSpPr>
        <p:spPr>
          <a:xfrm>
            <a:off x="4648200" y="1295400"/>
            <a:ext cx="4041775" cy="685800"/>
          </a:xfrm>
          <a:noFill/>
          <a:ln>
            <a:noFill/>
          </a:ln>
        </p:spPr>
        <p:txBody>
          <a:bodyPr lIns="91440" anchor="b" anchorCtr="0"/>
          <a:lstStyle>
            <a:lvl1pPr marL="0" indent="0">
              <a:buNone/>
              <a:defRPr sz="2400" b="1">
                <a:solidFill>
                  <a:schemeClr val="accent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Kliknutím lze upravit styly předlohy textu.</a:t>
            </a:r>
          </a:p>
        </p:txBody>
      </p:sp>
      <p:sp>
        <p:nvSpPr>
          <p:cNvPr id="7" name="Zástupný symbol pro datum 6"/>
          <p:cNvSpPr>
            <a:spLocks noGrp="1"/>
          </p:cNvSpPr>
          <p:nvPr>
            <p:ph type="dt" sz="half" idx="10"/>
          </p:nvPr>
        </p:nvSpPr>
        <p:spPr/>
        <p:txBody>
          <a:bodyPr/>
          <a:lstStyle/>
          <a:p>
            <a:fld id="{2658B3B5-C56F-4760-9861-62433EFB9680}" type="datetimeFigureOut">
              <a:rPr lang="cs-CZ" smtClean="0"/>
              <a:t>26.6.2012</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4D954E9F-A21B-43DE-8F33-A3CA5C71F671}" type="slidenum">
              <a:rPr lang="cs-CZ" smtClean="0"/>
              <a:t>‹#›</a:t>
            </a:fld>
            <a:endParaRPr lang="cs-CZ"/>
          </a:p>
        </p:txBody>
      </p:sp>
      <p:sp>
        <p:nvSpPr>
          <p:cNvPr id="11" name="Zástupný symbol pro obsah 10"/>
          <p:cNvSpPr>
            <a:spLocks noGrp="1"/>
          </p:cNvSpPr>
          <p:nvPr>
            <p:ph sz="quarter" idx="2"/>
          </p:nvPr>
        </p:nvSpPr>
        <p:spPr>
          <a:xfrm>
            <a:off x="457200" y="2133600"/>
            <a:ext cx="4038600" cy="4038600"/>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3" name="Zástupný symbol pro obsah 12"/>
          <p:cNvSpPr>
            <a:spLocks noGrp="1"/>
          </p:cNvSpPr>
          <p:nvPr>
            <p:ph sz="quarter" idx="4"/>
          </p:nvPr>
        </p:nvSpPr>
        <p:spPr>
          <a:xfrm>
            <a:off x="4648200" y="2133600"/>
            <a:ext cx="4038600" cy="4038600"/>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a:xfrm>
            <a:off x="457200" y="228600"/>
            <a:ext cx="8229600" cy="914400"/>
          </a:xfrm>
        </p:spPr>
        <p:txBody>
          <a:bodyPr/>
          <a:lstStyle/>
          <a:p>
            <a:r>
              <a:rPr kumimoji="0" lang="cs-CZ" smtClean="0"/>
              <a:t>Kliknutím lze upravit styl.</a:t>
            </a:r>
            <a:endParaRPr kumimoji="0" lang="en-US"/>
          </a:p>
        </p:txBody>
      </p:sp>
      <p:sp>
        <p:nvSpPr>
          <p:cNvPr id="3" name="Zástupný symbol pro datum 2"/>
          <p:cNvSpPr>
            <a:spLocks noGrp="1"/>
          </p:cNvSpPr>
          <p:nvPr>
            <p:ph type="dt" sz="half" idx="10"/>
          </p:nvPr>
        </p:nvSpPr>
        <p:spPr/>
        <p:txBody>
          <a:bodyPr/>
          <a:lstStyle/>
          <a:p>
            <a:fld id="{2658B3B5-C56F-4760-9861-62433EFB9680}" type="datetimeFigureOut">
              <a:rPr lang="cs-CZ" smtClean="0"/>
              <a:t>26.6.2012</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4D954E9F-A21B-43DE-8F33-A3CA5C71F671}" type="slidenum">
              <a:rPr lang="cs-CZ" smtClean="0"/>
              <a:t>‹#›</a:t>
            </a:fld>
            <a:endParaRPr lang="cs-CZ"/>
          </a:p>
        </p:txBody>
      </p:sp>
      <p:sp>
        <p:nvSpPr>
          <p:cNvPr id="6" name="Rovnoramenný trojúhelník 5"/>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2658B3B5-C56F-4760-9861-62433EFB9680}" type="datetimeFigureOut">
              <a:rPr lang="cs-CZ" smtClean="0"/>
              <a:t>26.6.2012</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4D954E9F-A21B-43DE-8F33-A3CA5C71F671}" type="slidenum">
              <a:rPr lang="cs-CZ" smtClean="0"/>
              <a:t>‹#›</a:t>
            </a:fld>
            <a:endParaRPr lang="cs-CZ"/>
          </a:p>
        </p:txBody>
      </p:sp>
      <p:sp>
        <p:nvSpPr>
          <p:cNvPr id="5" name="Přímá spojnice 4"/>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6" name="Rovnoramenný trojúhelník 5"/>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6324600" y="304800"/>
            <a:ext cx="2514600" cy="838200"/>
          </a:xfrm>
        </p:spPr>
        <p:txBody>
          <a:bodyPr anchor="b" anchorCtr="0">
            <a:noAutofit/>
          </a:bodyPr>
          <a:lstStyle>
            <a:lvl1pPr algn="l">
              <a:buNone/>
              <a:defRPr sz="2000" b="1">
                <a:solidFill>
                  <a:schemeClr val="tx2"/>
                </a:solidFill>
                <a:latin typeface="+mn-lt"/>
                <a:ea typeface="+mn-ea"/>
                <a:cs typeface="+mn-cs"/>
              </a:defRPr>
            </a:lvl1pPr>
          </a:lstStyle>
          <a:p>
            <a:r>
              <a:rPr kumimoji="0" lang="cs-CZ" smtClean="0"/>
              <a:t>Kliknutím lze upravit styl.</a:t>
            </a:r>
            <a:endParaRPr kumimoji="0" lang="en-US"/>
          </a:p>
        </p:txBody>
      </p:sp>
      <p:sp>
        <p:nvSpPr>
          <p:cNvPr id="3" name="Zástupný symbol pro text 2"/>
          <p:cNvSpPr>
            <a:spLocks noGrp="1"/>
          </p:cNvSpPr>
          <p:nvPr>
            <p:ph type="body" idx="2"/>
          </p:nvPr>
        </p:nvSpPr>
        <p:spPr>
          <a:xfrm>
            <a:off x="6324600" y="1219200"/>
            <a:ext cx="2514600" cy="4843463"/>
          </a:xfrm>
        </p:spPr>
        <p:txBody>
          <a:bodyPr/>
          <a:lstStyle>
            <a:lvl1pPr marL="0" indent="0">
              <a:lnSpc>
                <a:spcPts val="2200"/>
              </a:lnSpc>
              <a:spcAft>
                <a:spcPts val="1000"/>
              </a:spcAft>
              <a:buNone/>
              <a:defRPr sz="1600">
                <a:solidFill>
                  <a:schemeClr val="tx2"/>
                </a:solidFill>
              </a:defRPr>
            </a:lvl1pPr>
            <a:lvl2pPr>
              <a:buNone/>
              <a:defRPr sz="1200"/>
            </a:lvl2pPr>
            <a:lvl3pPr>
              <a:buNone/>
              <a:defRPr sz="1000"/>
            </a:lvl3pPr>
            <a:lvl4pPr>
              <a:buNone/>
              <a:defRPr sz="900"/>
            </a:lvl4pPr>
            <a:lvl5pPr>
              <a:buNone/>
              <a:defRPr sz="900"/>
            </a:lvl5pPr>
          </a:lstStyle>
          <a:p>
            <a:pPr lvl="0" eaLnBrk="1" latinLnBrk="0" hangingPunct="1"/>
            <a:r>
              <a:rPr kumimoji="0" lang="cs-CZ" smtClean="0"/>
              <a:t>Kliknutím lze upravit styly předlohy textu.</a:t>
            </a:r>
          </a:p>
        </p:txBody>
      </p:sp>
      <p:sp>
        <p:nvSpPr>
          <p:cNvPr id="5" name="Zástupný symbol pro datum 4"/>
          <p:cNvSpPr>
            <a:spLocks noGrp="1"/>
          </p:cNvSpPr>
          <p:nvPr>
            <p:ph type="dt" sz="half" idx="10"/>
          </p:nvPr>
        </p:nvSpPr>
        <p:spPr/>
        <p:txBody>
          <a:bodyPr/>
          <a:lstStyle/>
          <a:p>
            <a:fld id="{2658B3B5-C56F-4760-9861-62433EFB9680}" type="datetimeFigureOut">
              <a:rPr lang="cs-CZ" smtClean="0"/>
              <a:t>26.6.2012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4D954E9F-A21B-43DE-8F33-A3CA5C71F671}" type="slidenum">
              <a:rPr lang="cs-CZ" smtClean="0"/>
              <a:t>‹#›</a:t>
            </a:fld>
            <a:endParaRPr lang="cs-CZ"/>
          </a:p>
        </p:txBody>
      </p:sp>
      <p:sp>
        <p:nvSpPr>
          <p:cNvPr id="8" name="Přímá spojnice 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10" name="Přímá spojnice 9"/>
          <p:cNvSpPr>
            <a:spLocks noChangeShapeType="1"/>
          </p:cNvSpPr>
          <p:nvPr/>
        </p:nvSpPr>
        <p:spPr bwMode="auto">
          <a:xfrm rot="5400000">
            <a:off x="3160645" y="3324225"/>
            <a:ext cx="603504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dirty="0"/>
          </a:p>
        </p:txBody>
      </p:sp>
      <p:sp>
        <p:nvSpPr>
          <p:cNvPr id="9" name="Rovnoramenný trojúhelník 8"/>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Zástupný symbol pro obsah 11"/>
          <p:cNvSpPr>
            <a:spLocks noGrp="1"/>
          </p:cNvSpPr>
          <p:nvPr>
            <p:ph sz="quarter" idx="1"/>
          </p:nvPr>
        </p:nvSpPr>
        <p:spPr>
          <a:xfrm>
            <a:off x="304800" y="304800"/>
            <a:ext cx="5715000" cy="5715000"/>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bg>
      <p:bgRef idx="1001">
        <a:schemeClr val="bg2"/>
      </p:bgRef>
    </p:bg>
    <p:spTree>
      <p:nvGrpSpPr>
        <p:cNvPr id="1" name=""/>
        <p:cNvGrpSpPr/>
        <p:nvPr/>
      </p:nvGrpSpPr>
      <p:grpSpPr>
        <a:xfrm>
          <a:off x="0" y="0"/>
          <a:ext cx="0" cy="0"/>
          <a:chOff x="0" y="0"/>
          <a:chExt cx="0" cy="0"/>
        </a:xfrm>
      </p:grpSpPr>
      <p:sp>
        <p:nvSpPr>
          <p:cNvPr id="2" name="Nadpis 1"/>
          <p:cNvSpPr>
            <a:spLocks noGrp="1"/>
          </p:cNvSpPr>
          <p:nvPr>
            <p:ph type="title"/>
          </p:nvPr>
        </p:nvSpPr>
        <p:spPr>
          <a:xfrm>
            <a:off x="457200" y="500856"/>
            <a:ext cx="8229600" cy="674688"/>
          </a:xfrm>
          <a:ln>
            <a:solidFill>
              <a:schemeClr val="accent1"/>
            </a:solidFill>
          </a:ln>
        </p:spPr>
        <p:txBody>
          <a:bodyPr lIns="274320" anchor="ctr"/>
          <a:lstStyle>
            <a:lvl1pPr algn="r">
              <a:buNone/>
              <a:defRPr sz="2000" b="0">
                <a:solidFill>
                  <a:schemeClr val="tx1"/>
                </a:solidFill>
              </a:defRPr>
            </a:lvl1pPr>
          </a:lstStyle>
          <a:p>
            <a:r>
              <a:rPr kumimoji="0" lang="cs-CZ" smtClean="0"/>
              <a:t>Kliknutím lze upravit styl.</a:t>
            </a:r>
            <a:endParaRPr kumimoji="0" lang="en-US"/>
          </a:p>
        </p:txBody>
      </p:sp>
      <p:sp>
        <p:nvSpPr>
          <p:cNvPr id="3" name="Zástupný symbol pro obrázek 2"/>
          <p:cNvSpPr>
            <a:spLocks noGrp="1"/>
          </p:cNvSpPr>
          <p:nvPr>
            <p:ph type="pic" idx="1"/>
          </p:nvPr>
        </p:nvSpPr>
        <p:spPr>
          <a:xfrm>
            <a:off x="457200" y="1905000"/>
            <a:ext cx="8229600" cy="4270248"/>
          </a:xfrm>
          <a:solidFill>
            <a:schemeClr val="tx1">
              <a:shade val="50000"/>
            </a:schemeClr>
          </a:solidFill>
          <a:ln>
            <a:noFill/>
          </a:ln>
          <a:effectLst/>
        </p:spPr>
        <p:txBody>
          <a:bodyPr/>
          <a:lstStyle>
            <a:lvl1pPr marL="0" indent="0">
              <a:spcBef>
                <a:spcPts val="600"/>
              </a:spcBef>
              <a:buNone/>
              <a:defRPr sz="3200"/>
            </a:lvl1pPr>
          </a:lstStyle>
          <a:p>
            <a:r>
              <a:rPr kumimoji="0" lang="cs-CZ" smtClean="0"/>
              <a:t>Kliknutím na ikonu přidáte obrázek.</a:t>
            </a:r>
            <a:endParaRPr kumimoji="0" lang="en-US" dirty="0"/>
          </a:p>
        </p:txBody>
      </p:sp>
      <p:sp>
        <p:nvSpPr>
          <p:cNvPr id="4" name="Zástupný symbol pro text 3"/>
          <p:cNvSpPr>
            <a:spLocks noGrp="1"/>
          </p:cNvSpPr>
          <p:nvPr>
            <p:ph type="body" sz="half" idx="2"/>
          </p:nvPr>
        </p:nvSpPr>
        <p:spPr>
          <a:xfrm>
            <a:off x="457200" y="1219200"/>
            <a:ext cx="8229600" cy="533400"/>
          </a:xfrm>
        </p:spPr>
        <p:txBody>
          <a:bodyPr anchor="ctr" anchorCtr="0"/>
          <a:lstStyle>
            <a:lvl1pPr marL="0" indent="0" algn="l">
              <a:buFontTx/>
              <a:buNone/>
              <a:defRPr sz="1400"/>
            </a:lvl1pPr>
            <a:lvl2pPr>
              <a:defRPr sz="1200"/>
            </a:lvl2pPr>
            <a:lvl3pPr>
              <a:defRPr sz="1000"/>
            </a:lvl3pPr>
            <a:lvl4pPr>
              <a:defRPr sz="900"/>
            </a:lvl4pPr>
            <a:lvl5pPr>
              <a:defRPr sz="900"/>
            </a:lvl5pPr>
          </a:lstStyle>
          <a:p>
            <a:pPr lvl="0" eaLnBrk="1" latinLnBrk="0" hangingPunct="1"/>
            <a:r>
              <a:rPr kumimoji="0" lang="cs-CZ" smtClean="0"/>
              <a:t>Kliknutím lze upravit styly předlohy textu.</a:t>
            </a:r>
          </a:p>
        </p:txBody>
      </p:sp>
      <p:sp>
        <p:nvSpPr>
          <p:cNvPr id="5" name="Zástupný symbol pro datum 4"/>
          <p:cNvSpPr>
            <a:spLocks noGrp="1"/>
          </p:cNvSpPr>
          <p:nvPr>
            <p:ph type="dt" sz="half" idx="10"/>
          </p:nvPr>
        </p:nvSpPr>
        <p:spPr/>
        <p:txBody>
          <a:bodyPr/>
          <a:lstStyle/>
          <a:p>
            <a:fld id="{2658B3B5-C56F-4760-9861-62433EFB9680}" type="datetimeFigureOut">
              <a:rPr lang="cs-CZ" smtClean="0"/>
              <a:t>26.6.2012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4D954E9F-A21B-43DE-8F33-A3CA5C71F671}" type="slidenum">
              <a:rPr lang="cs-CZ" smtClean="0"/>
              <a:t>‹#›</a:t>
            </a:fld>
            <a:endParaRPr lang="cs-CZ"/>
          </a:p>
        </p:txBody>
      </p:sp>
      <p:sp>
        <p:nvSpPr>
          <p:cNvPr id="8" name="Přímá spojnice 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9" name="Rovnoramenný trojúhelník 8"/>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Obdélník 9"/>
          <p:cNvSpPr/>
          <p:nvPr/>
        </p:nvSpPr>
        <p:spPr>
          <a:xfrm>
            <a:off x="457200" y="500856"/>
            <a:ext cx="182880" cy="68580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Kliknutím lze upravit styl.</a:t>
            </a:r>
            <a:endParaRPr kumimoji="0" lang="en-US"/>
          </a:p>
        </p:txBody>
      </p:sp>
      <p:sp>
        <p:nvSpPr>
          <p:cNvPr id="3" name="Zástupný symbol pro svislý text 2"/>
          <p:cNvSpPr>
            <a:spLocks noGrp="1"/>
          </p:cNvSpPr>
          <p:nvPr>
            <p:ph type="body" orient="vert" idx="1"/>
          </p:nvPr>
        </p:nvSpPr>
        <p:spPr/>
        <p:txBody>
          <a:bodyPr vert="eaVer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2658B3B5-C56F-4760-9861-62433EFB9680}" type="datetimeFigureOut">
              <a:rPr lang="cs-CZ" smtClean="0"/>
              <a:t>26.6.2012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4D954E9F-A21B-43DE-8F33-A3CA5C71F671}" type="slidenum">
              <a:rPr lang="cs-CZ" smtClean="0"/>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kumimoji="0" lang="cs-CZ" smtClean="0"/>
              <a:t>Kliknutím lze upravit styl.</a:t>
            </a:r>
            <a:endParaRPr kumimoji="0" lang="en-US"/>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2658B3B5-C56F-4760-9861-62433EFB9680}" type="datetimeFigureOut">
              <a:rPr lang="cs-CZ" smtClean="0"/>
              <a:t>26.6.2012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4D954E9F-A21B-43DE-8F33-A3CA5C71F671}" type="slidenum">
              <a:rPr lang="cs-CZ" smtClean="0"/>
              <a:t>‹#›</a:t>
            </a:fld>
            <a:endParaRPr lang="cs-CZ"/>
          </a:p>
        </p:txBody>
      </p:sp>
      <p:sp>
        <p:nvSpPr>
          <p:cNvPr id="7" name="Přímá spojnice 6"/>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8" name="Rovnoramenný trojúhelník 7"/>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Přímá spojnice 8"/>
          <p:cNvSpPr>
            <a:spLocks noChangeShapeType="1"/>
          </p:cNvSpPr>
          <p:nvPr/>
        </p:nvSpPr>
        <p:spPr bwMode="auto">
          <a:xfrm rot="5400000">
            <a:off x="3629607" y="3201952"/>
            <a:ext cx="585216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Zástupný symbol pro nadpis 21"/>
          <p:cNvSpPr>
            <a:spLocks noGrp="1"/>
          </p:cNvSpPr>
          <p:nvPr>
            <p:ph type="title"/>
          </p:nvPr>
        </p:nvSpPr>
        <p:spPr>
          <a:xfrm>
            <a:off x="457200" y="152400"/>
            <a:ext cx="8229600" cy="990600"/>
          </a:xfrm>
          <a:prstGeom prst="rect">
            <a:avLst/>
          </a:prstGeom>
        </p:spPr>
        <p:txBody>
          <a:bodyPr vert="horz" anchor="b" anchorCtr="0">
            <a:normAutofit/>
          </a:bodyPr>
          <a:lstStyle/>
          <a:p>
            <a:r>
              <a:rPr kumimoji="0" lang="cs-CZ" smtClean="0"/>
              <a:t>Kliknutím lze upravit styl.</a:t>
            </a:r>
            <a:endParaRPr kumimoji="0" lang="en-US"/>
          </a:p>
        </p:txBody>
      </p:sp>
      <p:sp>
        <p:nvSpPr>
          <p:cNvPr id="13" name="Zástupný symbol pro text 12"/>
          <p:cNvSpPr>
            <a:spLocks noGrp="1"/>
          </p:cNvSpPr>
          <p:nvPr>
            <p:ph type="body" idx="1"/>
          </p:nvPr>
        </p:nvSpPr>
        <p:spPr>
          <a:xfrm>
            <a:off x="457200" y="1219200"/>
            <a:ext cx="8229600" cy="4910328"/>
          </a:xfrm>
          <a:prstGeom prst="rect">
            <a:avLst/>
          </a:prstGeom>
        </p:spPr>
        <p:txBody>
          <a:bodyPr vert="horz">
            <a:normAutofit/>
          </a:bodyPr>
          <a:lstStyle/>
          <a:p>
            <a:pPr lvl="0" eaLnBrk="1" latinLnBrk="0" hangingPunct="1"/>
            <a:r>
              <a:rPr kumimoji="0" lang="cs-CZ" smtClean="0"/>
              <a:t>Kliknutím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14" name="Zástupný symbol pro datum 13"/>
          <p:cNvSpPr>
            <a:spLocks noGrp="1"/>
          </p:cNvSpPr>
          <p:nvPr>
            <p:ph type="dt" sz="half" idx="2"/>
          </p:nvPr>
        </p:nvSpPr>
        <p:spPr>
          <a:xfrm>
            <a:off x="6400800" y="6356350"/>
            <a:ext cx="2289048" cy="365760"/>
          </a:xfrm>
          <a:prstGeom prst="rect">
            <a:avLst/>
          </a:prstGeom>
        </p:spPr>
        <p:txBody>
          <a:bodyPr vert="horz"/>
          <a:lstStyle>
            <a:lvl1pPr algn="l" eaLnBrk="1" latinLnBrk="0" hangingPunct="1">
              <a:defRPr kumimoji="0" sz="1400">
                <a:solidFill>
                  <a:schemeClr val="tx2"/>
                </a:solidFill>
              </a:defRPr>
            </a:lvl1pPr>
          </a:lstStyle>
          <a:p>
            <a:fld id="{2658B3B5-C56F-4760-9861-62433EFB9680}" type="datetimeFigureOut">
              <a:rPr lang="cs-CZ" smtClean="0"/>
              <a:t>26.6.2012</a:t>
            </a:fld>
            <a:endParaRPr lang="cs-CZ"/>
          </a:p>
        </p:txBody>
      </p:sp>
      <p:sp>
        <p:nvSpPr>
          <p:cNvPr id="3" name="Zástupný symbol pro zápatí 2"/>
          <p:cNvSpPr>
            <a:spLocks noGrp="1"/>
          </p:cNvSpPr>
          <p:nvPr>
            <p:ph type="ftr" sz="quarter" idx="3"/>
          </p:nvPr>
        </p:nvSpPr>
        <p:spPr>
          <a:xfrm>
            <a:off x="2898648" y="6356350"/>
            <a:ext cx="3505200" cy="365760"/>
          </a:xfrm>
          <a:prstGeom prst="rect">
            <a:avLst/>
          </a:prstGeom>
        </p:spPr>
        <p:txBody>
          <a:bodyPr vert="horz"/>
          <a:lstStyle>
            <a:lvl1pPr algn="r" eaLnBrk="1" latinLnBrk="0" hangingPunct="1">
              <a:defRPr kumimoji="0" sz="1400">
                <a:solidFill>
                  <a:schemeClr val="tx2"/>
                </a:solidFill>
              </a:defRPr>
            </a:lvl1pPr>
          </a:lstStyle>
          <a:p>
            <a:endParaRPr lang="cs-CZ"/>
          </a:p>
        </p:txBody>
      </p:sp>
      <p:sp>
        <p:nvSpPr>
          <p:cNvPr id="23" name="Zástupný symbol pro číslo snímku 22"/>
          <p:cNvSpPr>
            <a:spLocks noGrp="1"/>
          </p:cNvSpPr>
          <p:nvPr>
            <p:ph type="sldNum" sz="quarter" idx="4"/>
          </p:nvPr>
        </p:nvSpPr>
        <p:spPr>
          <a:xfrm>
            <a:off x="612648" y="6356350"/>
            <a:ext cx="1981200" cy="365760"/>
          </a:xfrm>
          <a:prstGeom prst="rect">
            <a:avLst/>
          </a:prstGeom>
        </p:spPr>
        <p:txBody>
          <a:bodyPr vert="horz"/>
          <a:lstStyle>
            <a:lvl1pPr algn="l" eaLnBrk="1" latinLnBrk="0" hangingPunct="1">
              <a:defRPr kumimoji="0" sz="1400">
                <a:solidFill>
                  <a:schemeClr val="tx2"/>
                </a:solidFill>
              </a:defRPr>
            </a:lvl1pPr>
          </a:lstStyle>
          <a:p>
            <a:fld id="{4D954E9F-A21B-43DE-8F33-A3CA5C71F671}" type="slidenum">
              <a:rPr lang="cs-CZ" smtClean="0"/>
              <a:t>‹#›</a:t>
            </a:fld>
            <a:endParaRPr lang="cs-CZ"/>
          </a:p>
        </p:txBody>
      </p:sp>
      <p:sp>
        <p:nvSpPr>
          <p:cNvPr id="28" name="Přímá spojnice 2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29" name="Přímá spojnice 28"/>
          <p:cNvSpPr>
            <a:spLocks noChangeShapeType="1"/>
          </p:cNvSpPr>
          <p:nvPr/>
        </p:nvSpPr>
        <p:spPr bwMode="auto">
          <a:xfrm>
            <a:off x="457200" y="1143000"/>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10" name="Rovnoramenný trojúhelník 9"/>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rtl="0" eaLnBrk="1" latinLnBrk="0" hangingPunct="1">
        <a:spcBef>
          <a:spcPct val="0"/>
        </a:spcBef>
        <a:buNone/>
        <a:defRPr kumimoji="0" sz="3200" kern="120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6000"/>
        <a:buFont typeface="Wingdings 3"/>
        <a:buChar char=""/>
        <a:defRPr kumimoji="0" sz="2600" kern="1200">
          <a:solidFill>
            <a:schemeClr val="tx1"/>
          </a:solidFill>
          <a:latin typeface="+mn-lt"/>
          <a:ea typeface="+mn-ea"/>
          <a:cs typeface="+mn-cs"/>
        </a:defRPr>
      </a:lvl1pPr>
      <a:lvl2pPr marL="548640" indent="-274320" algn="l" rtl="0" eaLnBrk="1" latinLnBrk="0" hangingPunct="1">
        <a:spcBef>
          <a:spcPts val="500"/>
        </a:spcBef>
        <a:buClr>
          <a:schemeClr val="accent2"/>
        </a:buClr>
        <a:buSzPct val="76000"/>
        <a:buFont typeface="Wingdings 3"/>
        <a:buChar char=""/>
        <a:defRPr kumimoji="0" sz="2300" kern="1200">
          <a:solidFill>
            <a:schemeClr val="tx2"/>
          </a:solidFill>
          <a:latin typeface="+mn-lt"/>
          <a:ea typeface="+mn-ea"/>
          <a:cs typeface="+mn-cs"/>
        </a:defRPr>
      </a:lvl2pPr>
      <a:lvl3pPr marL="822960" indent="-228600" algn="l" rtl="0" eaLnBrk="1" latinLnBrk="0" hangingPunct="1">
        <a:spcBef>
          <a:spcPts val="500"/>
        </a:spcBef>
        <a:buClr>
          <a:schemeClr val="bg1">
            <a:shade val="50000"/>
          </a:schemeClr>
        </a:buClr>
        <a:buSzPct val="76000"/>
        <a:buFont typeface="Wingdings 3"/>
        <a:buChar char=""/>
        <a:defRPr kumimoji="0" sz="2000" kern="1200">
          <a:solidFill>
            <a:schemeClr val="tx1"/>
          </a:solidFill>
          <a:latin typeface="+mn-lt"/>
          <a:ea typeface="+mn-ea"/>
          <a:cs typeface="+mn-cs"/>
        </a:defRPr>
      </a:lvl3pPr>
      <a:lvl4pPr marL="1097280" indent="-228600" algn="l" rtl="0" eaLnBrk="1" latinLnBrk="0" hangingPunct="1">
        <a:spcBef>
          <a:spcPts val="400"/>
        </a:spcBef>
        <a:buClr>
          <a:schemeClr val="accent2">
            <a:shade val="75000"/>
          </a:schemeClr>
        </a:buClr>
        <a:buSzPct val="70000"/>
        <a:buFont typeface="Wingdings"/>
        <a:buChar char=""/>
        <a:defRPr kumimoji="0" sz="1800" kern="1200">
          <a:solidFill>
            <a:schemeClr val="tx1"/>
          </a:solidFill>
          <a:latin typeface="+mn-lt"/>
          <a:ea typeface="+mn-ea"/>
          <a:cs typeface="+mn-cs"/>
        </a:defRPr>
      </a:lvl4pPr>
      <a:lvl5pPr marL="1371600" indent="-228600" algn="l" rtl="0" eaLnBrk="1" latinLnBrk="0" hangingPunct="1">
        <a:spcBef>
          <a:spcPts val="300"/>
        </a:spcBef>
        <a:buClr>
          <a:schemeClr val="accent2"/>
        </a:buClr>
        <a:buSzPct val="70000"/>
        <a:buFont typeface="Wingdings"/>
        <a:buChar char=""/>
        <a:defRPr kumimoji="0" sz="1600" kern="1200">
          <a:solidFill>
            <a:schemeClr val="tx1"/>
          </a:solidFill>
          <a:latin typeface="+mn-lt"/>
          <a:ea typeface="+mn-ea"/>
          <a:cs typeface="+mn-cs"/>
        </a:defRPr>
      </a:lvl5pPr>
      <a:lvl6pPr marL="1645920" indent="-182880" algn="l" rtl="0" eaLnBrk="1" latinLnBrk="0" hangingPunct="1">
        <a:spcBef>
          <a:spcPts val="300"/>
        </a:spcBef>
        <a:buClr>
          <a:srgbClr val="9FB8CD">
            <a:shade val="75000"/>
          </a:srgbClr>
        </a:buClr>
        <a:buSzPct val="75000"/>
        <a:buFont typeface="Wingdings 3"/>
        <a:buChar char=""/>
        <a:defRPr kumimoji="0" lang="en-US" sz="1600" kern="1200" smtClean="0">
          <a:solidFill>
            <a:schemeClr val="tx1"/>
          </a:solidFill>
          <a:latin typeface="+mn-lt"/>
          <a:ea typeface="+mn-ea"/>
          <a:cs typeface="+mn-cs"/>
        </a:defRPr>
      </a:lvl6pPr>
      <a:lvl7pPr marL="1828800" indent="-182880" algn="l" rtl="0" eaLnBrk="1" latinLnBrk="0" hangingPunct="1">
        <a:spcBef>
          <a:spcPts val="300"/>
        </a:spcBef>
        <a:buClr>
          <a:srgbClr val="727CA3">
            <a:shade val="75000"/>
          </a:srgbClr>
        </a:buClr>
        <a:buSzPct val="75000"/>
        <a:buFont typeface="Wingdings 3"/>
        <a:buChar char=""/>
        <a:defRPr kumimoji="0" lang="en-US" sz="1400" kern="1200" smtClean="0">
          <a:solidFill>
            <a:schemeClr val="tx1"/>
          </a:solidFill>
          <a:latin typeface="+mn-lt"/>
          <a:ea typeface="+mn-ea"/>
          <a:cs typeface="+mn-cs"/>
        </a:defRPr>
      </a:lvl7pPr>
      <a:lvl8pPr marL="2011680" indent="-182880" algn="l" rtl="0" eaLnBrk="1" latinLnBrk="0" hangingPunct="1">
        <a:spcBef>
          <a:spcPts val="300"/>
        </a:spcBef>
        <a:buClr>
          <a:prstClr val="white">
            <a:shade val="50000"/>
          </a:prstClr>
        </a:buClr>
        <a:buSzPct val="75000"/>
        <a:buFont typeface="Wingdings 3"/>
        <a:buChar char=""/>
        <a:defRPr kumimoji="0" lang="en-US" sz="1400" kern="1200" smtClean="0">
          <a:solidFill>
            <a:schemeClr val="tx1"/>
          </a:solidFill>
          <a:latin typeface="+mn-lt"/>
          <a:ea typeface="+mn-ea"/>
          <a:cs typeface="+mn-cs"/>
        </a:defRPr>
      </a:lvl8pPr>
      <a:lvl9pPr marL="2194560" indent="-182880" algn="l" rtl="0" eaLnBrk="1" latinLnBrk="0" hangingPunct="1">
        <a:spcBef>
          <a:spcPts val="300"/>
        </a:spcBef>
        <a:buClr>
          <a:srgbClr val="9FB8CD"/>
        </a:buClr>
        <a:buSzPct val="75000"/>
        <a:buFont typeface="Wingdings 3"/>
        <a:buChar char=""/>
        <a:defRPr kumimoji="0" lang="en-US" sz="1200" kern="1200" smtClean="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2.jpeg"/><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5.jpeg"/></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hyperlink" Target="http://googleads.g.doubleclick.net/aclk?sa=L&amp;ai=BHLpfSEXFT8WcOIi-_QaC3IWlA9LSmIkEytvltFbAjbcB4NQDEAEYASCohIsDOABQo4-u4_3_____AWDM2aGO3C6yARV3d3cuZXNscHJpbnRhYmxlcy5jb226AQozMzZ4MjgwX2FzyAEC2gEzaHR0cDovL3d3dy5lc2xwcmludGFibGVzLmNvbS9wcmludGFibGUuYXNwP2lkPTgyNDU24AECyAK6tKgzqAMByAMd6ANs6APEBegDvAX1AwAIAMT1AwAAABCgBgI&amp;num=1&amp;sig=AOD64_1xKK8uoRsPBsMyJIIm7savOyNP2w&amp;client=ca-pub-3230892181288384&amp;adurl=http://www.trainswv.org&amp;nm=2&amp;nx=155&amp;ny=211" TargetMode="External"/><Relationship Id="rId2" Type="http://schemas.openxmlformats.org/officeDocument/2006/relationships/image" Target="../media/image6.jpeg"/><Relationship Id="rId1" Type="http://schemas.openxmlformats.org/officeDocument/2006/relationships/slideLayout" Target="../slideLayouts/slideLayout7.xml"/><Relationship Id="rId4" Type="http://schemas.openxmlformats.org/officeDocument/2006/relationships/image" Target="../media/image7.jpeg"/></Relationships>
</file>

<file path=ppt/slides/_rels/slide7.xml.rels><?xml version="1.0" encoding="UTF-8" standalone="yes"?>
<Relationships xmlns="http://schemas.openxmlformats.org/package/2006/relationships"><Relationship Id="rId3" Type="http://schemas.openxmlformats.org/officeDocument/2006/relationships/image" Target="../media/image9.gif"/><Relationship Id="rId2" Type="http://schemas.openxmlformats.org/officeDocument/2006/relationships/image" Target="../media/image8.gif"/><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hyperlink" Target="http://www.englishonline.org.cn/en/learners/ielts-preparartion/listening/train-station" TargetMode="External"/><Relationship Id="rId2" Type="http://schemas.openxmlformats.org/officeDocument/2006/relationships/hyperlink" Target="http://www.studentske.cz/2007/08/at-railway-station.html" TargetMode="Externa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8" Type="http://schemas.openxmlformats.org/officeDocument/2006/relationships/hyperlink" Target="http://www.learnenglish.de/newsounds/transport/bus.rm" TargetMode="External"/><Relationship Id="rId13" Type="http://schemas.openxmlformats.org/officeDocument/2006/relationships/image" Target="../media/image23.gif"/><Relationship Id="rId18" Type="http://schemas.openxmlformats.org/officeDocument/2006/relationships/hyperlink" Target="http://www.learnenglish.de/newsounds/transport/motorbike.rm" TargetMode="External"/><Relationship Id="rId26" Type="http://schemas.openxmlformats.org/officeDocument/2006/relationships/hyperlink" Target="http://www.learnenglish.de/newsounds/transport/taxi.rm" TargetMode="External"/><Relationship Id="rId3" Type="http://schemas.openxmlformats.org/officeDocument/2006/relationships/image" Target="../media/image18.gif"/><Relationship Id="rId21" Type="http://schemas.openxmlformats.org/officeDocument/2006/relationships/image" Target="../media/image27.gif"/><Relationship Id="rId34" Type="http://schemas.openxmlformats.org/officeDocument/2006/relationships/hyperlink" Target="http://www.learnenglish.de/newsounds/transport/van.rm" TargetMode="External"/><Relationship Id="rId7" Type="http://schemas.openxmlformats.org/officeDocument/2006/relationships/image" Target="../media/image20.gif"/><Relationship Id="rId12" Type="http://schemas.openxmlformats.org/officeDocument/2006/relationships/hyperlink" Target="http://www.learnenglish.de/newsounds/transport/helicopter.rm" TargetMode="External"/><Relationship Id="rId17" Type="http://schemas.openxmlformats.org/officeDocument/2006/relationships/image" Target="../media/image25.gif"/><Relationship Id="rId25" Type="http://schemas.openxmlformats.org/officeDocument/2006/relationships/image" Target="../media/image29.gif"/><Relationship Id="rId33" Type="http://schemas.openxmlformats.org/officeDocument/2006/relationships/image" Target="../media/image33.gif"/><Relationship Id="rId2" Type="http://schemas.openxmlformats.org/officeDocument/2006/relationships/hyperlink" Target="http://www.learnenglish.de/newsounds/transport/aeroplane.rm" TargetMode="External"/><Relationship Id="rId16" Type="http://schemas.openxmlformats.org/officeDocument/2006/relationships/hyperlink" Target="http://www.learnenglish.de/newsounds/transport/moped.rm" TargetMode="External"/><Relationship Id="rId20" Type="http://schemas.openxmlformats.org/officeDocument/2006/relationships/hyperlink" Target="http://www.learnenglish.de/newsounds/transport/ship.rm" TargetMode="External"/><Relationship Id="rId29" Type="http://schemas.openxmlformats.org/officeDocument/2006/relationships/image" Target="../media/image31.gif"/><Relationship Id="rId1" Type="http://schemas.openxmlformats.org/officeDocument/2006/relationships/slideLayout" Target="../slideLayouts/slideLayout7.xml"/><Relationship Id="rId6" Type="http://schemas.openxmlformats.org/officeDocument/2006/relationships/hyperlink" Target="http://www.learnenglish.de/newsounds/transport/boat.rm" TargetMode="External"/><Relationship Id="rId11" Type="http://schemas.openxmlformats.org/officeDocument/2006/relationships/image" Target="../media/image22.gif"/><Relationship Id="rId24" Type="http://schemas.openxmlformats.org/officeDocument/2006/relationships/hyperlink" Target="http://www.learnenglish.de/newsounds/transport/tanker.rm" TargetMode="External"/><Relationship Id="rId32" Type="http://schemas.openxmlformats.org/officeDocument/2006/relationships/hyperlink" Target="http://www.learnenglish.de/newsounds/transport/tube.rm" TargetMode="External"/><Relationship Id="rId37" Type="http://schemas.openxmlformats.org/officeDocument/2006/relationships/image" Target="../media/image35.gif"/><Relationship Id="rId5" Type="http://schemas.openxmlformats.org/officeDocument/2006/relationships/image" Target="../media/image19.gif"/><Relationship Id="rId15" Type="http://schemas.openxmlformats.org/officeDocument/2006/relationships/image" Target="../media/image24.gif"/><Relationship Id="rId23" Type="http://schemas.openxmlformats.org/officeDocument/2006/relationships/image" Target="../media/image28.gif"/><Relationship Id="rId28" Type="http://schemas.openxmlformats.org/officeDocument/2006/relationships/hyperlink" Target="http://www.learnenglish.de/newsounds/transport/train.rm" TargetMode="External"/><Relationship Id="rId36" Type="http://schemas.openxmlformats.org/officeDocument/2006/relationships/hyperlink" Target="http://www.learnenglish.de/newsounds/transport/yacht.rm" TargetMode="External"/><Relationship Id="rId10" Type="http://schemas.openxmlformats.org/officeDocument/2006/relationships/hyperlink" Target="http://www.learnenglish.de/newsounds/transport/car.rm" TargetMode="External"/><Relationship Id="rId19" Type="http://schemas.openxmlformats.org/officeDocument/2006/relationships/image" Target="../media/image26.gif"/><Relationship Id="rId31" Type="http://schemas.openxmlformats.org/officeDocument/2006/relationships/image" Target="../media/image32.gif"/><Relationship Id="rId4" Type="http://schemas.openxmlformats.org/officeDocument/2006/relationships/hyperlink" Target="http://www.learnenglish.de/newsounds/transport/bicycle.rm" TargetMode="External"/><Relationship Id="rId9" Type="http://schemas.openxmlformats.org/officeDocument/2006/relationships/image" Target="../media/image21.gif"/><Relationship Id="rId14" Type="http://schemas.openxmlformats.org/officeDocument/2006/relationships/hyperlink" Target="http://www.learnenglish.de/newsounds/transport/lorry.rm" TargetMode="External"/><Relationship Id="rId22" Type="http://schemas.openxmlformats.org/officeDocument/2006/relationships/hyperlink" Target="http://www.learnenglish.de/newsounds/transport/submarine.rm" TargetMode="External"/><Relationship Id="rId27" Type="http://schemas.openxmlformats.org/officeDocument/2006/relationships/image" Target="../media/image30.gif"/><Relationship Id="rId30" Type="http://schemas.openxmlformats.org/officeDocument/2006/relationships/hyperlink" Target="http://www.learnenglish.de/newsounds/transport/tram.rm" TargetMode="External"/><Relationship Id="rId35" Type="http://schemas.openxmlformats.org/officeDocument/2006/relationships/image" Target="../media/image34.gif"/></Relationships>
</file>

<file path=ppt/slides/_rels/slide20.xml.rels><?xml version="1.0" encoding="UTF-8" standalone="yes"?>
<Relationships xmlns="http://schemas.openxmlformats.org/package/2006/relationships"><Relationship Id="rId8" Type="http://schemas.openxmlformats.org/officeDocument/2006/relationships/hyperlink" Target="http://www.learnenglish.de/newsounds/transport/bus.rm" TargetMode="External"/><Relationship Id="rId13" Type="http://schemas.openxmlformats.org/officeDocument/2006/relationships/image" Target="../media/image23.gif"/><Relationship Id="rId18" Type="http://schemas.openxmlformats.org/officeDocument/2006/relationships/hyperlink" Target="http://www.learnenglish.de/newsounds/transport/motorbike.rm" TargetMode="External"/><Relationship Id="rId26" Type="http://schemas.openxmlformats.org/officeDocument/2006/relationships/hyperlink" Target="http://www.learnenglish.de/newsounds/transport/taxi.rm" TargetMode="External"/><Relationship Id="rId3" Type="http://schemas.openxmlformats.org/officeDocument/2006/relationships/image" Target="../media/image18.gif"/><Relationship Id="rId21" Type="http://schemas.openxmlformats.org/officeDocument/2006/relationships/image" Target="../media/image27.gif"/><Relationship Id="rId34" Type="http://schemas.openxmlformats.org/officeDocument/2006/relationships/hyperlink" Target="http://www.learnenglish.de/newsounds/transport/van.rm" TargetMode="External"/><Relationship Id="rId7" Type="http://schemas.openxmlformats.org/officeDocument/2006/relationships/image" Target="../media/image20.gif"/><Relationship Id="rId12" Type="http://schemas.openxmlformats.org/officeDocument/2006/relationships/hyperlink" Target="http://www.learnenglish.de/newsounds/transport/helicopter.rm" TargetMode="External"/><Relationship Id="rId17" Type="http://schemas.openxmlformats.org/officeDocument/2006/relationships/image" Target="../media/image25.gif"/><Relationship Id="rId25" Type="http://schemas.openxmlformats.org/officeDocument/2006/relationships/image" Target="../media/image29.gif"/><Relationship Id="rId33" Type="http://schemas.openxmlformats.org/officeDocument/2006/relationships/image" Target="../media/image33.gif"/><Relationship Id="rId2" Type="http://schemas.openxmlformats.org/officeDocument/2006/relationships/hyperlink" Target="http://www.learnenglish.de/newsounds/transport/aeroplane.rm" TargetMode="External"/><Relationship Id="rId16" Type="http://schemas.openxmlformats.org/officeDocument/2006/relationships/hyperlink" Target="http://www.learnenglish.de/newsounds/transport/moped.rm" TargetMode="External"/><Relationship Id="rId20" Type="http://schemas.openxmlformats.org/officeDocument/2006/relationships/hyperlink" Target="http://www.learnenglish.de/newsounds/transport/ship.rm" TargetMode="External"/><Relationship Id="rId29" Type="http://schemas.openxmlformats.org/officeDocument/2006/relationships/image" Target="../media/image31.gif"/><Relationship Id="rId1" Type="http://schemas.openxmlformats.org/officeDocument/2006/relationships/slideLayout" Target="../slideLayouts/slideLayout7.xml"/><Relationship Id="rId6" Type="http://schemas.openxmlformats.org/officeDocument/2006/relationships/hyperlink" Target="http://www.learnenglish.de/newsounds/transport/boat.rm" TargetMode="External"/><Relationship Id="rId11" Type="http://schemas.openxmlformats.org/officeDocument/2006/relationships/image" Target="../media/image22.gif"/><Relationship Id="rId24" Type="http://schemas.openxmlformats.org/officeDocument/2006/relationships/hyperlink" Target="http://www.learnenglish.de/newsounds/transport/tanker.rm" TargetMode="External"/><Relationship Id="rId32" Type="http://schemas.openxmlformats.org/officeDocument/2006/relationships/hyperlink" Target="http://www.learnenglish.de/newsounds/transport/tube.rm" TargetMode="External"/><Relationship Id="rId37" Type="http://schemas.openxmlformats.org/officeDocument/2006/relationships/image" Target="../media/image35.gif"/><Relationship Id="rId5" Type="http://schemas.openxmlformats.org/officeDocument/2006/relationships/image" Target="../media/image19.gif"/><Relationship Id="rId15" Type="http://schemas.openxmlformats.org/officeDocument/2006/relationships/image" Target="../media/image24.gif"/><Relationship Id="rId23" Type="http://schemas.openxmlformats.org/officeDocument/2006/relationships/image" Target="../media/image28.gif"/><Relationship Id="rId28" Type="http://schemas.openxmlformats.org/officeDocument/2006/relationships/hyperlink" Target="http://www.learnenglish.de/newsounds/transport/train.rm" TargetMode="External"/><Relationship Id="rId36" Type="http://schemas.openxmlformats.org/officeDocument/2006/relationships/hyperlink" Target="http://www.learnenglish.de/newsounds/transport/yacht.rm" TargetMode="External"/><Relationship Id="rId10" Type="http://schemas.openxmlformats.org/officeDocument/2006/relationships/hyperlink" Target="http://www.learnenglish.de/newsounds/transport/car.rm" TargetMode="External"/><Relationship Id="rId19" Type="http://schemas.openxmlformats.org/officeDocument/2006/relationships/image" Target="../media/image26.gif"/><Relationship Id="rId31" Type="http://schemas.openxmlformats.org/officeDocument/2006/relationships/image" Target="../media/image32.gif"/><Relationship Id="rId4" Type="http://schemas.openxmlformats.org/officeDocument/2006/relationships/hyperlink" Target="http://www.learnenglish.de/newsounds/transport/bicycle.rm" TargetMode="External"/><Relationship Id="rId9" Type="http://schemas.openxmlformats.org/officeDocument/2006/relationships/image" Target="../media/image21.gif"/><Relationship Id="rId14" Type="http://schemas.openxmlformats.org/officeDocument/2006/relationships/hyperlink" Target="http://www.learnenglish.de/newsounds/transport/lorry.rm" TargetMode="External"/><Relationship Id="rId22" Type="http://schemas.openxmlformats.org/officeDocument/2006/relationships/hyperlink" Target="http://www.learnenglish.de/newsounds/transport/submarine.rm" TargetMode="External"/><Relationship Id="rId27" Type="http://schemas.openxmlformats.org/officeDocument/2006/relationships/image" Target="../media/image30.gif"/><Relationship Id="rId30" Type="http://schemas.openxmlformats.org/officeDocument/2006/relationships/hyperlink" Target="http://www.learnenglish.de/newsounds/transport/tram.rm" TargetMode="External"/><Relationship Id="rId35" Type="http://schemas.openxmlformats.org/officeDocument/2006/relationships/image" Target="../media/image34.gif"/></Relationships>
</file>

<file path=ppt/slides/_rels/slide21.xml.rels><?xml version="1.0" encoding="UTF-8" standalone="yes"?>
<Relationships xmlns="http://schemas.openxmlformats.org/package/2006/relationships"><Relationship Id="rId8" Type="http://schemas.openxmlformats.org/officeDocument/2006/relationships/image" Target="../media/image24.gif"/><Relationship Id="rId13" Type="http://schemas.openxmlformats.org/officeDocument/2006/relationships/image" Target="../media/image35.gif"/><Relationship Id="rId3" Type="http://schemas.openxmlformats.org/officeDocument/2006/relationships/image" Target="../media/image23.gif"/><Relationship Id="rId7" Type="http://schemas.openxmlformats.org/officeDocument/2006/relationships/image" Target="../media/image21.gif"/><Relationship Id="rId12" Type="http://schemas.openxmlformats.org/officeDocument/2006/relationships/image" Target="../media/image28.gif"/><Relationship Id="rId2" Type="http://schemas.openxmlformats.org/officeDocument/2006/relationships/image" Target="../media/image18.gif"/><Relationship Id="rId16" Type="http://schemas.openxmlformats.org/officeDocument/2006/relationships/image" Target="../media/image36.jpeg"/><Relationship Id="rId1" Type="http://schemas.openxmlformats.org/officeDocument/2006/relationships/slideLayout" Target="../slideLayouts/slideLayout7.xml"/><Relationship Id="rId6" Type="http://schemas.openxmlformats.org/officeDocument/2006/relationships/image" Target="../media/image25.gif"/><Relationship Id="rId11" Type="http://schemas.openxmlformats.org/officeDocument/2006/relationships/image" Target="../media/image27.gif"/><Relationship Id="rId5" Type="http://schemas.openxmlformats.org/officeDocument/2006/relationships/image" Target="../media/image30.gif"/><Relationship Id="rId15" Type="http://schemas.openxmlformats.org/officeDocument/2006/relationships/image" Target="../media/image33.gif"/><Relationship Id="rId10" Type="http://schemas.openxmlformats.org/officeDocument/2006/relationships/image" Target="../media/image34.gif"/><Relationship Id="rId4" Type="http://schemas.openxmlformats.org/officeDocument/2006/relationships/image" Target="../media/image22.gif"/><Relationship Id="rId9" Type="http://schemas.openxmlformats.org/officeDocument/2006/relationships/image" Target="../media/image29.gif"/><Relationship Id="rId14" Type="http://schemas.openxmlformats.org/officeDocument/2006/relationships/image" Target="../media/image31.gif"/></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hyperlink" Target="http://www.google.cz/search?q=railway+platform+pictures&amp;hl=cs&amp;prmd=imvns&amp;tbm=isch&amp;tbo=u&amp;source=univ&amp;sa=X&amp;ei=cM3QT9atDLLP4QSewcWKDA&amp;ved=0CFcQsAQ&amp;biw=1366&amp;bih=617" TargetMode="External"/><Relationship Id="rId2" Type="http://schemas.openxmlformats.org/officeDocument/2006/relationships/hyperlink" Target="http://www.learnenglish.de/vocabulary/transport.htm" TargetMode="External"/><Relationship Id="rId1" Type="http://schemas.openxmlformats.org/officeDocument/2006/relationships/slideLayout" Target="../slideLayouts/slideLayout7.xml"/><Relationship Id="rId5" Type="http://schemas.openxmlformats.org/officeDocument/2006/relationships/image" Target="../media/image38.jpeg"/><Relationship Id="rId4" Type="http://schemas.openxmlformats.org/officeDocument/2006/relationships/image" Target="../media/image37.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extLst>
              <p:ext uri="{D42A27DB-BD31-4B8C-83A1-F6EECF244321}">
                <p14:modId xmlns:p14="http://schemas.microsoft.com/office/powerpoint/2010/main" val="2739992917"/>
              </p:ext>
            </p:extLst>
          </p:nvPr>
        </p:nvGraphicFramePr>
        <p:xfrm>
          <a:off x="539552" y="908720"/>
          <a:ext cx="7772400" cy="254771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 name="Obrázek 2"/>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1979712" y="4743820"/>
            <a:ext cx="5407152" cy="1045464"/>
          </a:xfrm>
          <a:prstGeom prst="rect">
            <a:avLst/>
          </a:prstGeom>
        </p:spPr>
      </p:pic>
      <p:sp>
        <p:nvSpPr>
          <p:cNvPr id="4" name="TextovéPole 3"/>
          <p:cNvSpPr txBox="1"/>
          <p:nvPr/>
        </p:nvSpPr>
        <p:spPr>
          <a:xfrm>
            <a:off x="3739196" y="2564904"/>
            <a:ext cx="2404826" cy="369332"/>
          </a:xfrm>
          <a:prstGeom prst="rect">
            <a:avLst/>
          </a:prstGeom>
          <a:noFill/>
        </p:spPr>
        <p:txBody>
          <a:bodyPr wrap="none" rtlCol="0">
            <a:spAutoFit/>
          </a:bodyPr>
          <a:lstStyle/>
          <a:p>
            <a:r>
              <a:rPr lang="cs-CZ" dirty="0">
                <a:solidFill>
                  <a:prstClr val="black"/>
                </a:solidFill>
              </a:rPr>
              <a:t>CZ.1.07/1.4.00/21.2976</a:t>
            </a:r>
          </a:p>
        </p:txBody>
      </p:sp>
      <p:sp>
        <p:nvSpPr>
          <p:cNvPr id="5" name="TextovéPole 4"/>
          <p:cNvSpPr txBox="1"/>
          <p:nvPr/>
        </p:nvSpPr>
        <p:spPr>
          <a:xfrm>
            <a:off x="2751442" y="1339400"/>
            <a:ext cx="184731" cy="369332"/>
          </a:xfrm>
          <a:prstGeom prst="rect">
            <a:avLst/>
          </a:prstGeom>
          <a:noFill/>
        </p:spPr>
        <p:txBody>
          <a:bodyPr wrap="none" rtlCol="0">
            <a:spAutoFit/>
          </a:bodyPr>
          <a:lstStyle/>
          <a:p>
            <a:endParaRPr lang="cs-CZ" dirty="0"/>
          </a:p>
        </p:txBody>
      </p:sp>
      <p:sp>
        <p:nvSpPr>
          <p:cNvPr id="6" name="TextovéPole 5"/>
          <p:cNvSpPr txBox="1"/>
          <p:nvPr/>
        </p:nvSpPr>
        <p:spPr>
          <a:xfrm>
            <a:off x="2657133" y="2180092"/>
            <a:ext cx="184731" cy="369332"/>
          </a:xfrm>
          <a:prstGeom prst="rect">
            <a:avLst/>
          </a:prstGeom>
          <a:noFill/>
        </p:spPr>
        <p:txBody>
          <a:bodyPr wrap="none" rtlCol="0">
            <a:spAutoFit/>
          </a:bodyPr>
          <a:lstStyle/>
          <a:p>
            <a:endParaRPr lang="cs-CZ" dirty="0"/>
          </a:p>
        </p:txBody>
      </p:sp>
    </p:spTree>
    <p:extLst>
      <p:ext uri="{BB962C8B-B14F-4D97-AF65-F5344CB8AC3E}">
        <p14:creationId xmlns:p14="http://schemas.microsoft.com/office/powerpoint/2010/main" val="22737648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827584" y="908720"/>
            <a:ext cx="1656184" cy="461665"/>
          </a:xfrm>
          <a:prstGeom prst="rect">
            <a:avLst/>
          </a:prstGeom>
          <a:noFill/>
          <a:ln>
            <a:solidFill>
              <a:schemeClr val="accent1"/>
            </a:solidFill>
          </a:ln>
        </p:spPr>
        <p:txBody>
          <a:bodyPr wrap="square" rtlCol="0">
            <a:spAutoFit/>
          </a:bodyPr>
          <a:lstStyle/>
          <a:p>
            <a:r>
              <a:rPr lang="cs-CZ" sz="2400" dirty="0" smtClean="0"/>
              <a:t>ANOTACE:</a:t>
            </a:r>
            <a:endParaRPr lang="cs-CZ" sz="2400" dirty="0"/>
          </a:p>
        </p:txBody>
      </p:sp>
      <p:sp>
        <p:nvSpPr>
          <p:cNvPr id="3" name="TextovéPole 2"/>
          <p:cNvSpPr txBox="1"/>
          <p:nvPr/>
        </p:nvSpPr>
        <p:spPr>
          <a:xfrm>
            <a:off x="827584" y="1772816"/>
            <a:ext cx="6984776" cy="4401205"/>
          </a:xfrm>
          <a:prstGeom prst="rect">
            <a:avLst/>
          </a:prstGeom>
          <a:noFill/>
          <a:ln>
            <a:solidFill>
              <a:schemeClr val="accent1"/>
            </a:solidFill>
          </a:ln>
        </p:spPr>
        <p:txBody>
          <a:bodyPr wrap="square" rtlCol="0">
            <a:spAutoFit/>
          </a:bodyPr>
          <a:lstStyle/>
          <a:p>
            <a:r>
              <a:rPr lang="cs-CZ" dirty="0" smtClean="0"/>
              <a:t>	</a:t>
            </a:r>
            <a:r>
              <a:rPr lang="cs-CZ" sz="2000" dirty="0" smtClean="0"/>
              <a:t>Prezentace je vhodná pro žáky 8. nebo 9. ročníku ZŠ k rozšíření slovní zásoby a k procvičení modelových situací na nádraží.</a:t>
            </a:r>
          </a:p>
          <a:p>
            <a:r>
              <a:rPr lang="cs-CZ" sz="2000" dirty="0"/>
              <a:t>	</a:t>
            </a:r>
            <a:r>
              <a:rPr lang="cs-CZ" sz="2000" dirty="0" smtClean="0"/>
              <a:t>V první části prezentace žáci přiřazují slova k obrázkům s danou tématikou. </a:t>
            </a:r>
          </a:p>
          <a:p>
            <a:r>
              <a:rPr lang="cs-CZ" sz="2000" dirty="0"/>
              <a:t>	</a:t>
            </a:r>
            <a:r>
              <a:rPr lang="cs-CZ" sz="2000" dirty="0" smtClean="0"/>
              <a:t>V další části žáci dávají věty z rozhovoru o kupování jízdenky do správného pořadí. </a:t>
            </a:r>
          </a:p>
          <a:p>
            <a:r>
              <a:rPr lang="cs-CZ" sz="2000" dirty="0"/>
              <a:t>	</a:t>
            </a:r>
            <a:r>
              <a:rPr lang="cs-CZ" sz="2000" dirty="0" smtClean="0"/>
              <a:t>Následují texty týkající se dané tématiky, kde žáci  získají více informací o daném tématu.</a:t>
            </a:r>
          </a:p>
          <a:p>
            <a:r>
              <a:rPr lang="cs-CZ" sz="2000" dirty="0"/>
              <a:t>	</a:t>
            </a:r>
            <a:r>
              <a:rPr lang="cs-CZ" sz="2000" dirty="0" smtClean="0"/>
              <a:t>Další část je věnována dopravním dialogům týkajícím se železnice a dalších dopravních prostředků.</a:t>
            </a:r>
          </a:p>
          <a:p>
            <a:r>
              <a:rPr lang="cs-CZ" sz="2000" dirty="0"/>
              <a:t>	</a:t>
            </a:r>
            <a:r>
              <a:rPr lang="cs-CZ" sz="2000" dirty="0" smtClean="0"/>
              <a:t> Na konci prezentace je připojena část pro menší děti týkající se dopravních prostředků. Lze ji použít také jako samostatnou </a:t>
            </a:r>
            <a:r>
              <a:rPr lang="cs-CZ" sz="2000" smtClean="0"/>
              <a:t>prezentaci.</a:t>
            </a:r>
            <a:r>
              <a:rPr lang="cs-CZ" sz="2000" dirty="0"/>
              <a:t>	</a:t>
            </a:r>
            <a:r>
              <a:rPr lang="cs-CZ" sz="2000" dirty="0" smtClean="0"/>
              <a:t> </a:t>
            </a:r>
            <a:endParaRPr lang="cs-CZ" sz="2000" dirty="0"/>
          </a:p>
        </p:txBody>
      </p:sp>
    </p:spTree>
    <p:extLst>
      <p:ext uri="{BB962C8B-B14F-4D97-AF65-F5344CB8AC3E}">
        <p14:creationId xmlns:p14="http://schemas.microsoft.com/office/powerpoint/2010/main" val="51590061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lstStyle/>
          <a:p>
            <a:r>
              <a:rPr lang="cs-CZ" dirty="0" smtClean="0"/>
              <a:t>AT THE RAILWAY STATION</a:t>
            </a:r>
            <a:endParaRPr lang="cs-CZ" dirty="0"/>
          </a:p>
        </p:txBody>
      </p:sp>
      <p:sp>
        <p:nvSpPr>
          <p:cNvPr id="3" name="Podnadpis 2"/>
          <p:cNvSpPr>
            <a:spLocks noGrp="1"/>
          </p:cNvSpPr>
          <p:nvPr>
            <p:ph type="subTitle" idx="1"/>
          </p:nvPr>
        </p:nvSpPr>
        <p:spPr/>
        <p:txBody>
          <a:bodyPr/>
          <a:lstStyle/>
          <a:p>
            <a:r>
              <a:rPr lang="cs-CZ" dirty="0" smtClean="0"/>
              <a:t>Lenka Kulhavá</a:t>
            </a:r>
            <a:endParaRPr lang="cs-CZ" dirty="0"/>
          </a:p>
        </p:txBody>
      </p:sp>
      <p:pic>
        <p:nvPicPr>
          <p:cNvPr id="2050" name="Picture 2" descr="http://cdn7.fotosearch.com/bthumb/CSP/CSP426/k4266205.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23728" y="476672"/>
            <a:ext cx="4698521" cy="3095499"/>
          </a:xfrm>
          <a:prstGeom prst="rect">
            <a:avLst/>
          </a:prstGeom>
          <a:noFill/>
          <a:ln w="76200">
            <a:solidFill>
              <a:schemeClr val="accent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285277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2000"/>
                                        <p:tgtEl>
                                          <p:spTgt spid="2"/>
                                        </p:tgtEl>
                                      </p:cBhvr>
                                    </p:animEffect>
                                    <p:anim calcmode="lin" valueType="num">
                                      <p:cBhvr>
                                        <p:cTn id="8" dur="2000" fill="hold"/>
                                        <p:tgtEl>
                                          <p:spTgt spid="2"/>
                                        </p:tgtEl>
                                        <p:attrNameLst>
                                          <p:attrName>ppt_w</p:attrName>
                                        </p:attrNameLst>
                                      </p:cBhvr>
                                      <p:tavLst>
                                        <p:tav tm="0" fmla="#ppt_w*sin(2.5*pi*$)">
                                          <p:val>
                                            <p:fltVal val="0"/>
                                          </p:val>
                                        </p:tav>
                                        <p:tav tm="100000">
                                          <p:val>
                                            <p:fltVal val="1"/>
                                          </p:val>
                                        </p:tav>
                                      </p:tavLst>
                                    </p:anim>
                                    <p:anim calcmode="lin" valueType="num">
                                      <p:cBhvr>
                                        <p:cTn id="9" dur="2000" fill="hold"/>
                                        <p:tgtEl>
                                          <p:spTgt spid="2"/>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cdn6.fotosearch.com/bthumb/CSP/CSP061/k0617268.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04448" y="-2907704"/>
            <a:ext cx="2967600" cy="2304256"/>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3" name="Tabulka 2"/>
          <p:cNvGraphicFramePr>
            <a:graphicFrameLocks noGrp="1"/>
          </p:cNvGraphicFramePr>
          <p:nvPr>
            <p:extLst>
              <p:ext uri="{D42A27DB-BD31-4B8C-83A1-F6EECF244321}">
                <p14:modId xmlns:p14="http://schemas.microsoft.com/office/powerpoint/2010/main" val="3122184281"/>
              </p:ext>
            </p:extLst>
          </p:nvPr>
        </p:nvGraphicFramePr>
        <p:xfrm>
          <a:off x="0" y="-27383"/>
          <a:ext cx="2339752" cy="6876764"/>
        </p:xfrm>
        <a:graphic>
          <a:graphicData uri="http://schemas.openxmlformats.org/drawingml/2006/table">
            <a:tbl>
              <a:tblPr firstRow="1" firstCol="1" bandRow="1"/>
              <a:tblGrid>
                <a:gridCol w="407391"/>
                <a:gridCol w="1932361"/>
              </a:tblGrid>
              <a:tr h="473771">
                <a:tc>
                  <a:txBody>
                    <a:bodyPr/>
                    <a:lstStyle/>
                    <a:p>
                      <a:endParaRPr lang="cs-CZ" dirty="0"/>
                    </a:p>
                  </a:txBody>
                  <a:tcPr marL="0" marR="0" marT="0" marB="0">
                    <a:lnL>
                      <a:noFill/>
                    </a:lnL>
                    <a:lnR>
                      <a:noFill/>
                    </a:lnR>
                    <a:lnT>
                      <a:noFill/>
                    </a:lnT>
                    <a:lnB>
                      <a:noFill/>
                    </a:lnB>
                    <a:solidFill>
                      <a:srgbClr val="FFC000"/>
                    </a:solidFill>
                  </a:tcPr>
                </a:tc>
                <a:tc>
                  <a:txBody>
                    <a:bodyPr/>
                    <a:lstStyle/>
                    <a:p>
                      <a:r>
                        <a:rPr lang="cs-CZ" b="1" dirty="0" smtClean="0"/>
                        <a:t>AT THE </a:t>
                      </a:r>
                      <a:endParaRPr lang="cs-CZ" dirty="0"/>
                    </a:p>
                  </a:txBody>
                  <a:tcPr>
                    <a:lnL>
                      <a:noFill/>
                    </a:lnL>
                    <a:solidFill>
                      <a:srgbClr val="FFC000"/>
                    </a:solidFill>
                  </a:tcPr>
                </a:tc>
              </a:tr>
              <a:tr h="440284">
                <a:tc>
                  <a:txBody>
                    <a:bodyPr/>
                    <a:lstStyle/>
                    <a:p>
                      <a:endParaRPr lang="cs-CZ" dirty="0">
                        <a:solidFill>
                          <a:srgbClr val="000000"/>
                        </a:solidFill>
                        <a:effectLst/>
                        <a:latin typeface="Verdana"/>
                      </a:endParaRPr>
                    </a:p>
                  </a:txBody>
                  <a:tcPr anchor="ctr">
                    <a:lnL>
                      <a:noFill/>
                    </a:lnL>
                    <a:lnR>
                      <a:noFill/>
                    </a:lnR>
                    <a:lnT>
                      <a:noFill/>
                    </a:lnT>
                    <a:lnB w="12700" cap="flat" cmpd="sng" algn="ctr">
                      <a:solidFill>
                        <a:srgbClr val="000000"/>
                      </a:solidFill>
                      <a:prstDash val="solid"/>
                      <a:round/>
                      <a:headEnd type="none" w="med" len="med"/>
                      <a:tailEnd type="none" w="med" len="med"/>
                    </a:lnB>
                    <a:solidFill>
                      <a:srgbClr val="FFC000"/>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b="1" dirty="0" smtClean="0"/>
                        <a:t>STATION</a:t>
                      </a:r>
                      <a:endParaRPr lang="cs-CZ" dirty="0"/>
                    </a:p>
                  </a:txBody>
                  <a:tcPr anchor="ctr">
                    <a:lnL>
                      <a:noFill/>
                    </a:lnL>
                    <a:lnR>
                      <a:noFill/>
                    </a:lnR>
                    <a:lnB w="12700" cap="flat" cmpd="sng" algn="ctr">
                      <a:solidFill>
                        <a:srgbClr val="000000"/>
                      </a:solidFill>
                      <a:prstDash val="solid"/>
                      <a:round/>
                      <a:headEnd type="none" w="med" len="med"/>
                      <a:tailEnd type="none" w="med" len="med"/>
                    </a:lnB>
                    <a:solidFill>
                      <a:srgbClr val="FFC000"/>
                    </a:solidFill>
                  </a:tcPr>
                </a:tc>
              </a:tr>
              <a:tr h="225738">
                <a:tc>
                  <a:txBody>
                    <a:bodyPr/>
                    <a:lstStyle/>
                    <a:p>
                      <a:pPr>
                        <a:spcAft>
                          <a:spcPts val="0"/>
                        </a:spcAft>
                      </a:pPr>
                      <a:r>
                        <a:rPr lang="cs-CZ" sz="900" b="1">
                          <a:solidFill>
                            <a:srgbClr val="FFFFFF"/>
                          </a:solidFill>
                          <a:effectLst/>
                          <a:latin typeface="Arial"/>
                          <a:cs typeface="Arial"/>
                        </a:rPr>
                        <a:t>1</a:t>
                      </a:r>
                      <a:endParaRPr lang="cs-CZ">
                        <a:solidFill>
                          <a:srgbClr val="000000"/>
                        </a:solidFill>
                        <a:effectLst/>
                        <a:latin typeface="Verdana"/>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0000"/>
                    </a:solidFill>
                  </a:tcPr>
                </a:tc>
                <a:tc>
                  <a:txBody>
                    <a:bodyPr/>
                    <a:lstStyle/>
                    <a:p>
                      <a:pPr>
                        <a:spcAft>
                          <a:spcPts val="0"/>
                        </a:spcAft>
                      </a:pPr>
                      <a:r>
                        <a:rPr lang="cs-CZ" sz="900">
                          <a:solidFill>
                            <a:srgbClr val="000000"/>
                          </a:solidFill>
                          <a:effectLst/>
                          <a:latin typeface="Arial"/>
                          <a:cs typeface="Arial"/>
                        </a:rPr>
                        <a:t>The (railway) station</a:t>
                      </a:r>
                      <a:endParaRPr lang="cs-CZ">
                        <a:solidFill>
                          <a:srgbClr val="000000"/>
                        </a:solidFill>
                        <a:effectLst/>
                        <a:latin typeface="Verdana"/>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r>
              <a:tr h="165106">
                <a:tc>
                  <a:txBody>
                    <a:bodyPr/>
                    <a:lstStyle/>
                    <a:p>
                      <a:pPr>
                        <a:spcAft>
                          <a:spcPts val="0"/>
                        </a:spcAft>
                      </a:pPr>
                      <a:r>
                        <a:rPr lang="cs-CZ" sz="900" b="1">
                          <a:solidFill>
                            <a:srgbClr val="FFFFFF"/>
                          </a:solidFill>
                          <a:effectLst/>
                          <a:latin typeface="Arial"/>
                          <a:cs typeface="Arial"/>
                        </a:rPr>
                        <a:t>2</a:t>
                      </a:r>
                      <a:endParaRPr lang="cs-CZ">
                        <a:solidFill>
                          <a:srgbClr val="000000"/>
                        </a:solidFill>
                        <a:effectLst/>
                        <a:latin typeface="Verdana"/>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0000"/>
                    </a:solidFill>
                  </a:tcPr>
                </a:tc>
                <a:tc>
                  <a:txBody>
                    <a:bodyPr/>
                    <a:lstStyle/>
                    <a:p>
                      <a:pPr>
                        <a:spcAft>
                          <a:spcPts val="0"/>
                        </a:spcAft>
                      </a:pPr>
                      <a:r>
                        <a:rPr lang="cs-CZ" sz="900">
                          <a:solidFill>
                            <a:srgbClr val="000000"/>
                          </a:solidFill>
                          <a:effectLst/>
                          <a:latin typeface="Arial"/>
                          <a:cs typeface="Arial"/>
                        </a:rPr>
                        <a:t>The train </a:t>
                      </a:r>
                      <a:endParaRPr lang="cs-CZ">
                        <a:solidFill>
                          <a:srgbClr val="000000"/>
                        </a:solidFill>
                        <a:effectLst/>
                        <a:latin typeface="Verdana"/>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r>
              <a:tr h="169304">
                <a:tc>
                  <a:txBody>
                    <a:bodyPr/>
                    <a:lstStyle/>
                    <a:p>
                      <a:pPr>
                        <a:spcAft>
                          <a:spcPts val="0"/>
                        </a:spcAft>
                      </a:pPr>
                      <a:r>
                        <a:rPr lang="cs-CZ" sz="900" b="1">
                          <a:solidFill>
                            <a:srgbClr val="FFFFFF"/>
                          </a:solidFill>
                          <a:effectLst/>
                          <a:latin typeface="Arial"/>
                          <a:cs typeface="Arial"/>
                        </a:rPr>
                        <a:t>3</a:t>
                      </a:r>
                      <a:endParaRPr lang="cs-CZ">
                        <a:solidFill>
                          <a:srgbClr val="000000"/>
                        </a:solidFill>
                        <a:effectLst/>
                        <a:latin typeface="Verdana"/>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0000"/>
                    </a:solidFill>
                  </a:tcPr>
                </a:tc>
                <a:tc>
                  <a:txBody>
                    <a:bodyPr/>
                    <a:lstStyle/>
                    <a:p>
                      <a:pPr>
                        <a:spcAft>
                          <a:spcPts val="0"/>
                        </a:spcAft>
                      </a:pPr>
                      <a:r>
                        <a:rPr lang="cs-CZ" sz="900">
                          <a:solidFill>
                            <a:srgbClr val="000000"/>
                          </a:solidFill>
                          <a:effectLst/>
                          <a:latin typeface="Arial"/>
                          <a:cs typeface="Arial"/>
                        </a:rPr>
                        <a:t>The platform </a:t>
                      </a:r>
                      <a:endParaRPr lang="cs-CZ">
                        <a:solidFill>
                          <a:srgbClr val="000000"/>
                        </a:solidFill>
                        <a:effectLst/>
                        <a:latin typeface="Verdana"/>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r>
              <a:tr h="169304">
                <a:tc>
                  <a:txBody>
                    <a:bodyPr/>
                    <a:lstStyle/>
                    <a:p>
                      <a:pPr>
                        <a:spcAft>
                          <a:spcPts val="0"/>
                        </a:spcAft>
                      </a:pPr>
                      <a:r>
                        <a:rPr lang="cs-CZ" sz="900" b="1">
                          <a:solidFill>
                            <a:srgbClr val="FFFFFF"/>
                          </a:solidFill>
                          <a:effectLst/>
                          <a:latin typeface="Arial"/>
                          <a:cs typeface="Arial"/>
                        </a:rPr>
                        <a:t>4</a:t>
                      </a:r>
                      <a:endParaRPr lang="cs-CZ">
                        <a:solidFill>
                          <a:srgbClr val="000000"/>
                        </a:solidFill>
                        <a:effectLst/>
                        <a:latin typeface="Verdana"/>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0000"/>
                    </a:solidFill>
                  </a:tcPr>
                </a:tc>
                <a:tc>
                  <a:txBody>
                    <a:bodyPr/>
                    <a:lstStyle/>
                    <a:p>
                      <a:pPr>
                        <a:spcAft>
                          <a:spcPts val="0"/>
                        </a:spcAft>
                      </a:pPr>
                      <a:r>
                        <a:rPr lang="cs-CZ" sz="900">
                          <a:solidFill>
                            <a:srgbClr val="000000"/>
                          </a:solidFill>
                          <a:effectLst/>
                          <a:latin typeface="Arial"/>
                          <a:cs typeface="Arial"/>
                        </a:rPr>
                        <a:t>The (railway) track</a:t>
                      </a:r>
                      <a:endParaRPr lang="cs-CZ">
                        <a:solidFill>
                          <a:srgbClr val="000000"/>
                        </a:solidFill>
                        <a:effectLst/>
                        <a:latin typeface="Verdana"/>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r>
              <a:tr h="234801">
                <a:tc>
                  <a:txBody>
                    <a:bodyPr/>
                    <a:lstStyle/>
                    <a:p>
                      <a:pPr>
                        <a:spcAft>
                          <a:spcPts val="0"/>
                        </a:spcAft>
                      </a:pPr>
                      <a:r>
                        <a:rPr lang="cs-CZ" sz="900" b="1">
                          <a:solidFill>
                            <a:srgbClr val="000000"/>
                          </a:solidFill>
                          <a:effectLst/>
                          <a:latin typeface="Arial"/>
                          <a:cs typeface="Arial"/>
                        </a:rPr>
                        <a:t>5</a:t>
                      </a:r>
                      <a:endParaRPr lang="cs-CZ">
                        <a:solidFill>
                          <a:srgbClr val="000000"/>
                        </a:solidFill>
                        <a:effectLst/>
                        <a:latin typeface="Verdana"/>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000"/>
                    </a:solidFill>
                  </a:tcPr>
                </a:tc>
                <a:tc>
                  <a:txBody>
                    <a:bodyPr/>
                    <a:lstStyle/>
                    <a:p>
                      <a:pPr>
                        <a:spcAft>
                          <a:spcPts val="0"/>
                        </a:spcAft>
                      </a:pPr>
                      <a:r>
                        <a:rPr lang="cs-CZ" sz="900">
                          <a:solidFill>
                            <a:srgbClr val="000000"/>
                          </a:solidFill>
                          <a:effectLst/>
                          <a:latin typeface="Arial"/>
                          <a:cs typeface="Arial"/>
                        </a:rPr>
                        <a:t>A passenger</a:t>
                      </a:r>
                      <a:endParaRPr lang="cs-CZ">
                        <a:solidFill>
                          <a:srgbClr val="000000"/>
                        </a:solidFill>
                        <a:effectLst/>
                        <a:latin typeface="Verdana"/>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r>
              <a:tr h="216024">
                <a:tc>
                  <a:txBody>
                    <a:bodyPr/>
                    <a:lstStyle/>
                    <a:p>
                      <a:pPr>
                        <a:spcAft>
                          <a:spcPts val="0"/>
                        </a:spcAft>
                      </a:pPr>
                      <a:endParaRPr lang="cs-CZ" dirty="0">
                        <a:solidFill>
                          <a:srgbClr val="000000"/>
                        </a:solidFill>
                        <a:effectLst/>
                        <a:latin typeface="Verdana"/>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8F8F8"/>
                    </a:solidFill>
                  </a:tcPr>
                </a:tc>
                <a:tc>
                  <a:txBody>
                    <a:bodyPr/>
                    <a:lstStyle/>
                    <a:p>
                      <a:pPr>
                        <a:spcAft>
                          <a:spcPts val="0"/>
                        </a:spcAft>
                      </a:pPr>
                      <a:endParaRPr lang="cs-CZ" sz="900" dirty="0">
                        <a:solidFill>
                          <a:srgbClr val="000000"/>
                        </a:solidFill>
                        <a:effectLst/>
                        <a:latin typeface="Verdana"/>
                        <a:cs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r>
              <a:tr h="229736">
                <a:tc>
                  <a:txBody>
                    <a:bodyPr/>
                    <a:lstStyle/>
                    <a:p>
                      <a:pPr>
                        <a:spcAft>
                          <a:spcPts val="0"/>
                        </a:spcAft>
                      </a:pPr>
                      <a:r>
                        <a:rPr lang="cs-CZ" sz="900" b="1">
                          <a:solidFill>
                            <a:srgbClr val="000000"/>
                          </a:solidFill>
                          <a:effectLst/>
                          <a:latin typeface="Arial"/>
                          <a:cs typeface="Arial"/>
                        </a:rPr>
                        <a:t>6</a:t>
                      </a:r>
                      <a:endParaRPr lang="cs-CZ">
                        <a:solidFill>
                          <a:srgbClr val="000000"/>
                        </a:solidFill>
                        <a:effectLst/>
                        <a:latin typeface="Verdana"/>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2CDDC"/>
                    </a:solidFill>
                  </a:tcPr>
                </a:tc>
                <a:tc>
                  <a:txBody>
                    <a:bodyPr/>
                    <a:lstStyle/>
                    <a:p>
                      <a:pPr>
                        <a:spcAft>
                          <a:spcPts val="0"/>
                        </a:spcAft>
                      </a:pPr>
                      <a:r>
                        <a:rPr lang="cs-CZ" sz="900">
                          <a:solidFill>
                            <a:srgbClr val="000000"/>
                          </a:solidFill>
                          <a:effectLst/>
                          <a:latin typeface="Arial"/>
                          <a:cs typeface="Arial"/>
                        </a:rPr>
                        <a:t>Luggage </a:t>
                      </a:r>
                      <a:endParaRPr lang="cs-CZ">
                        <a:solidFill>
                          <a:srgbClr val="000000"/>
                        </a:solidFill>
                        <a:effectLst/>
                        <a:latin typeface="Verdana"/>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r>
              <a:tr h="225738">
                <a:tc>
                  <a:txBody>
                    <a:bodyPr/>
                    <a:lstStyle/>
                    <a:p>
                      <a:pPr>
                        <a:spcAft>
                          <a:spcPts val="0"/>
                        </a:spcAft>
                      </a:pPr>
                      <a:r>
                        <a:rPr lang="cs-CZ" sz="900" b="1">
                          <a:solidFill>
                            <a:srgbClr val="000000"/>
                          </a:solidFill>
                          <a:effectLst/>
                          <a:latin typeface="Arial"/>
                          <a:cs typeface="Arial"/>
                        </a:rPr>
                        <a:t>7</a:t>
                      </a:r>
                      <a:endParaRPr lang="cs-CZ">
                        <a:solidFill>
                          <a:srgbClr val="000000"/>
                        </a:solidFill>
                        <a:effectLst/>
                        <a:latin typeface="Verdana"/>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2CDDC"/>
                    </a:solidFill>
                  </a:tcPr>
                </a:tc>
                <a:tc>
                  <a:txBody>
                    <a:bodyPr/>
                    <a:lstStyle/>
                    <a:p>
                      <a:pPr>
                        <a:spcAft>
                          <a:spcPts val="0"/>
                        </a:spcAft>
                      </a:pPr>
                      <a:r>
                        <a:rPr lang="cs-CZ" sz="900">
                          <a:solidFill>
                            <a:srgbClr val="000000"/>
                          </a:solidFill>
                          <a:effectLst/>
                          <a:latin typeface="Arial"/>
                          <a:cs typeface="Arial"/>
                        </a:rPr>
                        <a:t>The (luggage) trolley</a:t>
                      </a:r>
                      <a:endParaRPr lang="cs-CZ">
                        <a:solidFill>
                          <a:srgbClr val="000000"/>
                        </a:solidFill>
                        <a:effectLst/>
                        <a:latin typeface="Verdana"/>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r>
              <a:tr h="199630">
                <a:tc>
                  <a:txBody>
                    <a:bodyPr/>
                    <a:lstStyle/>
                    <a:p>
                      <a:pPr>
                        <a:spcAft>
                          <a:spcPts val="0"/>
                        </a:spcAft>
                      </a:pPr>
                      <a:endParaRPr lang="cs-CZ">
                        <a:solidFill>
                          <a:srgbClr val="000000"/>
                        </a:solidFill>
                        <a:effectLst/>
                        <a:latin typeface="Verdana"/>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8F8F8"/>
                    </a:solidFill>
                  </a:tcPr>
                </a:tc>
                <a:tc>
                  <a:txBody>
                    <a:bodyPr/>
                    <a:lstStyle/>
                    <a:p>
                      <a:pPr>
                        <a:spcAft>
                          <a:spcPts val="0"/>
                        </a:spcAft>
                      </a:pPr>
                      <a:endParaRPr lang="cs-CZ" sz="900" dirty="0">
                        <a:solidFill>
                          <a:srgbClr val="000000"/>
                        </a:solidFill>
                        <a:effectLst/>
                        <a:latin typeface="Verdana"/>
                        <a:cs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r>
              <a:tr h="366262">
                <a:tc>
                  <a:txBody>
                    <a:bodyPr/>
                    <a:lstStyle/>
                    <a:p>
                      <a:pPr>
                        <a:spcAft>
                          <a:spcPts val="0"/>
                        </a:spcAft>
                      </a:pPr>
                      <a:r>
                        <a:rPr lang="cs-CZ" sz="900" b="1">
                          <a:solidFill>
                            <a:srgbClr val="000000"/>
                          </a:solidFill>
                          <a:effectLst/>
                          <a:latin typeface="Arial"/>
                          <a:cs typeface="Arial"/>
                        </a:rPr>
                        <a:t>8</a:t>
                      </a:r>
                      <a:endParaRPr lang="cs-CZ">
                        <a:solidFill>
                          <a:srgbClr val="000000"/>
                        </a:solidFill>
                        <a:effectLst/>
                        <a:latin typeface="Verdana"/>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000"/>
                    </a:solidFill>
                  </a:tcPr>
                </a:tc>
                <a:tc>
                  <a:txBody>
                    <a:bodyPr/>
                    <a:lstStyle/>
                    <a:p>
                      <a:pPr>
                        <a:spcAft>
                          <a:spcPts val="0"/>
                        </a:spcAft>
                      </a:pPr>
                      <a:r>
                        <a:rPr lang="cs-CZ" sz="900" dirty="0" err="1">
                          <a:solidFill>
                            <a:srgbClr val="000000"/>
                          </a:solidFill>
                          <a:effectLst/>
                          <a:latin typeface="Arial"/>
                          <a:cs typeface="Arial"/>
                        </a:rPr>
                        <a:t>The</a:t>
                      </a:r>
                      <a:r>
                        <a:rPr lang="cs-CZ" sz="900" dirty="0">
                          <a:solidFill>
                            <a:srgbClr val="000000"/>
                          </a:solidFill>
                          <a:effectLst/>
                          <a:latin typeface="Arial"/>
                          <a:cs typeface="Arial"/>
                        </a:rPr>
                        <a:t> </a:t>
                      </a:r>
                      <a:r>
                        <a:rPr lang="cs-CZ" sz="900" dirty="0" err="1">
                          <a:solidFill>
                            <a:srgbClr val="000000"/>
                          </a:solidFill>
                          <a:effectLst/>
                          <a:latin typeface="Arial"/>
                          <a:cs typeface="Arial"/>
                        </a:rPr>
                        <a:t>railwayman</a:t>
                      </a:r>
                      <a:endParaRPr lang="cs-CZ" dirty="0">
                        <a:solidFill>
                          <a:srgbClr val="000000"/>
                        </a:solidFill>
                        <a:effectLst/>
                        <a:latin typeface="Verdana"/>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r>
              <a:tr h="225738">
                <a:tc>
                  <a:txBody>
                    <a:bodyPr/>
                    <a:lstStyle/>
                    <a:p>
                      <a:pPr>
                        <a:spcAft>
                          <a:spcPts val="0"/>
                        </a:spcAft>
                      </a:pPr>
                      <a:r>
                        <a:rPr lang="cs-CZ" sz="900" b="1">
                          <a:solidFill>
                            <a:srgbClr val="000000"/>
                          </a:solidFill>
                          <a:effectLst/>
                          <a:latin typeface="Arial"/>
                          <a:cs typeface="Arial"/>
                        </a:rPr>
                        <a:t>9</a:t>
                      </a:r>
                      <a:endParaRPr lang="cs-CZ">
                        <a:solidFill>
                          <a:srgbClr val="000000"/>
                        </a:solidFill>
                        <a:effectLst/>
                        <a:latin typeface="Verdana"/>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000"/>
                    </a:solidFill>
                  </a:tcPr>
                </a:tc>
                <a:tc>
                  <a:txBody>
                    <a:bodyPr/>
                    <a:lstStyle/>
                    <a:p>
                      <a:pPr>
                        <a:spcAft>
                          <a:spcPts val="0"/>
                        </a:spcAft>
                      </a:pPr>
                      <a:r>
                        <a:rPr lang="cs-CZ" sz="900" dirty="0" err="1">
                          <a:solidFill>
                            <a:srgbClr val="000000"/>
                          </a:solidFill>
                          <a:effectLst/>
                          <a:latin typeface="Arial"/>
                          <a:cs typeface="Arial"/>
                        </a:rPr>
                        <a:t>The</a:t>
                      </a:r>
                      <a:r>
                        <a:rPr lang="cs-CZ" sz="900" dirty="0">
                          <a:solidFill>
                            <a:srgbClr val="000000"/>
                          </a:solidFill>
                          <a:effectLst/>
                          <a:latin typeface="Arial"/>
                          <a:cs typeface="Arial"/>
                        </a:rPr>
                        <a:t> </a:t>
                      </a:r>
                      <a:r>
                        <a:rPr lang="cs-CZ" sz="900" dirty="0" err="1">
                          <a:solidFill>
                            <a:srgbClr val="000000"/>
                          </a:solidFill>
                          <a:effectLst/>
                          <a:latin typeface="Arial"/>
                          <a:cs typeface="Arial"/>
                        </a:rPr>
                        <a:t>ticket</a:t>
                      </a:r>
                      <a:r>
                        <a:rPr lang="cs-CZ" sz="900" dirty="0">
                          <a:solidFill>
                            <a:srgbClr val="000000"/>
                          </a:solidFill>
                          <a:effectLst/>
                          <a:latin typeface="Arial"/>
                          <a:cs typeface="Arial"/>
                        </a:rPr>
                        <a:t> </a:t>
                      </a:r>
                      <a:r>
                        <a:rPr lang="cs-CZ" sz="900" dirty="0" err="1">
                          <a:solidFill>
                            <a:srgbClr val="000000"/>
                          </a:solidFill>
                          <a:effectLst/>
                          <a:latin typeface="Arial"/>
                          <a:cs typeface="Arial"/>
                        </a:rPr>
                        <a:t>inspector</a:t>
                      </a:r>
                      <a:endParaRPr lang="cs-CZ" dirty="0">
                        <a:solidFill>
                          <a:srgbClr val="000000"/>
                        </a:solidFill>
                        <a:effectLst/>
                        <a:latin typeface="Verdana"/>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r>
              <a:tr h="330215">
                <a:tc>
                  <a:txBody>
                    <a:bodyPr/>
                    <a:lstStyle/>
                    <a:p>
                      <a:pPr>
                        <a:spcAft>
                          <a:spcPts val="0"/>
                        </a:spcAft>
                      </a:pPr>
                      <a:r>
                        <a:rPr lang="cs-CZ" sz="900" b="1">
                          <a:solidFill>
                            <a:srgbClr val="000000"/>
                          </a:solidFill>
                          <a:effectLst/>
                          <a:latin typeface="Arial"/>
                          <a:cs typeface="Arial"/>
                        </a:rPr>
                        <a:t>10</a:t>
                      </a:r>
                      <a:endParaRPr lang="cs-CZ">
                        <a:solidFill>
                          <a:srgbClr val="000000"/>
                        </a:solidFill>
                        <a:effectLst/>
                        <a:latin typeface="Verdana"/>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000"/>
                    </a:solidFill>
                  </a:tcPr>
                </a:tc>
                <a:tc>
                  <a:txBody>
                    <a:bodyPr/>
                    <a:lstStyle/>
                    <a:p>
                      <a:pPr>
                        <a:spcAft>
                          <a:spcPts val="0"/>
                        </a:spcAft>
                      </a:pPr>
                      <a:r>
                        <a:rPr lang="cs-CZ" sz="900" dirty="0" err="1">
                          <a:solidFill>
                            <a:srgbClr val="000000"/>
                          </a:solidFill>
                          <a:effectLst/>
                          <a:latin typeface="Arial"/>
                          <a:cs typeface="Arial"/>
                        </a:rPr>
                        <a:t>The</a:t>
                      </a:r>
                      <a:r>
                        <a:rPr lang="cs-CZ" sz="900" dirty="0">
                          <a:solidFill>
                            <a:srgbClr val="000000"/>
                          </a:solidFill>
                          <a:effectLst/>
                          <a:latin typeface="Arial"/>
                          <a:cs typeface="Arial"/>
                        </a:rPr>
                        <a:t> </a:t>
                      </a:r>
                      <a:r>
                        <a:rPr lang="cs-CZ" sz="900" dirty="0" err="1">
                          <a:solidFill>
                            <a:srgbClr val="000000"/>
                          </a:solidFill>
                          <a:effectLst/>
                          <a:latin typeface="Arial"/>
                          <a:cs typeface="Arial"/>
                        </a:rPr>
                        <a:t>guard</a:t>
                      </a:r>
                      <a:endParaRPr lang="cs-CZ" dirty="0">
                        <a:solidFill>
                          <a:srgbClr val="000000"/>
                        </a:solidFill>
                        <a:effectLst/>
                        <a:latin typeface="Verdana"/>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r>
              <a:tr h="236135">
                <a:tc>
                  <a:txBody>
                    <a:bodyPr/>
                    <a:lstStyle/>
                    <a:p>
                      <a:pPr>
                        <a:spcAft>
                          <a:spcPts val="0"/>
                        </a:spcAft>
                      </a:pPr>
                      <a:r>
                        <a:rPr lang="cs-CZ" sz="900" b="1">
                          <a:solidFill>
                            <a:srgbClr val="000000"/>
                          </a:solidFill>
                          <a:effectLst/>
                          <a:latin typeface="Arial"/>
                          <a:cs typeface="Arial"/>
                        </a:rPr>
                        <a:t>11</a:t>
                      </a:r>
                      <a:endParaRPr lang="cs-CZ">
                        <a:solidFill>
                          <a:srgbClr val="000000"/>
                        </a:solidFill>
                        <a:effectLst/>
                        <a:latin typeface="Verdana"/>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000"/>
                    </a:solidFill>
                  </a:tcPr>
                </a:tc>
                <a:tc>
                  <a:txBody>
                    <a:bodyPr/>
                    <a:lstStyle/>
                    <a:p>
                      <a:pPr>
                        <a:spcAft>
                          <a:spcPts val="0"/>
                        </a:spcAft>
                      </a:pPr>
                      <a:r>
                        <a:rPr lang="cs-CZ" sz="900">
                          <a:solidFill>
                            <a:srgbClr val="000000"/>
                          </a:solidFill>
                          <a:effectLst/>
                          <a:latin typeface="Arial"/>
                          <a:cs typeface="Arial"/>
                        </a:rPr>
                        <a:t>The station master</a:t>
                      </a:r>
                      <a:endParaRPr lang="cs-CZ">
                        <a:solidFill>
                          <a:srgbClr val="000000"/>
                        </a:solidFill>
                        <a:effectLst/>
                        <a:latin typeface="Verdana"/>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r>
              <a:tr h="207120">
                <a:tc>
                  <a:txBody>
                    <a:bodyPr/>
                    <a:lstStyle/>
                    <a:p>
                      <a:pPr>
                        <a:spcAft>
                          <a:spcPts val="0"/>
                        </a:spcAft>
                      </a:pPr>
                      <a:endParaRPr lang="cs-CZ">
                        <a:solidFill>
                          <a:srgbClr val="000000"/>
                        </a:solidFill>
                        <a:effectLst/>
                        <a:latin typeface="Verdana"/>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8F8F8"/>
                    </a:solidFill>
                  </a:tcPr>
                </a:tc>
                <a:tc>
                  <a:txBody>
                    <a:bodyPr/>
                    <a:lstStyle/>
                    <a:p>
                      <a:pPr>
                        <a:spcAft>
                          <a:spcPts val="0"/>
                        </a:spcAft>
                      </a:pPr>
                      <a:endParaRPr lang="cs-CZ" sz="900">
                        <a:solidFill>
                          <a:srgbClr val="000000"/>
                        </a:solidFill>
                        <a:effectLst/>
                        <a:latin typeface="Verdana"/>
                        <a:cs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r>
              <a:tr h="330215">
                <a:tc>
                  <a:txBody>
                    <a:bodyPr/>
                    <a:lstStyle/>
                    <a:p>
                      <a:pPr>
                        <a:spcAft>
                          <a:spcPts val="0"/>
                        </a:spcAft>
                      </a:pPr>
                      <a:r>
                        <a:rPr lang="cs-CZ" sz="900" b="1">
                          <a:solidFill>
                            <a:srgbClr val="000000"/>
                          </a:solidFill>
                          <a:effectLst/>
                          <a:latin typeface="Arial"/>
                          <a:cs typeface="Arial"/>
                        </a:rPr>
                        <a:t>12</a:t>
                      </a:r>
                      <a:endParaRPr lang="cs-CZ">
                        <a:solidFill>
                          <a:srgbClr val="000000"/>
                        </a:solidFill>
                        <a:effectLst/>
                        <a:latin typeface="Verdana"/>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BBB59"/>
                    </a:solidFill>
                  </a:tcPr>
                </a:tc>
                <a:tc>
                  <a:txBody>
                    <a:bodyPr/>
                    <a:lstStyle/>
                    <a:p>
                      <a:pPr>
                        <a:spcAft>
                          <a:spcPts val="0"/>
                        </a:spcAft>
                      </a:pPr>
                      <a:r>
                        <a:rPr lang="cs-CZ" sz="900" dirty="0" err="1">
                          <a:solidFill>
                            <a:srgbClr val="000000"/>
                          </a:solidFill>
                          <a:effectLst/>
                          <a:latin typeface="Arial"/>
                          <a:cs typeface="Arial"/>
                        </a:rPr>
                        <a:t>The</a:t>
                      </a:r>
                      <a:r>
                        <a:rPr lang="cs-CZ" sz="900" dirty="0">
                          <a:solidFill>
                            <a:srgbClr val="000000"/>
                          </a:solidFill>
                          <a:effectLst/>
                          <a:latin typeface="Arial"/>
                          <a:cs typeface="Arial"/>
                        </a:rPr>
                        <a:t> station </a:t>
                      </a:r>
                      <a:r>
                        <a:rPr lang="cs-CZ" sz="900" dirty="0" err="1">
                          <a:solidFill>
                            <a:srgbClr val="000000"/>
                          </a:solidFill>
                          <a:effectLst/>
                          <a:latin typeface="Arial"/>
                          <a:cs typeface="Arial"/>
                        </a:rPr>
                        <a:t>buffet</a:t>
                      </a:r>
                      <a:endParaRPr lang="cs-CZ" dirty="0">
                        <a:solidFill>
                          <a:srgbClr val="000000"/>
                        </a:solidFill>
                        <a:effectLst/>
                        <a:latin typeface="Verdana"/>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r>
              <a:tr h="330215">
                <a:tc>
                  <a:txBody>
                    <a:bodyPr/>
                    <a:lstStyle/>
                    <a:p>
                      <a:pPr>
                        <a:spcAft>
                          <a:spcPts val="0"/>
                        </a:spcAft>
                      </a:pPr>
                      <a:r>
                        <a:rPr lang="cs-CZ" sz="900" b="1">
                          <a:solidFill>
                            <a:srgbClr val="000000"/>
                          </a:solidFill>
                          <a:effectLst/>
                          <a:latin typeface="Arial"/>
                          <a:cs typeface="Arial"/>
                        </a:rPr>
                        <a:t>13</a:t>
                      </a:r>
                      <a:endParaRPr lang="cs-CZ">
                        <a:solidFill>
                          <a:srgbClr val="000000"/>
                        </a:solidFill>
                        <a:effectLst/>
                        <a:latin typeface="Verdana"/>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BBB59"/>
                    </a:solidFill>
                  </a:tcPr>
                </a:tc>
                <a:tc>
                  <a:txBody>
                    <a:bodyPr/>
                    <a:lstStyle/>
                    <a:p>
                      <a:pPr>
                        <a:spcAft>
                          <a:spcPts val="0"/>
                        </a:spcAft>
                      </a:pPr>
                      <a:r>
                        <a:rPr lang="cs-CZ" sz="900">
                          <a:solidFill>
                            <a:srgbClr val="000000"/>
                          </a:solidFill>
                          <a:effectLst/>
                          <a:latin typeface="Arial"/>
                          <a:cs typeface="Arial"/>
                        </a:rPr>
                        <a:t>The waiting room</a:t>
                      </a:r>
                      <a:endParaRPr lang="cs-CZ">
                        <a:solidFill>
                          <a:srgbClr val="000000"/>
                        </a:solidFill>
                        <a:effectLst/>
                        <a:latin typeface="Verdana"/>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r>
              <a:tr h="330215">
                <a:tc>
                  <a:txBody>
                    <a:bodyPr/>
                    <a:lstStyle/>
                    <a:p>
                      <a:pPr>
                        <a:spcAft>
                          <a:spcPts val="0"/>
                        </a:spcAft>
                      </a:pPr>
                      <a:r>
                        <a:rPr lang="cs-CZ" sz="900" b="1">
                          <a:solidFill>
                            <a:srgbClr val="000000"/>
                          </a:solidFill>
                          <a:effectLst/>
                          <a:latin typeface="Arial"/>
                          <a:cs typeface="Arial"/>
                        </a:rPr>
                        <a:t>14</a:t>
                      </a:r>
                      <a:endParaRPr lang="cs-CZ">
                        <a:solidFill>
                          <a:srgbClr val="000000"/>
                        </a:solidFill>
                        <a:effectLst/>
                        <a:latin typeface="Verdana"/>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BBB59"/>
                    </a:solidFill>
                  </a:tcPr>
                </a:tc>
                <a:tc>
                  <a:txBody>
                    <a:bodyPr/>
                    <a:lstStyle/>
                    <a:p>
                      <a:pPr>
                        <a:spcAft>
                          <a:spcPts val="0"/>
                        </a:spcAft>
                      </a:pPr>
                      <a:r>
                        <a:rPr lang="cs-CZ" sz="900">
                          <a:solidFill>
                            <a:srgbClr val="000000"/>
                          </a:solidFill>
                          <a:effectLst/>
                          <a:latin typeface="Arial"/>
                          <a:cs typeface="Arial"/>
                        </a:rPr>
                        <a:t>The ticket machine</a:t>
                      </a:r>
                      <a:endParaRPr lang="cs-CZ">
                        <a:solidFill>
                          <a:srgbClr val="000000"/>
                        </a:solidFill>
                        <a:effectLst/>
                        <a:latin typeface="Verdana"/>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r>
              <a:tr h="330215">
                <a:tc>
                  <a:txBody>
                    <a:bodyPr/>
                    <a:lstStyle/>
                    <a:p>
                      <a:pPr>
                        <a:spcAft>
                          <a:spcPts val="0"/>
                        </a:spcAft>
                      </a:pPr>
                      <a:r>
                        <a:rPr lang="cs-CZ" sz="900" b="1">
                          <a:solidFill>
                            <a:srgbClr val="000000"/>
                          </a:solidFill>
                          <a:effectLst/>
                          <a:latin typeface="Arial"/>
                          <a:cs typeface="Arial"/>
                        </a:rPr>
                        <a:t>15</a:t>
                      </a:r>
                      <a:endParaRPr lang="cs-CZ">
                        <a:solidFill>
                          <a:srgbClr val="000000"/>
                        </a:solidFill>
                        <a:effectLst/>
                        <a:latin typeface="Verdana"/>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BBB59"/>
                    </a:solidFill>
                  </a:tcPr>
                </a:tc>
                <a:tc>
                  <a:txBody>
                    <a:bodyPr/>
                    <a:lstStyle/>
                    <a:p>
                      <a:pPr>
                        <a:spcAft>
                          <a:spcPts val="0"/>
                        </a:spcAft>
                      </a:pPr>
                      <a:r>
                        <a:rPr lang="cs-CZ" sz="900">
                          <a:solidFill>
                            <a:srgbClr val="000000"/>
                          </a:solidFill>
                          <a:effectLst/>
                          <a:latin typeface="Arial"/>
                          <a:cs typeface="Arial"/>
                        </a:rPr>
                        <a:t>The left luggage locker</a:t>
                      </a:r>
                      <a:endParaRPr lang="cs-CZ">
                        <a:solidFill>
                          <a:srgbClr val="000000"/>
                        </a:solidFill>
                        <a:effectLst/>
                        <a:latin typeface="Verdana"/>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r>
              <a:tr h="330215">
                <a:tc>
                  <a:txBody>
                    <a:bodyPr/>
                    <a:lstStyle/>
                    <a:p>
                      <a:pPr>
                        <a:spcAft>
                          <a:spcPts val="0"/>
                        </a:spcAft>
                      </a:pPr>
                      <a:r>
                        <a:rPr lang="cs-CZ" sz="900" b="1">
                          <a:solidFill>
                            <a:srgbClr val="000000"/>
                          </a:solidFill>
                          <a:effectLst/>
                          <a:latin typeface="Arial"/>
                          <a:cs typeface="Arial"/>
                        </a:rPr>
                        <a:t>16</a:t>
                      </a:r>
                      <a:endParaRPr lang="cs-CZ">
                        <a:solidFill>
                          <a:srgbClr val="000000"/>
                        </a:solidFill>
                        <a:effectLst/>
                        <a:latin typeface="Verdana"/>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BBB59"/>
                    </a:solidFill>
                  </a:tcPr>
                </a:tc>
                <a:tc>
                  <a:txBody>
                    <a:bodyPr/>
                    <a:lstStyle/>
                    <a:p>
                      <a:pPr>
                        <a:spcAft>
                          <a:spcPts val="0"/>
                        </a:spcAft>
                      </a:pPr>
                      <a:r>
                        <a:rPr lang="cs-CZ" sz="900">
                          <a:solidFill>
                            <a:srgbClr val="000000"/>
                          </a:solidFill>
                          <a:effectLst/>
                          <a:latin typeface="Arial"/>
                          <a:cs typeface="Arial"/>
                        </a:rPr>
                        <a:t>Information desk</a:t>
                      </a:r>
                      <a:endParaRPr lang="cs-CZ">
                        <a:solidFill>
                          <a:srgbClr val="000000"/>
                        </a:solidFill>
                        <a:effectLst/>
                        <a:latin typeface="Verdana"/>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r>
              <a:tr h="330215">
                <a:tc>
                  <a:txBody>
                    <a:bodyPr/>
                    <a:lstStyle/>
                    <a:p>
                      <a:pPr>
                        <a:spcAft>
                          <a:spcPts val="0"/>
                        </a:spcAft>
                      </a:pPr>
                      <a:r>
                        <a:rPr lang="cs-CZ" sz="900" b="1">
                          <a:solidFill>
                            <a:srgbClr val="000000"/>
                          </a:solidFill>
                          <a:effectLst/>
                          <a:latin typeface="Arial"/>
                          <a:cs typeface="Arial"/>
                        </a:rPr>
                        <a:t>17</a:t>
                      </a:r>
                      <a:endParaRPr lang="cs-CZ">
                        <a:solidFill>
                          <a:srgbClr val="000000"/>
                        </a:solidFill>
                        <a:effectLst/>
                        <a:latin typeface="Verdana"/>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BBB59"/>
                    </a:solidFill>
                  </a:tcPr>
                </a:tc>
                <a:tc>
                  <a:txBody>
                    <a:bodyPr/>
                    <a:lstStyle/>
                    <a:p>
                      <a:pPr>
                        <a:spcAft>
                          <a:spcPts val="0"/>
                        </a:spcAft>
                      </a:pPr>
                      <a:r>
                        <a:rPr lang="cs-CZ" sz="900">
                          <a:solidFill>
                            <a:srgbClr val="000000"/>
                          </a:solidFill>
                          <a:effectLst/>
                          <a:latin typeface="Arial"/>
                          <a:cs typeface="Arial"/>
                        </a:rPr>
                        <a:t>The lost property office</a:t>
                      </a:r>
                      <a:endParaRPr lang="cs-CZ">
                        <a:solidFill>
                          <a:srgbClr val="000000"/>
                        </a:solidFill>
                        <a:effectLst/>
                        <a:latin typeface="Verdana"/>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r>
              <a:tr h="330215">
                <a:tc>
                  <a:txBody>
                    <a:bodyPr/>
                    <a:lstStyle/>
                    <a:p>
                      <a:pPr>
                        <a:spcAft>
                          <a:spcPts val="0"/>
                        </a:spcAft>
                      </a:pPr>
                      <a:r>
                        <a:rPr lang="cs-CZ" sz="900" b="1">
                          <a:solidFill>
                            <a:srgbClr val="000000"/>
                          </a:solidFill>
                          <a:effectLst/>
                          <a:latin typeface="Arial"/>
                          <a:cs typeface="Arial"/>
                        </a:rPr>
                        <a:t>18</a:t>
                      </a:r>
                      <a:endParaRPr lang="cs-CZ">
                        <a:solidFill>
                          <a:srgbClr val="000000"/>
                        </a:solidFill>
                        <a:effectLst/>
                        <a:latin typeface="Verdana"/>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BBB59"/>
                    </a:solidFill>
                  </a:tcPr>
                </a:tc>
                <a:tc>
                  <a:txBody>
                    <a:bodyPr/>
                    <a:lstStyle/>
                    <a:p>
                      <a:pPr>
                        <a:spcAft>
                          <a:spcPts val="0"/>
                        </a:spcAft>
                      </a:pPr>
                      <a:r>
                        <a:rPr lang="cs-CZ" sz="900" dirty="0" err="1">
                          <a:solidFill>
                            <a:srgbClr val="000000"/>
                          </a:solidFill>
                          <a:effectLst/>
                          <a:latin typeface="Arial"/>
                          <a:cs typeface="Arial"/>
                        </a:rPr>
                        <a:t>The</a:t>
                      </a:r>
                      <a:r>
                        <a:rPr lang="cs-CZ" sz="900" dirty="0">
                          <a:solidFill>
                            <a:srgbClr val="000000"/>
                          </a:solidFill>
                          <a:effectLst/>
                          <a:latin typeface="Arial"/>
                          <a:cs typeface="Arial"/>
                        </a:rPr>
                        <a:t> </a:t>
                      </a:r>
                      <a:r>
                        <a:rPr lang="cs-CZ" sz="900" dirty="0" err="1">
                          <a:solidFill>
                            <a:srgbClr val="000000"/>
                          </a:solidFill>
                          <a:effectLst/>
                          <a:latin typeface="Arial"/>
                          <a:cs typeface="Arial"/>
                        </a:rPr>
                        <a:t>arrival</a:t>
                      </a:r>
                      <a:r>
                        <a:rPr lang="cs-CZ" sz="900" dirty="0">
                          <a:solidFill>
                            <a:srgbClr val="000000"/>
                          </a:solidFill>
                          <a:effectLst/>
                          <a:latin typeface="Arial"/>
                          <a:cs typeface="Arial"/>
                        </a:rPr>
                        <a:t> / </a:t>
                      </a:r>
                      <a:r>
                        <a:rPr lang="cs-CZ" sz="900" dirty="0" err="1">
                          <a:solidFill>
                            <a:srgbClr val="000000"/>
                          </a:solidFill>
                          <a:effectLst/>
                          <a:latin typeface="Arial"/>
                          <a:cs typeface="Arial"/>
                        </a:rPr>
                        <a:t>departure</a:t>
                      </a:r>
                      <a:r>
                        <a:rPr lang="cs-CZ" sz="900" dirty="0">
                          <a:solidFill>
                            <a:srgbClr val="000000"/>
                          </a:solidFill>
                          <a:effectLst/>
                          <a:latin typeface="Arial"/>
                          <a:cs typeface="Arial"/>
                        </a:rPr>
                        <a:t> </a:t>
                      </a:r>
                      <a:r>
                        <a:rPr lang="cs-CZ" sz="900" dirty="0" err="1">
                          <a:solidFill>
                            <a:srgbClr val="000000"/>
                          </a:solidFill>
                          <a:effectLst/>
                          <a:latin typeface="Arial"/>
                          <a:cs typeface="Arial"/>
                        </a:rPr>
                        <a:t>board</a:t>
                      </a:r>
                      <a:endParaRPr lang="cs-CZ" dirty="0">
                        <a:solidFill>
                          <a:srgbClr val="000000"/>
                        </a:solidFill>
                        <a:effectLst/>
                        <a:latin typeface="Verdana"/>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r>
              <a:tr h="250167">
                <a:tc>
                  <a:txBody>
                    <a:bodyPr/>
                    <a:lstStyle/>
                    <a:p>
                      <a:pPr>
                        <a:spcAft>
                          <a:spcPts val="0"/>
                        </a:spcAft>
                      </a:pPr>
                      <a:r>
                        <a:rPr lang="cs-CZ" sz="900" b="1">
                          <a:solidFill>
                            <a:srgbClr val="000000"/>
                          </a:solidFill>
                          <a:effectLst/>
                          <a:latin typeface="Arial"/>
                          <a:cs typeface="Arial"/>
                        </a:rPr>
                        <a:t>19</a:t>
                      </a:r>
                      <a:endParaRPr lang="cs-CZ">
                        <a:solidFill>
                          <a:srgbClr val="000000"/>
                        </a:solidFill>
                        <a:effectLst/>
                        <a:latin typeface="Verdana"/>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BBB59"/>
                    </a:solidFill>
                  </a:tcPr>
                </a:tc>
                <a:tc>
                  <a:txBody>
                    <a:bodyPr/>
                    <a:lstStyle/>
                    <a:p>
                      <a:pPr>
                        <a:spcAft>
                          <a:spcPts val="0"/>
                        </a:spcAft>
                      </a:pPr>
                      <a:r>
                        <a:rPr lang="cs-CZ" sz="900" dirty="0" err="1">
                          <a:solidFill>
                            <a:srgbClr val="000000"/>
                          </a:solidFill>
                          <a:effectLst/>
                          <a:latin typeface="Arial"/>
                          <a:cs typeface="Arial"/>
                        </a:rPr>
                        <a:t>The</a:t>
                      </a:r>
                      <a:r>
                        <a:rPr lang="cs-CZ" sz="900" dirty="0">
                          <a:solidFill>
                            <a:srgbClr val="000000"/>
                          </a:solidFill>
                          <a:effectLst/>
                          <a:latin typeface="Arial"/>
                          <a:cs typeface="Arial"/>
                        </a:rPr>
                        <a:t> </a:t>
                      </a:r>
                      <a:r>
                        <a:rPr lang="cs-CZ" sz="900" dirty="0" err="1">
                          <a:solidFill>
                            <a:srgbClr val="000000"/>
                          </a:solidFill>
                          <a:effectLst/>
                          <a:latin typeface="Arial"/>
                          <a:cs typeface="Arial"/>
                        </a:rPr>
                        <a:t>ticket</a:t>
                      </a:r>
                      <a:r>
                        <a:rPr lang="cs-CZ" sz="900" dirty="0">
                          <a:solidFill>
                            <a:srgbClr val="000000"/>
                          </a:solidFill>
                          <a:effectLst/>
                          <a:latin typeface="Arial"/>
                          <a:cs typeface="Arial"/>
                        </a:rPr>
                        <a:t> </a:t>
                      </a:r>
                      <a:r>
                        <a:rPr lang="cs-CZ" sz="900" dirty="0" err="1">
                          <a:solidFill>
                            <a:srgbClr val="000000"/>
                          </a:solidFill>
                          <a:effectLst/>
                          <a:latin typeface="Arial"/>
                          <a:cs typeface="Arial"/>
                        </a:rPr>
                        <a:t>office</a:t>
                      </a:r>
                      <a:endParaRPr lang="cs-CZ" dirty="0">
                        <a:solidFill>
                          <a:srgbClr val="000000"/>
                        </a:solidFill>
                        <a:effectLst/>
                        <a:latin typeface="Verdana"/>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r>
            </a:tbl>
          </a:graphicData>
        </a:graphic>
      </p:graphicFrame>
      <p:pic>
        <p:nvPicPr>
          <p:cNvPr id="1028" name="Picture 4" descr="http://www.anglaisfacile.com/cgi2/myexam/images2/34421.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339752" y="0"/>
            <a:ext cx="6804248" cy="6858000"/>
          </a:xfrm>
          <a:prstGeom prst="rect">
            <a:avLst/>
          </a:prstGeom>
          <a:noFill/>
          <a:ln w="38100">
            <a:solidFill>
              <a:schemeClr val="bg2">
                <a:lumMod val="50000"/>
              </a:schemeClr>
            </a:solidFill>
          </a:ln>
          <a:extLst>
            <a:ext uri="{909E8E84-426E-40DD-AFC4-6F175D3DCCD1}">
              <a14:hiddenFill xmlns:a14="http://schemas.microsoft.com/office/drawing/2010/main">
                <a:solidFill>
                  <a:srgbClr val="FFFFFF"/>
                </a:solidFill>
              </a14:hiddenFill>
            </a:ext>
          </a:extLst>
        </p:spPr>
      </p:pic>
      <p:sp>
        <p:nvSpPr>
          <p:cNvPr id="6" name="Rectangle 5"/>
          <p:cNvSpPr>
            <a:spLocks noChangeArrowheads="1"/>
          </p:cNvSpPr>
          <p:nvPr/>
        </p:nvSpPr>
        <p:spPr bwMode="auto">
          <a:xfrm>
            <a:off x="457200" y="2486025"/>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cs-CZ" sz="1800" b="0" i="0" u="none" strike="noStrike" cap="none" normalizeH="0" baseline="0" smtClean="0">
              <a:ln>
                <a:noFill/>
              </a:ln>
              <a:solidFill>
                <a:schemeClr val="tx1"/>
              </a:solidFill>
              <a:effectLst/>
              <a:latin typeface="Arial" pitchFamily="34" charset="0"/>
              <a:cs typeface="Arial" pitchFamily="34" charset="0"/>
            </a:endParaRPr>
          </a:p>
        </p:txBody>
      </p:sp>
    </p:spTree>
    <p:extLst>
      <p:ext uri="{BB962C8B-B14F-4D97-AF65-F5344CB8AC3E}">
        <p14:creationId xmlns:p14="http://schemas.microsoft.com/office/powerpoint/2010/main" val="368795696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
          <p:cNvSpPr>
            <a:spLocks noChangeArrowheads="1"/>
          </p:cNvSpPr>
          <p:nvPr/>
        </p:nvSpPr>
        <p:spPr bwMode="auto">
          <a:xfrm>
            <a:off x="457200" y="2486025"/>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cs-CZ" sz="1800" b="0" i="0" u="none" strike="noStrike" cap="none" normalizeH="0" baseline="0" smtClean="0">
              <a:ln>
                <a:noFill/>
              </a:ln>
              <a:solidFill>
                <a:schemeClr val="tx1"/>
              </a:solidFill>
              <a:effectLst/>
              <a:latin typeface="Arial" pitchFamily="34" charset="0"/>
              <a:cs typeface="Arial" pitchFamily="34" charset="0"/>
            </a:endParaRPr>
          </a:p>
        </p:txBody>
      </p:sp>
      <p:graphicFrame>
        <p:nvGraphicFramePr>
          <p:cNvPr id="5" name="Tabulka 4"/>
          <p:cNvGraphicFramePr>
            <a:graphicFrameLocks noGrp="1"/>
          </p:cNvGraphicFramePr>
          <p:nvPr>
            <p:extLst>
              <p:ext uri="{D42A27DB-BD31-4B8C-83A1-F6EECF244321}">
                <p14:modId xmlns:p14="http://schemas.microsoft.com/office/powerpoint/2010/main" val="3542742467"/>
              </p:ext>
            </p:extLst>
          </p:nvPr>
        </p:nvGraphicFramePr>
        <p:xfrm>
          <a:off x="107504" y="116633"/>
          <a:ext cx="1872208" cy="6664097"/>
        </p:xfrm>
        <a:graphic>
          <a:graphicData uri="http://schemas.openxmlformats.org/drawingml/2006/table">
            <a:tbl>
              <a:tblPr firstRow="1" firstCol="1" bandRow="1"/>
              <a:tblGrid>
                <a:gridCol w="280831"/>
                <a:gridCol w="1591377"/>
              </a:tblGrid>
              <a:tr h="540897">
                <a:tc>
                  <a:txBody>
                    <a:bodyPr/>
                    <a:lstStyle/>
                    <a:p>
                      <a:endParaRPr lang="cs-CZ" dirty="0"/>
                    </a:p>
                  </a:txBody>
                  <a:tcPr marL="0" marR="0" marT="0" marB="0">
                    <a:lnL>
                      <a:noFill/>
                    </a:lnL>
                    <a:lnR>
                      <a:noFill/>
                    </a:lnR>
                    <a:lnT>
                      <a:noFill/>
                    </a:lnT>
                    <a:lnB>
                      <a:noFill/>
                    </a:lnB>
                    <a:solidFill>
                      <a:srgbClr val="FFC000"/>
                    </a:solidFill>
                  </a:tcPr>
                </a:tc>
                <a:tc>
                  <a:txBody>
                    <a:bodyPr/>
                    <a:lstStyle/>
                    <a:p>
                      <a:r>
                        <a:rPr lang="cs-CZ" sz="1600" dirty="0" smtClean="0">
                          <a:solidFill>
                            <a:schemeClr val="tx1"/>
                          </a:solidFill>
                        </a:rPr>
                        <a:t>PARTS OF THE</a:t>
                      </a:r>
                      <a:endParaRPr lang="cs-CZ" sz="1600" dirty="0">
                        <a:solidFill>
                          <a:schemeClr val="tx1"/>
                        </a:solidFill>
                      </a:endParaRPr>
                    </a:p>
                  </a:txBody>
                  <a:tcPr>
                    <a:lnL>
                      <a:noFill/>
                    </a:lnL>
                    <a:solidFill>
                      <a:srgbClr val="FFC000"/>
                    </a:solidFill>
                  </a:tcPr>
                </a:tc>
              </a:tr>
              <a:tr h="469712">
                <a:tc>
                  <a:txBody>
                    <a:bodyPr/>
                    <a:lstStyle/>
                    <a:p>
                      <a:pPr>
                        <a:spcAft>
                          <a:spcPts val="1000"/>
                        </a:spcAft>
                      </a:pPr>
                      <a:endParaRPr lang="cs-CZ" dirty="0">
                        <a:solidFill>
                          <a:srgbClr val="000000"/>
                        </a:solidFill>
                        <a:effectLst/>
                        <a:latin typeface="Verdana"/>
                      </a:endParaRPr>
                    </a:p>
                  </a:txBody>
                  <a:tcPr anchor="ctr">
                    <a:lnL>
                      <a:noFill/>
                    </a:lnL>
                    <a:lnR>
                      <a:noFill/>
                    </a:lnR>
                    <a:lnT>
                      <a:noFill/>
                    </a:lnT>
                    <a:lnB w="12700" cap="flat" cmpd="sng" algn="ctr">
                      <a:solidFill>
                        <a:srgbClr val="000000"/>
                      </a:solidFill>
                      <a:prstDash val="solid"/>
                      <a:round/>
                      <a:headEnd type="none" w="med" len="med"/>
                      <a:tailEnd type="none" w="med" len="med"/>
                    </a:lnB>
                    <a:solidFill>
                      <a:srgbClr val="FFC000"/>
                    </a:solidFill>
                  </a:tcPr>
                </a:tc>
                <a:tc>
                  <a:txBody>
                    <a:bodyPr/>
                    <a:lstStyle/>
                    <a:p>
                      <a:r>
                        <a:rPr lang="cs-CZ" sz="1600" dirty="0" smtClean="0"/>
                        <a:t>TRAIN</a:t>
                      </a:r>
                      <a:endParaRPr lang="cs-CZ" sz="1600" dirty="0"/>
                    </a:p>
                  </a:txBody>
                  <a:tcPr>
                    <a:lnL>
                      <a:noFill/>
                    </a:lnL>
                    <a:lnB w="12700" cap="flat" cmpd="sng" algn="ctr">
                      <a:solidFill>
                        <a:srgbClr val="000000"/>
                      </a:solidFill>
                      <a:prstDash val="solid"/>
                      <a:round/>
                      <a:headEnd type="none" w="med" len="med"/>
                      <a:tailEnd type="none" w="med" len="med"/>
                    </a:lnB>
                    <a:solidFill>
                      <a:srgbClr val="FFC000"/>
                    </a:solidFill>
                  </a:tcPr>
                </a:tc>
              </a:tr>
              <a:tr h="519441">
                <a:tc>
                  <a:txBody>
                    <a:bodyPr/>
                    <a:lstStyle/>
                    <a:p>
                      <a:pPr>
                        <a:spcAft>
                          <a:spcPts val="0"/>
                        </a:spcAft>
                      </a:pPr>
                      <a:r>
                        <a:rPr lang="cs-CZ" sz="900" b="1" dirty="0">
                          <a:solidFill>
                            <a:srgbClr val="FFFFFF"/>
                          </a:solidFill>
                          <a:effectLst/>
                          <a:latin typeface="Arial"/>
                        </a:rPr>
                        <a:t>a</a:t>
                      </a:r>
                      <a:endParaRPr lang="cs-CZ" dirty="0">
                        <a:solidFill>
                          <a:srgbClr val="000000"/>
                        </a:solidFill>
                        <a:effectLst/>
                        <a:latin typeface="Verdana"/>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0000"/>
                    </a:solidFill>
                  </a:tcPr>
                </a:tc>
                <a:tc>
                  <a:txBody>
                    <a:bodyPr/>
                    <a:lstStyle/>
                    <a:p>
                      <a:pPr>
                        <a:spcAft>
                          <a:spcPts val="0"/>
                        </a:spcAft>
                      </a:pPr>
                      <a:r>
                        <a:rPr lang="cs-CZ" sz="900" dirty="0" err="1">
                          <a:solidFill>
                            <a:srgbClr val="000000"/>
                          </a:solidFill>
                          <a:effectLst/>
                          <a:latin typeface="Arial"/>
                        </a:rPr>
                        <a:t>The</a:t>
                      </a:r>
                      <a:r>
                        <a:rPr lang="cs-CZ" sz="900" dirty="0">
                          <a:solidFill>
                            <a:srgbClr val="000000"/>
                          </a:solidFill>
                          <a:effectLst/>
                          <a:latin typeface="Arial"/>
                        </a:rPr>
                        <a:t> </a:t>
                      </a:r>
                      <a:r>
                        <a:rPr lang="cs-CZ" sz="900" dirty="0" err="1">
                          <a:solidFill>
                            <a:srgbClr val="000000"/>
                          </a:solidFill>
                          <a:effectLst/>
                          <a:latin typeface="Arial"/>
                        </a:rPr>
                        <a:t>rail</a:t>
                      </a:r>
                      <a:r>
                        <a:rPr lang="cs-CZ" sz="900" dirty="0">
                          <a:solidFill>
                            <a:srgbClr val="000000"/>
                          </a:solidFill>
                          <a:effectLst/>
                          <a:latin typeface="Arial"/>
                        </a:rPr>
                        <a:t> / </a:t>
                      </a:r>
                      <a:r>
                        <a:rPr lang="cs-CZ" sz="900" dirty="0" err="1">
                          <a:solidFill>
                            <a:srgbClr val="000000"/>
                          </a:solidFill>
                          <a:effectLst/>
                          <a:latin typeface="Arial"/>
                        </a:rPr>
                        <a:t>the</a:t>
                      </a:r>
                      <a:r>
                        <a:rPr lang="cs-CZ" sz="900" dirty="0">
                          <a:solidFill>
                            <a:srgbClr val="000000"/>
                          </a:solidFill>
                          <a:effectLst/>
                          <a:latin typeface="Arial"/>
                        </a:rPr>
                        <a:t> track</a:t>
                      </a:r>
                      <a:endParaRPr lang="cs-CZ" dirty="0">
                        <a:solidFill>
                          <a:srgbClr val="000000"/>
                        </a:solidFill>
                        <a:effectLst/>
                        <a:latin typeface="Verdana"/>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8F8F8"/>
                    </a:solidFill>
                  </a:tcPr>
                </a:tc>
              </a:tr>
              <a:tr h="519441">
                <a:tc>
                  <a:txBody>
                    <a:bodyPr/>
                    <a:lstStyle/>
                    <a:p>
                      <a:pPr>
                        <a:spcAft>
                          <a:spcPts val="0"/>
                        </a:spcAft>
                      </a:pPr>
                      <a:r>
                        <a:rPr lang="cs-CZ" sz="900" b="1" dirty="0">
                          <a:solidFill>
                            <a:srgbClr val="FFFFFF"/>
                          </a:solidFill>
                          <a:effectLst/>
                          <a:latin typeface="Arial"/>
                        </a:rPr>
                        <a:t>b</a:t>
                      </a:r>
                      <a:endParaRPr lang="cs-CZ" dirty="0">
                        <a:solidFill>
                          <a:srgbClr val="000000"/>
                        </a:solidFill>
                        <a:effectLst/>
                        <a:latin typeface="Verdana"/>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365F91"/>
                    </a:solidFill>
                  </a:tcPr>
                </a:tc>
                <a:tc>
                  <a:txBody>
                    <a:bodyPr/>
                    <a:lstStyle/>
                    <a:p>
                      <a:pPr>
                        <a:spcAft>
                          <a:spcPts val="0"/>
                        </a:spcAft>
                      </a:pPr>
                      <a:r>
                        <a:rPr lang="en-US" sz="900" dirty="0">
                          <a:solidFill>
                            <a:srgbClr val="000000"/>
                          </a:solidFill>
                          <a:effectLst/>
                          <a:latin typeface="Arial"/>
                        </a:rPr>
                        <a:t>The front of the train</a:t>
                      </a:r>
                      <a:endParaRPr lang="en-US" dirty="0">
                        <a:solidFill>
                          <a:srgbClr val="000000"/>
                        </a:solidFill>
                        <a:effectLst/>
                        <a:latin typeface="Verdana"/>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8F8F8"/>
                    </a:solidFill>
                  </a:tcPr>
                </a:tc>
              </a:tr>
              <a:tr h="519441">
                <a:tc>
                  <a:txBody>
                    <a:bodyPr/>
                    <a:lstStyle/>
                    <a:p>
                      <a:pPr>
                        <a:spcAft>
                          <a:spcPts val="0"/>
                        </a:spcAft>
                      </a:pPr>
                      <a:r>
                        <a:rPr lang="cs-CZ" sz="900" b="1">
                          <a:solidFill>
                            <a:srgbClr val="FFFFFF"/>
                          </a:solidFill>
                          <a:effectLst/>
                          <a:latin typeface="Arial"/>
                        </a:rPr>
                        <a:t>c</a:t>
                      </a:r>
                      <a:endParaRPr lang="cs-CZ">
                        <a:solidFill>
                          <a:srgbClr val="000000"/>
                        </a:solidFill>
                        <a:effectLst/>
                        <a:latin typeface="Verdana"/>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365F91"/>
                    </a:solidFill>
                  </a:tcPr>
                </a:tc>
                <a:tc>
                  <a:txBody>
                    <a:bodyPr/>
                    <a:lstStyle/>
                    <a:p>
                      <a:pPr>
                        <a:spcAft>
                          <a:spcPts val="0"/>
                        </a:spcAft>
                      </a:pPr>
                      <a:r>
                        <a:rPr lang="en-US" sz="900" dirty="0">
                          <a:solidFill>
                            <a:srgbClr val="000000"/>
                          </a:solidFill>
                          <a:effectLst/>
                          <a:latin typeface="Arial"/>
                        </a:rPr>
                        <a:t>The rear of the train</a:t>
                      </a:r>
                      <a:endParaRPr lang="en-US" dirty="0">
                        <a:solidFill>
                          <a:srgbClr val="000000"/>
                        </a:solidFill>
                        <a:effectLst/>
                        <a:latin typeface="Verdana"/>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8F8F8"/>
                    </a:solidFill>
                  </a:tcPr>
                </a:tc>
              </a:tr>
              <a:tr h="519441">
                <a:tc>
                  <a:txBody>
                    <a:bodyPr/>
                    <a:lstStyle/>
                    <a:p>
                      <a:pPr>
                        <a:spcAft>
                          <a:spcPts val="0"/>
                        </a:spcAft>
                      </a:pPr>
                      <a:r>
                        <a:rPr lang="cs-CZ" sz="900" b="1">
                          <a:solidFill>
                            <a:srgbClr val="FFFFFF"/>
                          </a:solidFill>
                          <a:effectLst/>
                          <a:latin typeface="Arial"/>
                        </a:rPr>
                        <a:t>d</a:t>
                      </a:r>
                      <a:endParaRPr lang="cs-CZ">
                        <a:solidFill>
                          <a:srgbClr val="000000"/>
                        </a:solidFill>
                        <a:effectLst/>
                        <a:latin typeface="Verdana"/>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0000"/>
                    </a:solidFill>
                  </a:tcPr>
                </a:tc>
                <a:tc>
                  <a:txBody>
                    <a:bodyPr/>
                    <a:lstStyle/>
                    <a:p>
                      <a:pPr>
                        <a:spcAft>
                          <a:spcPts val="0"/>
                        </a:spcAft>
                      </a:pPr>
                      <a:r>
                        <a:rPr lang="cs-CZ" sz="900" dirty="0" err="1">
                          <a:solidFill>
                            <a:srgbClr val="000000"/>
                          </a:solidFill>
                          <a:effectLst/>
                          <a:latin typeface="Arial"/>
                        </a:rPr>
                        <a:t>The</a:t>
                      </a:r>
                      <a:r>
                        <a:rPr lang="cs-CZ" sz="900" dirty="0">
                          <a:solidFill>
                            <a:srgbClr val="000000"/>
                          </a:solidFill>
                          <a:effectLst/>
                          <a:latin typeface="Arial"/>
                        </a:rPr>
                        <a:t> </a:t>
                      </a:r>
                      <a:r>
                        <a:rPr lang="cs-CZ" sz="900" dirty="0" err="1">
                          <a:solidFill>
                            <a:srgbClr val="000000"/>
                          </a:solidFill>
                          <a:effectLst/>
                          <a:latin typeface="Arial"/>
                        </a:rPr>
                        <a:t>locomotive</a:t>
                      </a:r>
                      <a:endParaRPr lang="cs-CZ" dirty="0">
                        <a:solidFill>
                          <a:srgbClr val="000000"/>
                        </a:solidFill>
                        <a:effectLst/>
                        <a:latin typeface="Verdana"/>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8F8F8"/>
                    </a:solidFill>
                  </a:tcPr>
                </a:tc>
              </a:tr>
              <a:tr h="572650">
                <a:tc>
                  <a:txBody>
                    <a:bodyPr/>
                    <a:lstStyle/>
                    <a:p>
                      <a:pPr>
                        <a:spcAft>
                          <a:spcPts val="0"/>
                        </a:spcAft>
                      </a:pPr>
                      <a:r>
                        <a:rPr lang="cs-CZ" sz="900" b="1">
                          <a:solidFill>
                            <a:srgbClr val="FFFFFF"/>
                          </a:solidFill>
                          <a:effectLst/>
                          <a:latin typeface="Arial"/>
                        </a:rPr>
                        <a:t>e</a:t>
                      </a:r>
                      <a:endParaRPr lang="cs-CZ">
                        <a:solidFill>
                          <a:srgbClr val="000000"/>
                        </a:solidFill>
                        <a:effectLst/>
                        <a:latin typeface="Verdana"/>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0000"/>
                    </a:solidFill>
                  </a:tcPr>
                </a:tc>
                <a:tc>
                  <a:txBody>
                    <a:bodyPr/>
                    <a:lstStyle/>
                    <a:p>
                      <a:pPr>
                        <a:spcAft>
                          <a:spcPts val="0"/>
                        </a:spcAft>
                      </a:pPr>
                      <a:r>
                        <a:rPr lang="cs-CZ" sz="900" dirty="0" err="1">
                          <a:solidFill>
                            <a:srgbClr val="000000"/>
                          </a:solidFill>
                          <a:effectLst/>
                          <a:latin typeface="Arial"/>
                        </a:rPr>
                        <a:t>The</a:t>
                      </a:r>
                      <a:r>
                        <a:rPr lang="cs-CZ" sz="900" dirty="0">
                          <a:solidFill>
                            <a:srgbClr val="000000"/>
                          </a:solidFill>
                          <a:effectLst/>
                          <a:latin typeface="Arial"/>
                        </a:rPr>
                        <a:t> </a:t>
                      </a:r>
                      <a:r>
                        <a:rPr lang="cs-CZ" sz="900" dirty="0" err="1">
                          <a:solidFill>
                            <a:srgbClr val="000000"/>
                          </a:solidFill>
                          <a:effectLst/>
                          <a:latin typeface="Arial"/>
                        </a:rPr>
                        <a:t>luggage</a:t>
                      </a:r>
                      <a:r>
                        <a:rPr lang="cs-CZ" sz="900" dirty="0">
                          <a:solidFill>
                            <a:srgbClr val="000000"/>
                          </a:solidFill>
                          <a:effectLst/>
                          <a:latin typeface="Arial"/>
                        </a:rPr>
                        <a:t> (</a:t>
                      </a:r>
                      <a:r>
                        <a:rPr lang="cs-CZ" sz="900" dirty="0" err="1">
                          <a:solidFill>
                            <a:srgbClr val="000000"/>
                          </a:solidFill>
                          <a:effectLst/>
                          <a:latin typeface="Arial"/>
                        </a:rPr>
                        <a:t>postal</a:t>
                      </a:r>
                      <a:r>
                        <a:rPr lang="cs-CZ" sz="900" dirty="0">
                          <a:solidFill>
                            <a:srgbClr val="000000"/>
                          </a:solidFill>
                          <a:effectLst/>
                          <a:latin typeface="Arial"/>
                        </a:rPr>
                        <a:t>) van</a:t>
                      </a:r>
                      <a:endParaRPr lang="cs-CZ" dirty="0">
                        <a:solidFill>
                          <a:srgbClr val="000000"/>
                        </a:solidFill>
                        <a:effectLst/>
                        <a:latin typeface="Verdana"/>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8F8F8"/>
                    </a:solidFill>
                  </a:tcPr>
                </a:tc>
              </a:tr>
              <a:tr h="519441">
                <a:tc>
                  <a:txBody>
                    <a:bodyPr/>
                    <a:lstStyle/>
                    <a:p>
                      <a:pPr>
                        <a:spcAft>
                          <a:spcPts val="0"/>
                        </a:spcAft>
                      </a:pPr>
                      <a:r>
                        <a:rPr lang="cs-CZ" sz="900" b="1">
                          <a:solidFill>
                            <a:srgbClr val="FFFFFF"/>
                          </a:solidFill>
                          <a:effectLst/>
                          <a:latin typeface="Arial"/>
                        </a:rPr>
                        <a:t>f</a:t>
                      </a:r>
                      <a:endParaRPr lang="cs-CZ">
                        <a:solidFill>
                          <a:srgbClr val="000000"/>
                        </a:solidFill>
                        <a:effectLst/>
                        <a:latin typeface="Verdana"/>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0000"/>
                    </a:solidFill>
                  </a:tcPr>
                </a:tc>
                <a:tc>
                  <a:txBody>
                    <a:bodyPr/>
                    <a:lstStyle/>
                    <a:p>
                      <a:pPr>
                        <a:spcAft>
                          <a:spcPts val="0"/>
                        </a:spcAft>
                      </a:pPr>
                      <a:r>
                        <a:rPr lang="cs-CZ" sz="900" dirty="0" err="1">
                          <a:solidFill>
                            <a:srgbClr val="000000"/>
                          </a:solidFill>
                          <a:effectLst/>
                          <a:latin typeface="Arial"/>
                        </a:rPr>
                        <a:t>The</a:t>
                      </a:r>
                      <a:r>
                        <a:rPr lang="cs-CZ" sz="900" dirty="0">
                          <a:solidFill>
                            <a:srgbClr val="000000"/>
                          </a:solidFill>
                          <a:effectLst/>
                          <a:latin typeface="Arial"/>
                        </a:rPr>
                        <a:t> </a:t>
                      </a:r>
                      <a:r>
                        <a:rPr lang="cs-CZ" sz="900" dirty="0" err="1">
                          <a:solidFill>
                            <a:srgbClr val="000000"/>
                          </a:solidFill>
                          <a:effectLst/>
                          <a:latin typeface="Arial"/>
                        </a:rPr>
                        <a:t>carriage</a:t>
                      </a:r>
                      <a:endParaRPr lang="cs-CZ" dirty="0">
                        <a:solidFill>
                          <a:srgbClr val="000000"/>
                        </a:solidFill>
                        <a:effectLst/>
                        <a:latin typeface="Verdana"/>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8F8F8"/>
                    </a:solidFill>
                  </a:tcPr>
                </a:tc>
              </a:tr>
              <a:tr h="519441">
                <a:tc>
                  <a:txBody>
                    <a:bodyPr/>
                    <a:lstStyle/>
                    <a:p>
                      <a:pPr>
                        <a:spcAft>
                          <a:spcPts val="0"/>
                        </a:spcAft>
                      </a:pPr>
                      <a:r>
                        <a:rPr lang="cs-CZ" sz="900" b="1">
                          <a:solidFill>
                            <a:srgbClr val="FFFFFF"/>
                          </a:solidFill>
                          <a:effectLst/>
                          <a:latin typeface="Arial"/>
                        </a:rPr>
                        <a:t>g</a:t>
                      </a:r>
                      <a:endParaRPr lang="cs-CZ">
                        <a:solidFill>
                          <a:srgbClr val="000000"/>
                        </a:solidFill>
                        <a:effectLst/>
                        <a:latin typeface="Verdana"/>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0000"/>
                    </a:solidFill>
                  </a:tcPr>
                </a:tc>
                <a:tc>
                  <a:txBody>
                    <a:bodyPr/>
                    <a:lstStyle/>
                    <a:p>
                      <a:pPr>
                        <a:spcAft>
                          <a:spcPts val="0"/>
                        </a:spcAft>
                      </a:pPr>
                      <a:r>
                        <a:rPr lang="cs-CZ" sz="900" dirty="0" err="1">
                          <a:solidFill>
                            <a:srgbClr val="000000"/>
                          </a:solidFill>
                          <a:effectLst/>
                          <a:latin typeface="Arial"/>
                        </a:rPr>
                        <a:t>The</a:t>
                      </a:r>
                      <a:r>
                        <a:rPr lang="cs-CZ" sz="900" dirty="0">
                          <a:solidFill>
                            <a:srgbClr val="000000"/>
                          </a:solidFill>
                          <a:effectLst/>
                          <a:latin typeface="Arial"/>
                        </a:rPr>
                        <a:t> </a:t>
                      </a:r>
                      <a:r>
                        <a:rPr lang="cs-CZ" sz="900" dirty="0" err="1">
                          <a:solidFill>
                            <a:srgbClr val="000000"/>
                          </a:solidFill>
                          <a:effectLst/>
                          <a:latin typeface="Arial"/>
                        </a:rPr>
                        <a:t>buffet</a:t>
                      </a:r>
                      <a:r>
                        <a:rPr lang="cs-CZ" sz="900" dirty="0">
                          <a:solidFill>
                            <a:srgbClr val="000000"/>
                          </a:solidFill>
                          <a:effectLst/>
                          <a:latin typeface="Arial"/>
                        </a:rPr>
                        <a:t> car</a:t>
                      </a:r>
                      <a:endParaRPr lang="cs-CZ" dirty="0">
                        <a:solidFill>
                          <a:srgbClr val="000000"/>
                        </a:solidFill>
                        <a:effectLst/>
                        <a:latin typeface="Verdana"/>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8F8F8"/>
                    </a:solidFill>
                  </a:tcPr>
                </a:tc>
              </a:tr>
              <a:tr h="519441">
                <a:tc>
                  <a:txBody>
                    <a:bodyPr/>
                    <a:lstStyle/>
                    <a:p>
                      <a:pPr>
                        <a:spcAft>
                          <a:spcPts val="0"/>
                        </a:spcAft>
                      </a:pPr>
                      <a:r>
                        <a:rPr lang="cs-CZ" sz="900" b="1">
                          <a:solidFill>
                            <a:srgbClr val="FFFFFF"/>
                          </a:solidFill>
                          <a:effectLst/>
                          <a:latin typeface="Arial"/>
                        </a:rPr>
                        <a:t>h</a:t>
                      </a:r>
                      <a:endParaRPr lang="cs-CZ">
                        <a:solidFill>
                          <a:srgbClr val="000000"/>
                        </a:solidFill>
                        <a:effectLst/>
                        <a:latin typeface="Verdana"/>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0000"/>
                    </a:solidFill>
                  </a:tcPr>
                </a:tc>
                <a:tc>
                  <a:txBody>
                    <a:bodyPr/>
                    <a:lstStyle/>
                    <a:p>
                      <a:pPr>
                        <a:spcAft>
                          <a:spcPts val="0"/>
                        </a:spcAft>
                      </a:pPr>
                      <a:r>
                        <a:rPr lang="cs-CZ" sz="900" dirty="0" err="1">
                          <a:solidFill>
                            <a:srgbClr val="000000"/>
                          </a:solidFill>
                          <a:effectLst/>
                          <a:latin typeface="Arial"/>
                        </a:rPr>
                        <a:t>The</a:t>
                      </a:r>
                      <a:r>
                        <a:rPr lang="cs-CZ" sz="900" dirty="0">
                          <a:solidFill>
                            <a:srgbClr val="000000"/>
                          </a:solidFill>
                          <a:effectLst/>
                          <a:latin typeface="Arial"/>
                        </a:rPr>
                        <a:t> </a:t>
                      </a:r>
                      <a:r>
                        <a:rPr lang="cs-CZ" sz="900" dirty="0" err="1">
                          <a:solidFill>
                            <a:srgbClr val="000000"/>
                          </a:solidFill>
                          <a:effectLst/>
                          <a:latin typeface="Arial"/>
                        </a:rPr>
                        <a:t>dining</a:t>
                      </a:r>
                      <a:r>
                        <a:rPr lang="cs-CZ" sz="900" dirty="0">
                          <a:solidFill>
                            <a:srgbClr val="000000"/>
                          </a:solidFill>
                          <a:effectLst/>
                          <a:latin typeface="Arial"/>
                        </a:rPr>
                        <a:t> car</a:t>
                      </a:r>
                      <a:endParaRPr lang="cs-CZ" dirty="0">
                        <a:solidFill>
                          <a:srgbClr val="000000"/>
                        </a:solidFill>
                        <a:effectLst/>
                        <a:latin typeface="Verdana"/>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8F8F8"/>
                    </a:solidFill>
                  </a:tcPr>
                </a:tc>
              </a:tr>
              <a:tr h="519441">
                <a:tc>
                  <a:txBody>
                    <a:bodyPr/>
                    <a:lstStyle/>
                    <a:p>
                      <a:pPr>
                        <a:spcAft>
                          <a:spcPts val="0"/>
                        </a:spcAft>
                      </a:pPr>
                      <a:r>
                        <a:rPr lang="cs-CZ" sz="900" b="1">
                          <a:solidFill>
                            <a:srgbClr val="FFFFFF"/>
                          </a:solidFill>
                          <a:effectLst/>
                          <a:latin typeface="Arial"/>
                        </a:rPr>
                        <a:t>i</a:t>
                      </a:r>
                      <a:endParaRPr lang="cs-CZ">
                        <a:solidFill>
                          <a:srgbClr val="000000"/>
                        </a:solidFill>
                        <a:effectLst/>
                        <a:latin typeface="Verdana"/>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0000"/>
                    </a:solidFill>
                  </a:tcPr>
                </a:tc>
                <a:tc>
                  <a:txBody>
                    <a:bodyPr/>
                    <a:lstStyle/>
                    <a:p>
                      <a:pPr>
                        <a:spcAft>
                          <a:spcPts val="0"/>
                        </a:spcAft>
                      </a:pPr>
                      <a:r>
                        <a:rPr lang="cs-CZ" sz="900" dirty="0" err="1">
                          <a:solidFill>
                            <a:srgbClr val="000000"/>
                          </a:solidFill>
                          <a:effectLst/>
                          <a:latin typeface="Arial"/>
                        </a:rPr>
                        <a:t>The</a:t>
                      </a:r>
                      <a:r>
                        <a:rPr lang="cs-CZ" sz="900" dirty="0">
                          <a:solidFill>
                            <a:srgbClr val="000000"/>
                          </a:solidFill>
                          <a:effectLst/>
                          <a:latin typeface="Arial"/>
                        </a:rPr>
                        <a:t> </a:t>
                      </a:r>
                      <a:r>
                        <a:rPr lang="cs-CZ" sz="900" dirty="0" err="1">
                          <a:solidFill>
                            <a:srgbClr val="000000"/>
                          </a:solidFill>
                          <a:effectLst/>
                          <a:latin typeface="Arial"/>
                        </a:rPr>
                        <a:t>sleeper</a:t>
                      </a:r>
                      <a:endParaRPr lang="cs-CZ" dirty="0">
                        <a:solidFill>
                          <a:srgbClr val="000000"/>
                        </a:solidFill>
                        <a:effectLst/>
                        <a:latin typeface="Verdana"/>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8F8F8"/>
                    </a:solidFill>
                  </a:tcPr>
                </a:tc>
              </a:tr>
              <a:tr h="519441">
                <a:tc>
                  <a:txBody>
                    <a:bodyPr/>
                    <a:lstStyle/>
                    <a:p>
                      <a:pPr>
                        <a:spcAft>
                          <a:spcPts val="0"/>
                        </a:spcAft>
                      </a:pPr>
                      <a:r>
                        <a:rPr lang="cs-CZ" sz="900" b="1">
                          <a:solidFill>
                            <a:srgbClr val="FFFFFF"/>
                          </a:solidFill>
                          <a:effectLst/>
                          <a:latin typeface="Arial"/>
                        </a:rPr>
                        <a:t>j</a:t>
                      </a:r>
                      <a:endParaRPr lang="cs-CZ">
                        <a:solidFill>
                          <a:srgbClr val="000000"/>
                        </a:solidFill>
                        <a:effectLst/>
                        <a:latin typeface="Verdana"/>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0000"/>
                    </a:solidFill>
                  </a:tcPr>
                </a:tc>
                <a:tc>
                  <a:txBody>
                    <a:bodyPr/>
                    <a:lstStyle/>
                    <a:p>
                      <a:pPr>
                        <a:spcAft>
                          <a:spcPts val="0"/>
                        </a:spcAft>
                      </a:pPr>
                      <a:r>
                        <a:rPr lang="cs-CZ" sz="900" dirty="0" err="1">
                          <a:solidFill>
                            <a:srgbClr val="000000"/>
                          </a:solidFill>
                          <a:effectLst/>
                          <a:latin typeface="Arial"/>
                        </a:rPr>
                        <a:t>The</a:t>
                      </a:r>
                      <a:r>
                        <a:rPr lang="cs-CZ" sz="900" dirty="0">
                          <a:solidFill>
                            <a:srgbClr val="000000"/>
                          </a:solidFill>
                          <a:effectLst/>
                          <a:latin typeface="Arial"/>
                        </a:rPr>
                        <a:t> </a:t>
                      </a:r>
                      <a:r>
                        <a:rPr lang="cs-CZ" sz="900" dirty="0" err="1">
                          <a:solidFill>
                            <a:srgbClr val="000000"/>
                          </a:solidFill>
                          <a:effectLst/>
                          <a:latin typeface="Arial"/>
                        </a:rPr>
                        <a:t>compartment</a:t>
                      </a:r>
                      <a:endParaRPr lang="cs-CZ" dirty="0">
                        <a:solidFill>
                          <a:srgbClr val="000000"/>
                        </a:solidFill>
                        <a:effectLst/>
                        <a:latin typeface="Verdana"/>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8F8F8"/>
                    </a:solidFill>
                  </a:tcPr>
                </a:tc>
              </a:tr>
              <a:tr h="405869">
                <a:tc>
                  <a:txBody>
                    <a:bodyPr/>
                    <a:lstStyle/>
                    <a:p>
                      <a:pPr>
                        <a:spcAft>
                          <a:spcPts val="0"/>
                        </a:spcAft>
                      </a:pPr>
                      <a:r>
                        <a:rPr lang="cs-CZ" sz="900" b="1">
                          <a:solidFill>
                            <a:srgbClr val="FFFFFF"/>
                          </a:solidFill>
                          <a:effectLst/>
                          <a:latin typeface="Arial"/>
                        </a:rPr>
                        <a:t>k</a:t>
                      </a:r>
                      <a:endParaRPr lang="cs-CZ">
                        <a:solidFill>
                          <a:srgbClr val="000000"/>
                        </a:solidFill>
                        <a:effectLst/>
                        <a:latin typeface="Verdana"/>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0000"/>
                    </a:solidFill>
                  </a:tcPr>
                </a:tc>
                <a:tc>
                  <a:txBody>
                    <a:bodyPr/>
                    <a:lstStyle/>
                    <a:p>
                      <a:pPr>
                        <a:spcAft>
                          <a:spcPts val="0"/>
                        </a:spcAft>
                      </a:pPr>
                      <a:r>
                        <a:rPr lang="cs-CZ" sz="900" dirty="0" err="1">
                          <a:solidFill>
                            <a:srgbClr val="000000"/>
                          </a:solidFill>
                          <a:effectLst/>
                          <a:latin typeface="Arial"/>
                        </a:rPr>
                        <a:t>The</a:t>
                      </a:r>
                      <a:r>
                        <a:rPr lang="cs-CZ" sz="900" dirty="0">
                          <a:solidFill>
                            <a:srgbClr val="000000"/>
                          </a:solidFill>
                          <a:effectLst/>
                          <a:latin typeface="Arial"/>
                        </a:rPr>
                        <a:t> </a:t>
                      </a:r>
                      <a:r>
                        <a:rPr lang="cs-CZ" sz="900" dirty="0" err="1">
                          <a:solidFill>
                            <a:srgbClr val="000000"/>
                          </a:solidFill>
                          <a:effectLst/>
                          <a:latin typeface="Arial"/>
                        </a:rPr>
                        <a:t>couchettes</a:t>
                      </a:r>
                      <a:r>
                        <a:rPr lang="cs-CZ" sz="900" dirty="0">
                          <a:solidFill>
                            <a:srgbClr val="000000"/>
                          </a:solidFill>
                          <a:effectLst/>
                          <a:latin typeface="Arial"/>
                        </a:rPr>
                        <a:t>/</a:t>
                      </a:r>
                      <a:r>
                        <a:rPr lang="cs-CZ" sz="900" dirty="0" err="1">
                          <a:solidFill>
                            <a:srgbClr val="000000"/>
                          </a:solidFill>
                          <a:effectLst/>
                          <a:latin typeface="Arial"/>
                        </a:rPr>
                        <a:t>berths</a:t>
                      </a:r>
                      <a:endParaRPr lang="cs-CZ" dirty="0">
                        <a:solidFill>
                          <a:srgbClr val="000000"/>
                        </a:solidFill>
                        <a:effectLst/>
                        <a:latin typeface="Verdana"/>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8F8F8"/>
                    </a:solidFill>
                  </a:tcPr>
                </a:tc>
              </a:tr>
            </a:tbl>
          </a:graphicData>
        </a:graphic>
      </p:graphicFrame>
      <p:sp>
        <p:nvSpPr>
          <p:cNvPr id="7" name="Rectangle 2"/>
          <p:cNvSpPr>
            <a:spLocks noChangeArrowheads="1"/>
          </p:cNvSpPr>
          <p:nvPr/>
        </p:nvSpPr>
        <p:spPr bwMode="auto">
          <a:xfrm>
            <a:off x="457200" y="2486025"/>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cs-CZ" sz="1800" b="0" i="0" u="none" strike="noStrike" cap="none" normalizeH="0" baseline="0" smtClean="0">
              <a:ln>
                <a:noFill/>
              </a:ln>
              <a:solidFill>
                <a:schemeClr val="tx1"/>
              </a:solidFill>
              <a:effectLst/>
              <a:latin typeface="Arial" pitchFamily="34" charset="0"/>
              <a:cs typeface="Arial" pitchFamily="34" charset="0"/>
            </a:endParaRPr>
          </a:p>
        </p:txBody>
      </p:sp>
      <p:sp>
        <p:nvSpPr>
          <p:cNvPr id="9" name="Rectangle 3"/>
          <p:cNvSpPr>
            <a:spLocks noChangeArrowheads="1"/>
          </p:cNvSpPr>
          <p:nvPr/>
        </p:nvSpPr>
        <p:spPr bwMode="auto">
          <a:xfrm>
            <a:off x="457200" y="2486025"/>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cs-CZ" sz="1800" b="0" i="0" u="none" strike="noStrike" cap="none" normalizeH="0" baseline="0" smtClean="0">
              <a:ln>
                <a:noFill/>
              </a:ln>
              <a:solidFill>
                <a:schemeClr val="tx1"/>
              </a:solidFill>
              <a:effectLst/>
              <a:latin typeface="Arial" pitchFamily="34" charset="0"/>
              <a:cs typeface="Arial" pitchFamily="34" charset="0"/>
            </a:endParaRPr>
          </a:p>
        </p:txBody>
      </p:sp>
      <p:pic>
        <p:nvPicPr>
          <p:cNvPr id="5125" name="Picture 5" descr="http://www.anglaisfacile.com/cgi2/myexam/images2/3442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51720" y="188640"/>
            <a:ext cx="6768752" cy="6592084"/>
          </a:xfrm>
          <a:prstGeom prst="rect">
            <a:avLst/>
          </a:prstGeom>
          <a:noFill/>
          <a:ln w="38100">
            <a:solidFill>
              <a:schemeClr val="bg2">
                <a:lumMod val="50000"/>
              </a:schemeClr>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6423500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pic>
        <p:nvPicPr>
          <p:cNvPr id="6146" name="Picture 2" descr="http://www.anglaisfacile.com/cgi2/myexam/images2/34422.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16" y="0"/>
            <a:ext cx="3133756" cy="2632017"/>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graphicFrame>
        <p:nvGraphicFramePr>
          <p:cNvPr id="2" name="Tabulka 1"/>
          <p:cNvGraphicFramePr>
            <a:graphicFrameLocks noGrp="1"/>
          </p:cNvGraphicFramePr>
          <p:nvPr>
            <p:extLst>
              <p:ext uri="{D42A27DB-BD31-4B8C-83A1-F6EECF244321}">
                <p14:modId xmlns:p14="http://schemas.microsoft.com/office/powerpoint/2010/main" val="2688569062"/>
              </p:ext>
            </p:extLst>
          </p:nvPr>
        </p:nvGraphicFramePr>
        <p:xfrm>
          <a:off x="0" y="1745431"/>
          <a:ext cx="3131840" cy="5112569"/>
        </p:xfrm>
        <a:graphic>
          <a:graphicData uri="http://schemas.openxmlformats.org/drawingml/2006/table">
            <a:tbl>
              <a:tblPr firstRow="1" firstCol="1" bandRow="1"/>
              <a:tblGrid>
                <a:gridCol w="3131840"/>
              </a:tblGrid>
              <a:tr h="384845">
                <a:tc>
                  <a:txBody>
                    <a:bodyPr/>
                    <a:lstStyle/>
                    <a:p>
                      <a:endParaRPr lang="cs-CZ" i="1" dirty="0"/>
                    </a:p>
                  </a:txBody>
                  <a:tcPr marL="0" marR="0" marT="0" marB="0">
                    <a:lnL>
                      <a:noFill/>
                    </a:lnL>
                    <a:lnR>
                      <a:noFill/>
                    </a:lnR>
                    <a:lnT>
                      <a:noFill/>
                    </a:lnT>
                    <a:lnB>
                      <a:noFill/>
                    </a:lnB>
                    <a:solidFill>
                      <a:srgbClr val="F8F8F8"/>
                    </a:solidFill>
                  </a:tcPr>
                </a:tc>
              </a:tr>
              <a:tr h="458462">
                <a:tc>
                  <a:txBody>
                    <a:bodyPr/>
                    <a:lstStyle/>
                    <a:p>
                      <a:endParaRPr lang="cs-CZ"/>
                    </a:p>
                  </a:txBody>
                  <a:tcPr anchor="ctr">
                    <a:lnL>
                      <a:noFill/>
                    </a:lnL>
                    <a:lnR>
                      <a:noFill/>
                    </a:lnR>
                    <a:lnT>
                      <a:noFill/>
                    </a:lnT>
                    <a:lnB w="12700" cap="flat" cmpd="sng" algn="ctr">
                      <a:solidFill>
                        <a:srgbClr val="000000"/>
                      </a:solidFill>
                      <a:prstDash val="solid"/>
                      <a:round/>
                      <a:headEnd type="none" w="med" len="med"/>
                      <a:tailEnd type="none" w="med" len="med"/>
                    </a:lnB>
                    <a:solidFill>
                      <a:srgbClr val="F8F8F8"/>
                    </a:solidFill>
                  </a:tcPr>
                </a:tc>
              </a:tr>
              <a:tr h="447119">
                <a:tc>
                  <a:txBody>
                    <a:bodyPr/>
                    <a:lstStyle/>
                    <a:p>
                      <a:pPr>
                        <a:spcAft>
                          <a:spcPts val="0"/>
                        </a:spcAft>
                      </a:pPr>
                      <a:r>
                        <a:rPr lang="cs-CZ" b="1" i="1" dirty="0" smtClean="0">
                          <a:solidFill>
                            <a:srgbClr val="000000"/>
                          </a:solidFill>
                          <a:effectLst/>
                          <a:latin typeface="Arial"/>
                        </a:rPr>
                        <a:t>A</a:t>
                      </a:r>
                      <a:r>
                        <a:rPr lang="cs-CZ" b="1" i="1" baseline="0" dirty="0" smtClean="0">
                          <a:solidFill>
                            <a:srgbClr val="000000"/>
                          </a:solidFill>
                          <a:effectLst/>
                          <a:latin typeface="Arial"/>
                        </a:rPr>
                        <a:t> TICKET</a:t>
                      </a:r>
                      <a:endParaRPr lang="cs-CZ" b="1" i="1" dirty="0">
                        <a:solidFill>
                          <a:srgbClr val="000000"/>
                        </a:solidFill>
                        <a:effectLst/>
                        <a:latin typeface="Verdana"/>
                      </a:endParaRPr>
                    </a:p>
                  </a:txBody>
                  <a:tcPr marL="68580" marR="68580" marT="0" marB="0">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solidFill>
                      <a:srgbClr val="F8F8F8"/>
                    </a:solidFill>
                  </a:tcPr>
                </a:tc>
              </a:tr>
              <a:tr h="374047">
                <a:tc>
                  <a:txBody>
                    <a:bodyPr/>
                    <a:lstStyle/>
                    <a:p>
                      <a:pPr>
                        <a:spcAft>
                          <a:spcPts val="0"/>
                        </a:spcAft>
                      </a:pPr>
                      <a:r>
                        <a:rPr lang="cs-CZ" sz="1800" dirty="0">
                          <a:solidFill>
                            <a:srgbClr val="000000"/>
                          </a:solidFill>
                          <a:effectLst/>
                          <a:latin typeface="Arial"/>
                          <a:cs typeface="Arial"/>
                        </a:rPr>
                        <a:t>A </a:t>
                      </a:r>
                      <a:r>
                        <a:rPr lang="cs-CZ" sz="1800" dirty="0" err="1">
                          <a:solidFill>
                            <a:srgbClr val="000000"/>
                          </a:solidFill>
                          <a:effectLst/>
                          <a:latin typeface="Arial"/>
                          <a:cs typeface="Arial"/>
                        </a:rPr>
                        <a:t>half</a:t>
                      </a:r>
                      <a:r>
                        <a:rPr lang="cs-CZ" sz="1800" dirty="0">
                          <a:solidFill>
                            <a:srgbClr val="000000"/>
                          </a:solidFill>
                          <a:effectLst/>
                          <a:latin typeface="Arial"/>
                          <a:cs typeface="Arial"/>
                        </a:rPr>
                        <a:t> </a:t>
                      </a:r>
                      <a:r>
                        <a:rPr lang="cs-CZ" sz="1800" dirty="0" err="1">
                          <a:solidFill>
                            <a:srgbClr val="000000"/>
                          </a:solidFill>
                          <a:effectLst/>
                          <a:latin typeface="Arial"/>
                          <a:cs typeface="Arial"/>
                        </a:rPr>
                        <a:t>price</a:t>
                      </a:r>
                      <a:r>
                        <a:rPr lang="cs-CZ" sz="1800" dirty="0">
                          <a:solidFill>
                            <a:srgbClr val="000000"/>
                          </a:solidFill>
                          <a:effectLst/>
                          <a:latin typeface="Arial"/>
                          <a:cs typeface="Arial"/>
                        </a:rPr>
                        <a:t> </a:t>
                      </a:r>
                      <a:r>
                        <a:rPr lang="cs-CZ" sz="1800" dirty="0" err="1">
                          <a:solidFill>
                            <a:srgbClr val="000000"/>
                          </a:solidFill>
                          <a:effectLst/>
                          <a:latin typeface="Arial"/>
                          <a:cs typeface="Arial"/>
                        </a:rPr>
                        <a:t>ticket</a:t>
                      </a:r>
                      <a:endParaRPr lang="cs-CZ" sz="1800" dirty="0">
                        <a:solidFill>
                          <a:srgbClr val="000000"/>
                        </a:solidFill>
                        <a:effectLst/>
                        <a:latin typeface="Verdana"/>
                      </a:endParaRPr>
                    </a:p>
                  </a:txBody>
                  <a:tcPr marL="68580" marR="68580" marT="0" marB="0">
                    <a:lnL>
                      <a:noFill/>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tr>
              <a:tr h="398921">
                <a:tc>
                  <a:txBody>
                    <a:bodyPr/>
                    <a:lstStyle/>
                    <a:p>
                      <a:pPr>
                        <a:spcAft>
                          <a:spcPts val="0"/>
                        </a:spcAft>
                      </a:pPr>
                      <a:r>
                        <a:rPr lang="cs-CZ" sz="1800" dirty="0">
                          <a:solidFill>
                            <a:srgbClr val="000000"/>
                          </a:solidFill>
                          <a:effectLst/>
                          <a:latin typeface="Arial"/>
                          <a:cs typeface="Arial"/>
                        </a:rPr>
                        <a:t>A </a:t>
                      </a:r>
                      <a:r>
                        <a:rPr lang="cs-CZ" sz="1800" dirty="0" err="1">
                          <a:solidFill>
                            <a:srgbClr val="000000"/>
                          </a:solidFill>
                          <a:effectLst/>
                          <a:latin typeface="Arial"/>
                          <a:cs typeface="Arial"/>
                        </a:rPr>
                        <a:t>reduce</a:t>
                      </a:r>
                      <a:r>
                        <a:rPr lang="cs-CZ" sz="1800" dirty="0">
                          <a:solidFill>
                            <a:srgbClr val="000000"/>
                          </a:solidFill>
                          <a:effectLst/>
                          <a:latin typeface="Arial"/>
                          <a:cs typeface="Arial"/>
                        </a:rPr>
                        <a:t> </a:t>
                      </a:r>
                      <a:r>
                        <a:rPr lang="cs-CZ" sz="1800" dirty="0" err="1">
                          <a:solidFill>
                            <a:srgbClr val="000000"/>
                          </a:solidFill>
                          <a:effectLst/>
                          <a:latin typeface="Arial"/>
                          <a:cs typeface="Arial"/>
                        </a:rPr>
                        <a:t>rate</a:t>
                      </a:r>
                      <a:endParaRPr lang="cs-CZ" sz="1800" dirty="0">
                        <a:solidFill>
                          <a:srgbClr val="000000"/>
                        </a:solidFill>
                        <a:effectLst/>
                        <a:latin typeface="Verdana"/>
                      </a:endParaRPr>
                    </a:p>
                  </a:txBody>
                  <a:tcPr marL="68580" marR="68580" marT="0" marB="0">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8F8F8"/>
                    </a:solidFill>
                  </a:tcPr>
                </a:tc>
              </a:tr>
              <a:tr h="423793">
                <a:tc>
                  <a:txBody>
                    <a:bodyPr/>
                    <a:lstStyle/>
                    <a:p>
                      <a:pPr>
                        <a:spcAft>
                          <a:spcPts val="0"/>
                        </a:spcAft>
                      </a:pPr>
                      <a:r>
                        <a:rPr lang="cs-CZ" sz="1800" dirty="0">
                          <a:solidFill>
                            <a:srgbClr val="000000"/>
                          </a:solidFill>
                          <a:effectLst/>
                          <a:latin typeface="Arial"/>
                          <a:cs typeface="Arial"/>
                        </a:rPr>
                        <a:t>A single </a:t>
                      </a:r>
                      <a:r>
                        <a:rPr lang="cs-CZ" sz="1800" dirty="0" err="1">
                          <a:solidFill>
                            <a:srgbClr val="000000"/>
                          </a:solidFill>
                          <a:effectLst/>
                          <a:latin typeface="Arial"/>
                          <a:cs typeface="Arial"/>
                        </a:rPr>
                        <a:t>ticket</a:t>
                      </a:r>
                      <a:endParaRPr lang="cs-CZ" sz="1800" dirty="0">
                        <a:solidFill>
                          <a:srgbClr val="000000"/>
                        </a:solidFill>
                        <a:effectLst/>
                        <a:latin typeface="Verdana"/>
                      </a:endParaRPr>
                    </a:p>
                  </a:txBody>
                  <a:tcPr marL="68580" marR="68580" marT="0" marB="0">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tr>
              <a:tr h="448663">
                <a:tc>
                  <a:txBody>
                    <a:bodyPr/>
                    <a:lstStyle/>
                    <a:p>
                      <a:pPr>
                        <a:spcAft>
                          <a:spcPts val="0"/>
                        </a:spcAft>
                      </a:pPr>
                      <a:r>
                        <a:rPr lang="cs-CZ" sz="1800" dirty="0">
                          <a:solidFill>
                            <a:srgbClr val="000000"/>
                          </a:solidFill>
                          <a:effectLst/>
                          <a:latin typeface="Arial"/>
                          <a:cs typeface="Arial"/>
                        </a:rPr>
                        <a:t>A return </a:t>
                      </a:r>
                      <a:r>
                        <a:rPr lang="cs-CZ" sz="1800" dirty="0" err="1">
                          <a:solidFill>
                            <a:srgbClr val="000000"/>
                          </a:solidFill>
                          <a:effectLst/>
                          <a:latin typeface="Arial"/>
                          <a:cs typeface="Arial"/>
                        </a:rPr>
                        <a:t>ticket</a:t>
                      </a:r>
                      <a:endParaRPr lang="cs-CZ" sz="1800" dirty="0">
                        <a:solidFill>
                          <a:srgbClr val="000000"/>
                        </a:solidFill>
                        <a:effectLst/>
                        <a:latin typeface="Verdana"/>
                      </a:endParaRPr>
                    </a:p>
                  </a:txBody>
                  <a:tcPr marL="68580" marR="68580" marT="0" marB="0">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8F8F8"/>
                    </a:solidFill>
                  </a:tcPr>
                </a:tc>
              </a:tr>
              <a:tr h="473537">
                <a:tc>
                  <a:txBody>
                    <a:bodyPr/>
                    <a:lstStyle/>
                    <a:p>
                      <a:pPr>
                        <a:spcAft>
                          <a:spcPts val="0"/>
                        </a:spcAft>
                      </a:pPr>
                      <a:r>
                        <a:rPr lang="cs-CZ" sz="1800" dirty="0">
                          <a:solidFill>
                            <a:srgbClr val="000000"/>
                          </a:solidFill>
                          <a:effectLst/>
                          <a:latin typeface="Arial"/>
                          <a:cs typeface="Arial"/>
                        </a:rPr>
                        <a:t>A </a:t>
                      </a:r>
                      <a:r>
                        <a:rPr lang="cs-CZ" sz="1800" dirty="0" err="1">
                          <a:solidFill>
                            <a:srgbClr val="000000"/>
                          </a:solidFill>
                          <a:effectLst/>
                          <a:latin typeface="Arial"/>
                          <a:cs typeface="Arial"/>
                        </a:rPr>
                        <a:t>season</a:t>
                      </a:r>
                      <a:r>
                        <a:rPr lang="cs-CZ" sz="1800" dirty="0">
                          <a:solidFill>
                            <a:srgbClr val="000000"/>
                          </a:solidFill>
                          <a:effectLst/>
                          <a:latin typeface="Arial"/>
                          <a:cs typeface="Arial"/>
                        </a:rPr>
                        <a:t> </a:t>
                      </a:r>
                      <a:r>
                        <a:rPr lang="cs-CZ" sz="1800" dirty="0" err="1">
                          <a:solidFill>
                            <a:srgbClr val="000000"/>
                          </a:solidFill>
                          <a:effectLst/>
                          <a:latin typeface="Arial"/>
                          <a:cs typeface="Arial"/>
                        </a:rPr>
                        <a:t>ticket</a:t>
                      </a:r>
                      <a:endParaRPr lang="cs-CZ" sz="1800" dirty="0">
                        <a:solidFill>
                          <a:srgbClr val="000000"/>
                        </a:solidFill>
                        <a:effectLst/>
                        <a:latin typeface="Verdana"/>
                      </a:endParaRPr>
                    </a:p>
                  </a:txBody>
                  <a:tcPr marL="68580" marR="68580" marT="0" marB="0">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tr>
              <a:tr h="408151">
                <a:tc>
                  <a:txBody>
                    <a:bodyPr/>
                    <a:lstStyle/>
                    <a:p>
                      <a:pPr>
                        <a:spcAft>
                          <a:spcPts val="0"/>
                        </a:spcAft>
                      </a:pPr>
                      <a:r>
                        <a:rPr lang="cs-CZ" sz="1800" dirty="0">
                          <a:solidFill>
                            <a:srgbClr val="000000"/>
                          </a:solidFill>
                          <a:effectLst/>
                          <a:latin typeface="Arial"/>
                          <a:cs typeface="Arial"/>
                        </a:rPr>
                        <a:t>A </a:t>
                      </a:r>
                      <a:r>
                        <a:rPr lang="cs-CZ" sz="1800" dirty="0" err="1">
                          <a:solidFill>
                            <a:srgbClr val="000000"/>
                          </a:solidFill>
                          <a:effectLst/>
                          <a:latin typeface="Arial"/>
                          <a:cs typeface="Arial"/>
                        </a:rPr>
                        <a:t>railcard</a:t>
                      </a:r>
                      <a:endParaRPr lang="cs-CZ" sz="1800" dirty="0">
                        <a:solidFill>
                          <a:srgbClr val="000000"/>
                        </a:solidFill>
                        <a:effectLst/>
                        <a:latin typeface="Verdana"/>
                      </a:endParaRPr>
                    </a:p>
                  </a:txBody>
                  <a:tcPr marL="68580" marR="68580" marT="0" marB="0">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8F8F8"/>
                    </a:solidFill>
                  </a:tcPr>
                </a:tc>
              </a:tr>
              <a:tr h="416744">
                <a:tc>
                  <a:txBody>
                    <a:bodyPr/>
                    <a:lstStyle/>
                    <a:p>
                      <a:pPr>
                        <a:spcAft>
                          <a:spcPts val="0"/>
                        </a:spcAft>
                      </a:pPr>
                      <a:r>
                        <a:rPr lang="cs-CZ" sz="1800" dirty="0">
                          <a:solidFill>
                            <a:srgbClr val="000000"/>
                          </a:solidFill>
                          <a:effectLst/>
                          <a:latin typeface="Arial"/>
                          <a:cs typeface="Arial"/>
                        </a:rPr>
                        <a:t>(</a:t>
                      </a:r>
                      <a:r>
                        <a:rPr lang="cs-CZ" sz="1800" dirty="0" err="1">
                          <a:solidFill>
                            <a:srgbClr val="000000"/>
                          </a:solidFill>
                          <a:effectLst/>
                          <a:latin typeface="Arial"/>
                          <a:cs typeface="Arial"/>
                        </a:rPr>
                        <a:t>First</a:t>
                      </a:r>
                      <a:r>
                        <a:rPr lang="cs-CZ" sz="1800" dirty="0">
                          <a:solidFill>
                            <a:srgbClr val="000000"/>
                          </a:solidFill>
                          <a:effectLst/>
                          <a:latin typeface="Arial"/>
                          <a:cs typeface="Arial"/>
                        </a:rPr>
                        <a:t>) </a:t>
                      </a:r>
                      <a:r>
                        <a:rPr lang="cs-CZ" sz="1800" dirty="0" err="1">
                          <a:solidFill>
                            <a:srgbClr val="000000"/>
                          </a:solidFill>
                          <a:effectLst/>
                          <a:latin typeface="Arial"/>
                          <a:cs typeface="Arial"/>
                        </a:rPr>
                        <a:t>class</a:t>
                      </a:r>
                      <a:endParaRPr lang="cs-CZ" sz="1800" dirty="0">
                        <a:solidFill>
                          <a:srgbClr val="000000"/>
                        </a:solidFill>
                        <a:effectLst/>
                        <a:latin typeface="Verdana"/>
                      </a:endParaRPr>
                    </a:p>
                  </a:txBody>
                  <a:tcPr marL="68580" marR="68580" marT="0" marB="0">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tr>
              <a:tr h="465983">
                <a:tc>
                  <a:txBody>
                    <a:bodyPr/>
                    <a:lstStyle/>
                    <a:p>
                      <a:pPr>
                        <a:spcAft>
                          <a:spcPts val="0"/>
                        </a:spcAft>
                      </a:pPr>
                      <a:r>
                        <a:rPr lang="cs-CZ" sz="1800" dirty="0">
                          <a:solidFill>
                            <a:srgbClr val="000000"/>
                          </a:solidFill>
                          <a:effectLst/>
                          <a:latin typeface="Arial"/>
                          <a:cs typeface="Arial"/>
                        </a:rPr>
                        <a:t>Standard </a:t>
                      </a:r>
                      <a:r>
                        <a:rPr lang="cs-CZ" sz="1800" dirty="0" err="1">
                          <a:solidFill>
                            <a:srgbClr val="000000"/>
                          </a:solidFill>
                          <a:effectLst/>
                          <a:latin typeface="Arial"/>
                          <a:cs typeface="Arial"/>
                        </a:rPr>
                        <a:t>class</a:t>
                      </a:r>
                      <a:endParaRPr lang="cs-CZ" sz="1800" dirty="0">
                        <a:solidFill>
                          <a:srgbClr val="000000"/>
                        </a:solidFill>
                        <a:effectLst/>
                        <a:latin typeface="Verdana"/>
                      </a:endParaRPr>
                    </a:p>
                  </a:txBody>
                  <a:tcPr marL="68580" marR="68580" marT="0" marB="0">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8F8F8"/>
                    </a:solidFill>
                  </a:tcPr>
                </a:tc>
              </a:tr>
              <a:tr h="412304">
                <a:tc>
                  <a:txBody>
                    <a:bodyPr/>
                    <a:lstStyle/>
                    <a:p>
                      <a:pPr>
                        <a:spcAft>
                          <a:spcPts val="0"/>
                        </a:spcAft>
                      </a:pPr>
                      <a:r>
                        <a:rPr lang="cs-CZ" sz="1800" dirty="0">
                          <a:solidFill>
                            <a:srgbClr val="000000"/>
                          </a:solidFill>
                          <a:effectLst/>
                          <a:latin typeface="Arial"/>
                          <a:cs typeface="Arial"/>
                        </a:rPr>
                        <a:t>To </a:t>
                      </a:r>
                      <a:r>
                        <a:rPr lang="cs-CZ" sz="1800" dirty="0" err="1">
                          <a:solidFill>
                            <a:srgbClr val="000000"/>
                          </a:solidFill>
                          <a:effectLst/>
                          <a:latin typeface="Arial"/>
                          <a:cs typeface="Arial"/>
                        </a:rPr>
                        <a:t>punch</a:t>
                      </a:r>
                      <a:endParaRPr lang="cs-CZ" sz="1800" dirty="0">
                        <a:solidFill>
                          <a:srgbClr val="000000"/>
                        </a:solidFill>
                        <a:effectLst/>
                        <a:latin typeface="Verdana"/>
                      </a:endParaRPr>
                    </a:p>
                  </a:txBody>
                  <a:tcPr marL="68580" marR="68580" marT="0" marB="0">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tr>
            </a:tbl>
          </a:graphicData>
        </a:graphic>
      </p:graphicFrame>
      <p:sp>
        <p:nvSpPr>
          <p:cNvPr id="3" name="TextovéPole 2"/>
          <p:cNvSpPr txBox="1"/>
          <p:nvPr/>
        </p:nvSpPr>
        <p:spPr>
          <a:xfrm>
            <a:off x="3131840" y="0"/>
            <a:ext cx="6012160" cy="2031325"/>
          </a:xfrm>
          <a:prstGeom prst="rect">
            <a:avLst/>
          </a:prstGeom>
          <a:noFill/>
          <a:ln>
            <a:solidFill>
              <a:schemeClr val="tx1"/>
            </a:solidFill>
          </a:ln>
        </p:spPr>
        <p:txBody>
          <a:bodyPr wrap="square" rtlCol="0">
            <a:spAutoFit/>
          </a:bodyPr>
          <a:lstStyle/>
          <a:p>
            <a:r>
              <a:rPr lang="cs-CZ" b="1" i="1" dirty="0" smtClean="0"/>
              <a:t>TRAINS</a:t>
            </a:r>
          </a:p>
          <a:p>
            <a:r>
              <a:rPr lang="cs-CZ" b="1" i="1" dirty="0" err="1" smtClean="0"/>
              <a:t>Train</a:t>
            </a:r>
            <a:r>
              <a:rPr lang="cs-CZ" b="1" i="1" dirty="0" smtClean="0"/>
              <a:t> </a:t>
            </a:r>
            <a:r>
              <a:rPr lang="cs-CZ" b="1" i="1" dirty="0"/>
              <a:t>direct (direct / </a:t>
            </a:r>
            <a:r>
              <a:rPr lang="cs-CZ" b="1" i="1" dirty="0" err="1"/>
              <a:t>through</a:t>
            </a:r>
            <a:r>
              <a:rPr lang="cs-CZ" b="1" i="1" dirty="0"/>
              <a:t> </a:t>
            </a:r>
            <a:r>
              <a:rPr lang="cs-CZ" b="1" i="1" dirty="0" err="1"/>
              <a:t>train</a:t>
            </a:r>
            <a:r>
              <a:rPr lang="cs-CZ" b="1" i="1" dirty="0"/>
              <a:t>) – </a:t>
            </a:r>
            <a:r>
              <a:rPr lang="cs-CZ" b="1" i="1" dirty="0" err="1"/>
              <a:t>Train</a:t>
            </a:r>
            <a:r>
              <a:rPr lang="cs-CZ" b="1" i="1" dirty="0"/>
              <a:t> express (express </a:t>
            </a:r>
            <a:r>
              <a:rPr lang="cs-CZ" b="1" i="1" dirty="0" err="1"/>
              <a:t>train</a:t>
            </a:r>
            <a:r>
              <a:rPr lang="cs-CZ" b="1" i="1" dirty="0"/>
              <a:t>) – </a:t>
            </a:r>
            <a:r>
              <a:rPr lang="cs-CZ" b="1" i="1" dirty="0" err="1"/>
              <a:t>Train</a:t>
            </a:r>
            <a:r>
              <a:rPr lang="cs-CZ" b="1" i="1" dirty="0"/>
              <a:t> rapide (fast </a:t>
            </a:r>
            <a:r>
              <a:rPr lang="cs-CZ" b="1" i="1" dirty="0" err="1"/>
              <a:t>train</a:t>
            </a:r>
            <a:r>
              <a:rPr lang="cs-CZ" b="1" i="1" dirty="0"/>
              <a:t>) – </a:t>
            </a:r>
            <a:br>
              <a:rPr lang="cs-CZ" b="1" i="1" dirty="0"/>
            </a:br>
            <a:r>
              <a:rPr lang="cs-CZ" b="1" i="1" dirty="0" err="1"/>
              <a:t>Train</a:t>
            </a:r>
            <a:r>
              <a:rPr lang="cs-CZ" b="1" i="1" dirty="0"/>
              <a:t> </a:t>
            </a:r>
            <a:r>
              <a:rPr lang="cs-CZ" b="1" i="1" dirty="0" err="1"/>
              <a:t>grandes</a:t>
            </a:r>
            <a:r>
              <a:rPr lang="cs-CZ" b="1" i="1" dirty="0"/>
              <a:t> </a:t>
            </a:r>
            <a:r>
              <a:rPr lang="cs-CZ" b="1" i="1" dirty="0" err="1"/>
              <a:t>lignes</a:t>
            </a:r>
            <a:r>
              <a:rPr lang="cs-CZ" b="1" i="1" dirty="0"/>
              <a:t> (</a:t>
            </a:r>
            <a:r>
              <a:rPr lang="cs-CZ" b="1" i="1" dirty="0" err="1"/>
              <a:t>intercity</a:t>
            </a:r>
            <a:r>
              <a:rPr lang="cs-CZ" b="1" i="1" dirty="0"/>
              <a:t> </a:t>
            </a:r>
            <a:r>
              <a:rPr lang="cs-CZ" b="1" i="1" dirty="0" err="1"/>
              <a:t>train</a:t>
            </a:r>
            <a:r>
              <a:rPr lang="cs-CZ" b="1" i="1" dirty="0"/>
              <a:t>) – </a:t>
            </a:r>
            <a:r>
              <a:rPr lang="cs-CZ" b="1" i="1" dirty="0" err="1"/>
              <a:t>Train</a:t>
            </a:r>
            <a:r>
              <a:rPr lang="cs-CZ" b="1" i="1" dirty="0"/>
              <a:t> à grande </a:t>
            </a:r>
            <a:r>
              <a:rPr lang="cs-CZ" b="1" i="1" dirty="0" err="1"/>
              <a:t>vitesse</a:t>
            </a:r>
            <a:r>
              <a:rPr lang="cs-CZ" b="1" i="1" dirty="0"/>
              <a:t> (</a:t>
            </a:r>
            <a:r>
              <a:rPr lang="cs-CZ" b="1" i="1" dirty="0" err="1"/>
              <a:t>high</a:t>
            </a:r>
            <a:r>
              <a:rPr lang="cs-CZ" b="1" i="1" dirty="0"/>
              <a:t>-speed </a:t>
            </a:r>
            <a:r>
              <a:rPr lang="cs-CZ" b="1" i="1" dirty="0" err="1"/>
              <a:t>train</a:t>
            </a:r>
            <a:r>
              <a:rPr lang="cs-CZ" b="1" i="1" dirty="0"/>
              <a:t>) – </a:t>
            </a:r>
            <a:br>
              <a:rPr lang="cs-CZ" b="1" i="1" dirty="0"/>
            </a:br>
            <a:r>
              <a:rPr lang="cs-CZ" b="1" i="1" dirty="0" err="1"/>
              <a:t>Train</a:t>
            </a:r>
            <a:r>
              <a:rPr lang="cs-CZ" b="1" i="1" dirty="0"/>
              <a:t> </a:t>
            </a:r>
            <a:r>
              <a:rPr lang="cs-CZ" b="1" i="1" dirty="0" err="1"/>
              <a:t>autos-couchettes</a:t>
            </a:r>
            <a:r>
              <a:rPr lang="cs-CZ" b="1" i="1" dirty="0"/>
              <a:t> (</a:t>
            </a:r>
            <a:r>
              <a:rPr lang="cs-CZ" b="1" i="1" dirty="0" err="1"/>
              <a:t>motorail</a:t>
            </a:r>
            <a:r>
              <a:rPr lang="cs-CZ" b="1" i="1" dirty="0"/>
              <a:t> </a:t>
            </a:r>
            <a:r>
              <a:rPr lang="cs-CZ" b="1" i="1" dirty="0" err="1"/>
              <a:t>train</a:t>
            </a:r>
            <a:r>
              <a:rPr lang="cs-CZ" b="1" i="1" dirty="0"/>
              <a:t>) – </a:t>
            </a:r>
            <a:r>
              <a:rPr lang="cs-CZ" b="1" i="1" dirty="0" err="1"/>
              <a:t>Autorail</a:t>
            </a:r>
            <a:r>
              <a:rPr lang="cs-CZ" b="1" i="1" dirty="0"/>
              <a:t> (diesel </a:t>
            </a:r>
            <a:r>
              <a:rPr lang="cs-CZ" b="1" i="1" dirty="0" err="1"/>
              <a:t>train</a:t>
            </a:r>
            <a:r>
              <a:rPr lang="cs-CZ" b="1" i="1" dirty="0" smtClean="0"/>
              <a:t>)</a:t>
            </a:r>
            <a:endParaRPr lang="cs-CZ" dirty="0"/>
          </a:p>
        </p:txBody>
      </p:sp>
      <p:pic>
        <p:nvPicPr>
          <p:cNvPr id="1027" name="Picture 3" descr="http://pagead2.googlesyndication.com/simgad/15818961496130083265">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758719" y="2420888"/>
            <a:ext cx="4758402" cy="3965335"/>
          </a:xfrm>
          <a:prstGeom prst="rect">
            <a:avLst/>
          </a:prstGeom>
          <a:noFill/>
          <a:extLst>
            <a:ext uri="{909E8E84-426E-40DD-AFC4-6F175D3DCCD1}">
              <a14:hiddenFill xmlns:a14="http://schemas.microsoft.com/office/drawing/2010/main">
                <a:solidFill>
                  <a:srgbClr val="FFFFFF"/>
                </a:solidFill>
              </a14:hiddenFill>
            </a:ext>
          </a:extLst>
        </p:spPr>
      </p:pic>
      <p:sp>
        <p:nvSpPr>
          <p:cNvPr id="4" name="Šipka nahoru 3"/>
          <p:cNvSpPr/>
          <p:nvPr/>
        </p:nvSpPr>
        <p:spPr>
          <a:xfrm>
            <a:off x="1979712" y="1931684"/>
            <a:ext cx="484632" cy="978408"/>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extLst>
      <p:ext uri="{BB962C8B-B14F-4D97-AF65-F5344CB8AC3E}">
        <p14:creationId xmlns:p14="http://schemas.microsoft.com/office/powerpoint/2010/main" val="191626499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5" name="Picture 1" descr="http://www.anglaisfacile.com/cgi2/myexam/faux.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44988" y="1212850"/>
            <a:ext cx="95250" cy="76200"/>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http://www.anglaisfacile.com/cgi2/myexam/faux.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44988" y="1212850"/>
            <a:ext cx="95250" cy="76200"/>
          </a:xfrm>
          <a:prstGeom prst="rect">
            <a:avLst/>
          </a:prstGeom>
          <a:noFill/>
          <a:extLst>
            <a:ext uri="{909E8E84-426E-40DD-AFC4-6F175D3DCCD1}">
              <a14:hiddenFill xmlns:a14="http://schemas.microsoft.com/office/drawing/2010/main">
                <a:solidFill>
                  <a:srgbClr val="FFFFFF"/>
                </a:solidFill>
              </a14:hiddenFill>
            </a:ext>
          </a:extLst>
        </p:spPr>
      </p:pic>
      <p:pic>
        <p:nvPicPr>
          <p:cNvPr id="1027" name="Picture 3" descr="http://www.anglaisfacile.com/cgi2/myexam/faux.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44988" y="1212850"/>
            <a:ext cx="95250" cy="7620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http://www.anglaisfacile.com/cgi2/myexam/faux.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44988" y="1212850"/>
            <a:ext cx="95250" cy="76200"/>
          </a:xfrm>
          <a:prstGeom prst="rect">
            <a:avLst/>
          </a:prstGeom>
          <a:noFill/>
          <a:extLst>
            <a:ext uri="{909E8E84-426E-40DD-AFC4-6F175D3DCCD1}">
              <a14:hiddenFill xmlns:a14="http://schemas.microsoft.com/office/drawing/2010/main">
                <a:solidFill>
                  <a:srgbClr val="FFFFFF"/>
                </a:solidFill>
              </a14:hiddenFill>
            </a:ext>
          </a:extLst>
        </p:spPr>
      </p:pic>
      <p:pic>
        <p:nvPicPr>
          <p:cNvPr id="1029" name="Picture 5" descr="http://www.anglaisfacile.com/cgi2/myexam/faux.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44988" y="1212850"/>
            <a:ext cx="95250" cy="76200"/>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http://www.anglaisfacile.com/cgi2/myexam/faux.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44988" y="1212850"/>
            <a:ext cx="95250" cy="76200"/>
          </a:xfrm>
          <a:prstGeom prst="rect">
            <a:avLst/>
          </a:prstGeom>
          <a:noFill/>
          <a:extLst>
            <a:ext uri="{909E8E84-426E-40DD-AFC4-6F175D3DCCD1}">
              <a14:hiddenFill xmlns:a14="http://schemas.microsoft.com/office/drawing/2010/main">
                <a:solidFill>
                  <a:srgbClr val="FFFFFF"/>
                </a:solidFill>
              </a14:hiddenFill>
            </a:ext>
          </a:extLst>
        </p:spPr>
      </p:pic>
      <p:pic>
        <p:nvPicPr>
          <p:cNvPr id="1031" name="Picture 7" descr="http://www.anglaisfacile.com/cgi2/myexam/faux.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44988" y="1212850"/>
            <a:ext cx="95250" cy="76200"/>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http://www.anglaisfacile.com/cgi2/myexam/faux.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44988" y="1212850"/>
            <a:ext cx="95250" cy="76200"/>
          </a:xfrm>
          <a:prstGeom prst="rect">
            <a:avLst/>
          </a:prstGeom>
          <a:noFill/>
          <a:extLst>
            <a:ext uri="{909E8E84-426E-40DD-AFC4-6F175D3DCCD1}">
              <a14:hiddenFill xmlns:a14="http://schemas.microsoft.com/office/drawing/2010/main">
                <a:solidFill>
                  <a:srgbClr val="FFFFFF"/>
                </a:solidFill>
              </a14:hiddenFill>
            </a:ext>
          </a:extLst>
        </p:spPr>
      </p:pic>
      <p:pic>
        <p:nvPicPr>
          <p:cNvPr id="1033" name="Picture 9" descr="http://www.anglaisfacile.com/cgi2/myexam/faux.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44988" y="1212850"/>
            <a:ext cx="95250" cy="76200"/>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http://www.anglaisfacile.com/cgi2/myexam/correct.gi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44988" y="1212850"/>
            <a:ext cx="123825" cy="114300"/>
          </a:xfrm>
          <a:prstGeom prst="rect">
            <a:avLst/>
          </a:prstGeom>
          <a:noFill/>
          <a:extLst>
            <a:ext uri="{909E8E84-426E-40DD-AFC4-6F175D3DCCD1}">
              <a14:hiddenFill xmlns:a14="http://schemas.microsoft.com/office/drawing/2010/main">
                <a:solidFill>
                  <a:srgbClr val="FFFFFF"/>
                </a:solidFill>
              </a14:hiddenFill>
            </a:ext>
          </a:extLst>
        </p:spPr>
      </p:pic>
      <p:sp>
        <p:nvSpPr>
          <p:cNvPr id="4" name="TextovéPole 3"/>
          <p:cNvSpPr txBox="1"/>
          <p:nvPr/>
        </p:nvSpPr>
        <p:spPr>
          <a:xfrm>
            <a:off x="107504" y="3429000"/>
            <a:ext cx="8424936" cy="3416320"/>
          </a:xfrm>
          <a:prstGeom prst="rect">
            <a:avLst/>
          </a:prstGeom>
          <a:noFill/>
        </p:spPr>
        <p:txBody>
          <a:bodyPr wrap="square" rtlCol="0">
            <a:spAutoFit/>
          </a:bodyPr>
          <a:lstStyle/>
          <a:p>
            <a:pPr marL="285750" indent="-285750" fontAlgn="ctr">
              <a:buFont typeface="Wingdings" pitchFamily="2" charset="2"/>
              <a:buChar char="§"/>
            </a:pPr>
            <a:r>
              <a:rPr lang="en-US" dirty="0" smtClean="0"/>
              <a:t>Good </a:t>
            </a:r>
            <a:r>
              <a:rPr lang="en-US" dirty="0"/>
              <a:t>morning. Can I help you</a:t>
            </a:r>
            <a:r>
              <a:rPr lang="en-US" dirty="0" smtClean="0"/>
              <a:t>?</a:t>
            </a:r>
            <a:endParaRPr lang="cs-CZ" dirty="0"/>
          </a:p>
          <a:p>
            <a:pPr marL="285750" indent="-285750" fontAlgn="ctr">
              <a:buFont typeface="Wingdings" pitchFamily="2" charset="2"/>
              <a:buChar char="§"/>
            </a:pPr>
            <a:r>
              <a:rPr lang="en-US" dirty="0" smtClean="0"/>
              <a:t>Good </a:t>
            </a:r>
            <a:r>
              <a:rPr lang="en-US" dirty="0"/>
              <a:t>morning. I'd like to book a single ticket to Newcastle please.</a:t>
            </a:r>
            <a:endParaRPr lang="cs-CZ" dirty="0"/>
          </a:p>
          <a:p>
            <a:pPr marL="285750" indent="-285750" fontAlgn="ctr">
              <a:buFont typeface="Wingdings" pitchFamily="2" charset="2"/>
              <a:buChar char="§"/>
            </a:pPr>
            <a:r>
              <a:rPr lang="en-US" dirty="0" smtClean="0"/>
              <a:t>When </a:t>
            </a:r>
            <a:r>
              <a:rPr lang="en-US" dirty="0"/>
              <a:t>are you travelling, sir?</a:t>
            </a:r>
            <a:endParaRPr lang="cs-CZ" dirty="0"/>
          </a:p>
          <a:p>
            <a:pPr marL="285750" indent="-285750" fontAlgn="ctr">
              <a:buFont typeface="Wingdings" pitchFamily="2" charset="2"/>
              <a:buChar char="§"/>
            </a:pPr>
            <a:r>
              <a:rPr lang="en-US" dirty="0" smtClean="0"/>
              <a:t>When </a:t>
            </a:r>
            <a:r>
              <a:rPr lang="en-US" dirty="0"/>
              <a:t>are you travelling, sir?</a:t>
            </a:r>
            <a:endParaRPr lang="cs-CZ" dirty="0"/>
          </a:p>
          <a:p>
            <a:pPr marL="285750" indent="-285750" fontAlgn="ctr">
              <a:buFont typeface="Wingdings" pitchFamily="2" charset="2"/>
              <a:buChar char="§"/>
            </a:pPr>
            <a:r>
              <a:rPr lang="cs-CZ" dirty="0" err="1"/>
              <a:t>Next</a:t>
            </a:r>
            <a:r>
              <a:rPr lang="cs-CZ" dirty="0"/>
              <a:t> </a:t>
            </a:r>
            <a:r>
              <a:rPr lang="cs-CZ" dirty="0" err="1"/>
              <a:t>Saturday</a:t>
            </a:r>
            <a:r>
              <a:rPr lang="cs-CZ" dirty="0"/>
              <a:t> </a:t>
            </a:r>
            <a:r>
              <a:rPr lang="cs-CZ" dirty="0" err="1"/>
              <a:t>morning</a:t>
            </a:r>
            <a:r>
              <a:rPr lang="cs-CZ" dirty="0"/>
              <a:t>.</a:t>
            </a:r>
          </a:p>
          <a:p>
            <a:pPr marL="285750" indent="-285750" fontAlgn="ctr">
              <a:buFont typeface="Wingdings" pitchFamily="2" charset="2"/>
              <a:buChar char="§"/>
            </a:pPr>
            <a:r>
              <a:rPr lang="en-US" dirty="0" smtClean="0"/>
              <a:t>There </a:t>
            </a:r>
            <a:r>
              <a:rPr lang="en-US" dirty="0"/>
              <a:t>are trains from London Victoria to Newcastle Central at 8, 10 and 12.</a:t>
            </a:r>
            <a:endParaRPr lang="cs-CZ" dirty="0"/>
          </a:p>
          <a:p>
            <a:pPr marL="285750" indent="-285750" fontAlgn="ctr">
              <a:buFont typeface="Wingdings" pitchFamily="2" charset="2"/>
              <a:buChar char="§"/>
            </a:pPr>
            <a:r>
              <a:rPr lang="en-US" dirty="0" smtClean="0"/>
              <a:t>The </a:t>
            </a:r>
            <a:r>
              <a:rPr lang="en-US" dirty="0"/>
              <a:t>8 o'clock will be fine, How much is it?</a:t>
            </a:r>
            <a:endParaRPr lang="cs-CZ" dirty="0"/>
          </a:p>
          <a:p>
            <a:pPr marL="285750" indent="-285750" fontAlgn="ctr">
              <a:buFont typeface="Wingdings" pitchFamily="2" charset="2"/>
              <a:buChar char="§"/>
            </a:pPr>
            <a:r>
              <a:rPr lang="cs-CZ" dirty="0" err="1" smtClean="0"/>
              <a:t>Sixty.five</a:t>
            </a:r>
            <a:r>
              <a:rPr lang="cs-CZ" dirty="0" smtClean="0"/>
              <a:t> </a:t>
            </a:r>
            <a:r>
              <a:rPr lang="cs-CZ" dirty="0" err="1"/>
              <a:t>pounds</a:t>
            </a:r>
            <a:r>
              <a:rPr lang="cs-CZ" dirty="0"/>
              <a:t> sir.</a:t>
            </a:r>
          </a:p>
          <a:p>
            <a:pPr marL="285750" indent="-285750" fontAlgn="ctr">
              <a:buFont typeface="Wingdings" pitchFamily="2" charset="2"/>
              <a:buChar char="§"/>
            </a:pPr>
            <a:r>
              <a:rPr lang="en-US" dirty="0" smtClean="0"/>
              <a:t>Can </a:t>
            </a:r>
            <a:r>
              <a:rPr lang="en-US" dirty="0"/>
              <a:t>I also reserve a seat?</a:t>
            </a:r>
            <a:endParaRPr lang="cs-CZ" dirty="0"/>
          </a:p>
          <a:p>
            <a:pPr marL="285750" indent="-285750" fontAlgn="ctr">
              <a:buFont typeface="Wingdings" pitchFamily="2" charset="2"/>
              <a:buChar char="§"/>
            </a:pPr>
            <a:r>
              <a:rPr lang="en-US" dirty="0" smtClean="0"/>
              <a:t>Certainly</a:t>
            </a:r>
            <a:r>
              <a:rPr lang="en-US" dirty="0"/>
              <a:t>, sir. That's two pounds extra.</a:t>
            </a:r>
            <a:endParaRPr lang="cs-CZ" dirty="0"/>
          </a:p>
          <a:p>
            <a:pPr marL="285750" indent="-285750" fontAlgn="ctr">
              <a:buFont typeface="Wingdings" pitchFamily="2" charset="2"/>
              <a:buChar char="§"/>
            </a:pPr>
            <a:r>
              <a:rPr lang="en-US" dirty="0" smtClean="0"/>
              <a:t>Can </a:t>
            </a:r>
            <a:r>
              <a:rPr lang="en-US" dirty="0"/>
              <a:t>I pay by credit card?</a:t>
            </a:r>
            <a:endParaRPr lang="cs-CZ" dirty="0"/>
          </a:p>
          <a:p>
            <a:pPr marL="285750" indent="-285750" fontAlgn="ctr">
              <a:buFont typeface="Wingdings" pitchFamily="2" charset="2"/>
              <a:buChar char="§"/>
            </a:pPr>
            <a:r>
              <a:rPr lang="cs-CZ" dirty="0" err="1" smtClean="0"/>
              <a:t>Of</a:t>
            </a:r>
            <a:r>
              <a:rPr lang="cs-CZ" dirty="0" smtClean="0"/>
              <a:t> </a:t>
            </a:r>
            <a:r>
              <a:rPr lang="cs-CZ" dirty="0" err="1" smtClean="0"/>
              <a:t>course</a:t>
            </a:r>
            <a:r>
              <a:rPr lang="cs-CZ" dirty="0" smtClean="0"/>
              <a:t>, sir.</a:t>
            </a:r>
            <a:endParaRPr lang="cs-CZ" dirty="0"/>
          </a:p>
        </p:txBody>
      </p:sp>
      <p:sp>
        <p:nvSpPr>
          <p:cNvPr id="3" name="TextovéPole 2"/>
          <p:cNvSpPr txBox="1"/>
          <p:nvPr/>
        </p:nvSpPr>
        <p:spPr>
          <a:xfrm>
            <a:off x="323528" y="332656"/>
            <a:ext cx="8820472" cy="3139321"/>
          </a:xfrm>
          <a:prstGeom prst="rect">
            <a:avLst/>
          </a:prstGeom>
          <a:noFill/>
        </p:spPr>
        <p:txBody>
          <a:bodyPr wrap="square" rtlCol="0">
            <a:spAutoFit/>
          </a:bodyPr>
          <a:lstStyle/>
          <a:p>
            <a:pPr marL="342900" lvl="0" indent="-342900">
              <a:buFont typeface="+mj-lt"/>
              <a:buAutoNum type="arabicPeriod"/>
            </a:pPr>
            <a:r>
              <a:rPr lang="en-US" dirty="0" smtClean="0">
                <a:solidFill>
                  <a:prstClr val="black"/>
                </a:solidFill>
              </a:rPr>
              <a:t>Certainly, sir. That's two pounds extra.</a:t>
            </a:r>
            <a:endParaRPr lang="cs-CZ" dirty="0" smtClean="0">
              <a:solidFill>
                <a:prstClr val="black"/>
              </a:solidFill>
            </a:endParaRPr>
          </a:p>
          <a:p>
            <a:pPr marL="342900" lvl="0" indent="-342900">
              <a:buFont typeface="+mj-lt"/>
              <a:buAutoNum type="arabicPeriod"/>
            </a:pPr>
            <a:r>
              <a:rPr lang="cs-CZ" dirty="0" err="1" smtClean="0">
                <a:solidFill>
                  <a:prstClr val="black"/>
                </a:solidFill>
              </a:rPr>
              <a:t>Sixty.five</a:t>
            </a:r>
            <a:r>
              <a:rPr lang="cs-CZ" dirty="0" smtClean="0">
                <a:solidFill>
                  <a:prstClr val="black"/>
                </a:solidFill>
              </a:rPr>
              <a:t> </a:t>
            </a:r>
            <a:r>
              <a:rPr lang="cs-CZ" dirty="0" err="1">
                <a:solidFill>
                  <a:prstClr val="black"/>
                </a:solidFill>
              </a:rPr>
              <a:t>pounds</a:t>
            </a:r>
            <a:r>
              <a:rPr lang="cs-CZ" dirty="0">
                <a:solidFill>
                  <a:prstClr val="black"/>
                </a:solidFill>
              </a:rPr>
              <a:t> sir.</a:t>
            </a:r>
          </a:p>
          <a:p>
            <a:pPr marL="342900" lvl="0" indent="-342900">
              <a:buFont typeface="+mj-lt"/>
              <a:buAutoNum type="arabicPeriod"/>
            </a:pPr>
            <a:r>
              <a:rPr lang="en-US" dirty="0">
                <a:solidFill>
                  <a:prstClr val="black"/>
                </a:solidFill>
              </a:rPr>
              <a:t>There are trains from London Victoria to Newcastle Central at 8, 10 and 12.</a:t>
            </a:r>
            <a:endParaRPr lang="cs-CZ" dirty="0">
              <a:solidFill>
                <a:prstClr val="black"/>
              </a:solidFill>
            </a:endParaRPr>
          </a:p>
          <a:p>
            <a:pPr marL="342900" lvl="0" indent="-342900">
              <a:buFont typeface="+mj-lt"/>
              <a:buAutoNum type="arabicPeriod"/>
            </a:pPr>
            <a:r>
              <a:rPr lang="en-US" dirty="0">
                <a:solidFill>
                  <a:prstClr val="black"/>
                </a:solidFill>
              </a:rPr>
              <a:t>Can I also reserve a seat?</a:t>
            </a:r>
            <a:endParaRPr lang="cs-CZ" dirty="0">
              <a:solidFill>
                <a:prstClr val="black"/>
              </a:solidFill>
            </a:endParaRPr>
          </a:p>
          <a:p>
            <a:pPr marL="342900" lvl="0" indent="-342900">
              <a:buFont typeface="+mj-lt"/>
              <a:buAutoNum type="arabicPeriod"/>
            </a:pPr>
            <a:r>
              <a:rPr lang="en-US" dirty="0">
                <a:solidFill>
                  <a:prstClr val="black"/>
                </a:solidFill>
              </a:rPr>
              <a:t>Good morning. Can I help you?</a:t>
            </a:r>
            <a:endParaRPr lang="cs-CZ" dirty="0">
              <a:solidFill>
                <a:prstClr val="black"/>
              </a:solidFill>
            </a:endParaRPr>
          </a:p>
          <a:p>
            <a:pPr marL="342900" lvl="0" indent="-342900">
              <a:buFont typeface="+mj-lt"/>
              <a:buAutoNum type="arabicPeriod"/>
            </a:pPr>
            <a:r>
              <a:rPr lang="en-US" dirty="0">
                <a:solidFill>
                  <a:prstClr val="black"/>
                </a:solidFill>
              </a:rPr>
              <a:t>Can I pay by credit card</a:t>
            </a:r>
            <a:r>
              <a:rPr lang="en-US" dirty="0" smtClean="0">
                <a:solidFill>
                  <a:prstClr val="black"/>
                </a:solidFill>
              </a:rPr>
              <a:t>?</a:t>
            </a:r>
            <a:endParaRPr lang="cs-CZ" dirty="0" smtClean="0">
              <a:solidFill>
                <a:prstClr val="black"/>
              </a:solidFill>
            </a:endParaRPr>
          </a:p>
          <a:p>
            <a:pPr marL="342900" indent="-342900">
              <a:buFont typeface="+mj-lt"/>
              <a:buAutoNum type="arabicPeriod"/>
            </a:pPr>
            <a:r>
              <a:rPr lang="en-US" dirty="0">
                <a:solidFill>
                  <a:prstClr val="black"/>
                </a:solidFill>
              </a:rPr>
              <a:t>The 8 o'clock will be fine, How much is it?</a:t>
            </a:r>
            <a:endParaRPr lang="cs-CZ" dirty="0">
              <a:solidFill>
                <a:prstClr val="black"/>
              </a:solidFill>
            </a:endParaRPr>
          </a:p>
          <a:p>
            <a:pPr marL="342900" indent="-342900">
              <a:buFont typeface="+mj-lt"/>
              <a:buAutoNum type="arabicPeriod"/>
            </a:pPr>
            <a:r>
              <a:rPr lang="en-US" dirty="0">
                <a:solidFill>
                  <a:prstClr val="black"/>
                </a:solidFill>
              </a:rPr>
              <a:t>When are you travelling, sir?</a:t>
            </a:r>
            <a:endParaRPr lang="cs-CZ" dirty="0">
              <a:solidFill>
                <a:prstClr val="black"/>
              </a:solidFill>
            </a:endParaRPr>
          </a:p>
          <a:p>
            <a:pPr marL="342900" indent="-342900">
              <a:buFont typeface="+mj-lt"/>
              <a:buAutoNum type="arabicPeriod"/>
            </a:pPr>
            <a:r>
              <a:rPr lang="cs-CZ" dirty="0" err="1">
                <a:solidFill>
                  <a:prstClr val="black"/>
                </a:solidFill>
              </a:rPr>
              <a:t>Next</a:t>
            </a:r>
            <a:r>
              <a:rPr lang="cs-CZ" dirty="0">
                <a:solidFill>
                  <a:prstClr val="black"/>
                </a:solidFill>
              </a:rPr>
              <a:t> </a:t>
            </a:r>
            <a:r>
              <a:rPr lang="cs-CZ" dirty="0" err="1">
                <a:solidFill>
                  <a:prstClr val="black"/>
                </a:solidFill>
              </a:rPr>
              <a:t>Saturday</a:t>
            </a:r>
            <a:r>
              <a:rPr lang="cs-CZ" dirty="0">
                <a:solidFill>
                  <a:prstClr val="black"/>
                </a:solidFill>
              </a:rPr>
              <a:t> </a:t>
            </a:r>
            <a:r>
              <a:rPr lang="cs-CZ" dirty="0" err="1">
                <a:solidFill>
                  <a:prstClr val="black"/>
                </a:solidFill>
              </a:rPr>
              <a:t>morning</a:t>
            </a:r>
            <a:r>
              <a:rPr lang="cs-CZ" dirty="0">
                <a:solidFill>
                  <a:prstClr val="black"/>
                </a:solidFill>
              </a:rPr>
              <a:t>.</a:t>
            </a:r>
          </a:p>
          <a:p>
            <a:pPr marL="342900" indent="-342900">
              <a:buFont typeface="+mj-lt"/>
              <a:buAutoNum type="arabicPeriod"/>
            </a:pPr>
            <a:r>
              <a:rPr lang="cs-CZ" dirty="0" err="1">
                <a:solidFill>
                  <a:prstClr val="black"/>
                </a:solidFill>
              </a:rPr>
              <a:t>Of</a:t>
            </a:r>
            <a:r>
              <a:rPr lang="cs-CZ" dirty="0">
                <a:solidFill>
                  <a:prstClr val="black"/>
                </a:solidFill>
              </a:rPr>
              <a:t> </a:t>
            </a:r>
            <a:r>
              <a:rPr lang="cs-CZ" dirty="0" err="1">
                <a:solidFill>
                  <a:prstClr val="black"/>
                </a:solidFill>
              </a:rPr>
              <a:t>course</a:t>
            </a:r>
            <a:r>
              <a:rPr lang="cs-CZ" dirty="0">
                <a:solidFill>
                  <a:prstClr val="black"/>
                </a:solidFill>
              </a:rPr>
              <a:t>, sir.</a:t>
            </a:r>
          </a:p>
          <a:p>
            <a:pPr marL="342900" indent="-342900">
              <a:buFont typeface="+mj-lt"/>
              <a:buAutoNum type="arabicPeriod"/>
            </a:pPr>
            <a:r>
              <a:rPr lang="en-US" dirty="0">
                <a:solidFill>
                  <a:prstClr val="black"/>
                </a:solidFill>
              </a:rPr>
              <a:t>Good morning. I'd like to book a single ticket to Newcastle please</a:t>
            </a:r>
            <a:r>
              <a:rPr lang="en-US" dirty="0" smtClean="0">
                <a:solidFill>
                  <a:prstClr val="black"/>
                </a:solidFill>
              </a:rPr>
              <a:t>.</a:t>
            </a:r>
            <a:endParaRPr lang="cs-CZ" dirty="0"/>
          </a:p>
        </p:txBody>
      </p:sp>
      <p:sp>
        <p:nvSpPr>
          <p:cNvPr id="6" name="TextovéPole 5"/>
          <p:cNvSpPr txBox="1"/>
          <p:nvPr/>
        </p:nvSpPr>
        <p:spPr>
          <a:xfrm>
            <a:off x="683568" y="0"/>
            <a:ext cx="8064896" cy="461665"/>
          </a:xfrm>
          <a:prstGeom prst="rect">
            <a:avLst/>
          </a:prstGeom>
          <a:noFill/>
        </p:spPr>
        <p:txBody>
          <a:bodyPr wrap="square" rtlCol="0">
            <a:spAutoFit/>
          </a:bodyPr>
          <a:lstStyle/>
          <a:p>
            <a:r>
              <a:rPr lang="cs-CZ" sz="2400" b="1" dirty="0" err="1"/>
              <a:t>Buying</a:t>
            </a:r>
            <a:r>
              <a:rPr lang="cs-CZ" sz="2400" b="1" dirty="0"/>
              <a:t> a </a:t>
            </a:r>
            <a:r>
              <a:rPr lang="cs-CZ" sz="2400" b="1" dirty="0" err="1" smtClean="0"/>
              <a:t>ticket</a:t>
            </a:r>
            <a:r>
              <a:rPr lang="cs-CZ" sz="2400" b="1" dirty="0" smtClean="0"/>
              <a:t> - </a:t>
            </a:r>
            <a:r>
              <a:rPr lang="cs-CZ" sz="2000" i="1" dirty="0" err="1" smtClean="0"/>
              <a:t>Put</a:t>
            </a:r>
            <a:r>
              <a:rPr lang="cs-CZ" sz="2000" i="1" dirty="0" smtClean="0"/>
              <a:t> </a:t>
            </a:r>
            <a:r>
              <a:rPr lang="cs-CZ" sz="2000" i="1" dirty="0" err="1" smtClean="0"/>
              <a:t>the</a:t>
            </a:r>
            <a:r>
              <a:rPr lang="cs-CZ" sz="2000" i="1" dirty="0" smtClean="0"/>
              <a:t> </a:t>
            </a:r>
            <a:r>
              <a:rPr lang="cs-CZ" sz="2000" i="1" dirty="0" err="1" smtClean="0"/>
              <a:t>sentences</a:t>
            </a:r>
            <a:r>
              <a:rPr lang="cs-CZ" sz="2000" i="1" dirty="0" smtClean="0"/>
              <a:t> in </a:t>
            </a:r>
            <a:r>
              <a:rPr lang="cs-CZ" sz="2000" i="1" dirty="0" err="1" smtClean="0"/>
              <a:t>the</a:t>
            </a:r>
            <a:r>
              <a:rPr lang="cs-CZ" sz="2000" i="1" dirty="0" smtClean="0"/>
              <a:t> </a:t>
            </a:r>
            <a:r>
              <a:rPr lang="cs-CZ" sz="2000" i="1" dirty="0" err="1" smtClean="0"/>
              <a:t>right</a:t>
            </a:r>
            <a:r>
              <a:rPr lang="cs-CZ" sz="2000" i="1" dirty="0" smtClean="0"/>
              <a:t> </a:t>
            </a:r>
            <a:r>
              <a:rPr lang="cs-CZ" sz="2000" i="1" dirty="0" err="1" smtClean="0"/>
              <a:t>order</a:t>
            </a:r>
            <a:r>
              <a:rPr lang="cs-CZ" sz="2000" i="1" dirty="0" smtClean="0"/>
              <a:t>: </a:t>
            </a:r>
            <a:endParaRPr lang="cs-CZ" sz="2000" i="1" dirty="0"/>
          </a:p>
        </p:txBody>
      </p:sp>
      <p:sp>
        <p:nvSpPr>
          <p:cNvPr id="7" name="Obdélník 6"/>
          <p:cNvSpPr/>
          <p:nvPr/>
        </p:nvSpPr>
        <p:spPr>
          <a:xfrm>
            <a:off x="107504" y="3471977"/>
            <a:ext cx="8856984" cy="326939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extLst>
      <p:ext uri="{BB962C8B-B14F-4D97-AF65-F5344CB8AC3E}">
        <p14:creationId xmlns:p14="http://schemas.microsoft.com/office/powerpoint/2010/main" val="9803587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xit" presetSubtype="0" fill="hold" grpId="0" nodeType="clickEffect">
                                  <p:stCondLst>
                                    <p:cond delay="0"/>
                                  </p:stCondLst>
                                  <p:childTnLst>
                                    <p:animEffect transition="out" filter="fade">
                                      <p:cBhvr>
                                        <p:cTn id="6" dur="1000"/>
                                        <p:tgtEl>
                                          <p:spTgt spid="7"/>
                                        </p:tgtEl>
                                      </p:cBhvr>
                                    </p:animEffect>
                                    <p:anim calcmode="lin" valueType="num">
                                      <p:cBhvr>
                                        <p:cTn id="7" dur="1000"/>
                                        <p:tgtEl>
                                          <p:spTgt spid="7"/>
                                        </p:tgtEl>
                                        <p:attrNameLst>
                                          <p:attrName>ppt_x</p:attrName>
                                        </p:attrNameLst>
                                      </p:cBhvr>
                                      <p:tavLst>
                                        <p:tav tm="0">
                                          <p:val>
                                            <p:strVal val="ppt_x"/>
                                          </p:val>
                                        </p:tav>
                                        <p:tav tm="100000">
                                          <p:val>
                                            <p:strVal val="ppt_x"/>
                                          </p:val>
                                        </p:tav>
                                      </p:tavLst>
                                    </p:anim>
                                    <p:anim calcmode="lin" valueType="num">
                                      <p:cBhvr>
                                        <p:cTn id="8" dur="1000"/>
                                        <p:tgtEl>
                                          <p:spTgt spid="7"/>
                                        </p:tgtEl>
                                        <p:attrNameLst>
                                          <p:attrName>ppt_y</p:attrName>
                                        </p:attrNameLst>
                                      </p:cBhvr>
                                      <p:tavLst>
                                        <p:tav tm="0">
                                          <p:val>
                                            <p:strVal val="ppt_y"/>
                                          </p:val>
                                        </p:tav>
                                        <p:tav tm="100000">
                                          <p:val>
                                            <p:strVal val="ppt_y+.1"/>
                                          </p:val>
                                        </p:tav>
                                      </p:tavLst>
                                    </p:anim>
                                    <p:set>
                                      <p:cBhvr>
                                        <p:cTn id="9" dur="1" fill="hold">
                                          <p:stCondLst>
                                            <p:cond delay="999"/>
                                          </p:stCondLst>
                                        </p:cTn>
                                        <p:tgtEl>
                                          <p:spTgt spid="7"/>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0" y="1628800"/>
            <a:ext cx="9144000" cy="5016758"/>
          </a:xfrm>
          <a:prstGeom prst="rect">
            <a:avLst/>
          </a:prstGeom>
          <a:noFill/>
          <a:ln>
            <a:solidFill>
              <a:srgbClr val="0070C0"/>
            </a:solidFill>
          </a:ln>
        </p:spPr>
        <p:txBody>
          <a:bodyPr wrap="square" rtlCol="0">
            <a:spAutoFit/>
          </a:bodyPr>
          <a:lstStyle/>
          <a:p>
            <a:r>
              <a:rPr lang="en-US" sz="2000" b="1" dirty="0"/>
              <a:t>Dear </a:t>
            </a:r>
            <a:r>
              <a:rPr lang="en-US" sz="2000" b="1" dirty="0" smtClean="0"/>
              <a:t>Andy</a:t>
            </a:r>
            <a:r>
              <a:rPr lang="cs-CZ" sz="2000" b="1" dirty="0" smtClean="0"/>
              <a:t>,</a:t>
            </a:r>
            <a:r>
              <a:rPr lang="en-US" sz="2000" b="1" dirty="0" smtClean="0"/>
              <a:t> </a:t>
            </a:r>
            <a:r>
              <a:rPr lang="en-US" sz="2000" b="1" dirty="0"/>
              <a:t/>
            </a:r>
            <a:br>
              <a:rPr lang="en-US" sz="2000" b="1" dirty="0"/>
            </a:br>
            <a:r>
              <a:rPr lang="en-US" sz="2000" b="1" dirty="0"/>
              <a:t>I'd be delighted to accept your invitation and am going to reserve a </a:t>
            </a:r>
            <a:r>
              <a:rPr lang="cs-CZ" sz="2000" b="1" dirty="0" smtClean="0"/>
              <a:t>…………..</a:t>
            </a:r>
            <a:r>
              <a:rPr lang="en-US" sz="2000" b="1" dirty="0" smtClean="0"/>
              <a:t>to </a:t>
            </a:r>
            <a:r>
              <a:rPr lang="en-US" sz="2000" b="1" dirty="0"/>
              <a:t>London. I'll take an </a:t>
            </a:r>
            <a:r>
              <a:rPr lang="en-US" sz="2000" b="1" dirty="0" smtClean="0"/>
              <a:t>overnight</a:t>
            </a:r>
            <a:r>
              <a:rPr lang="cs-CZ" sz="2000" b="1" dirty="0" smtClean="0"/>
              <a:t> ……….</a:t>
            </a:r>
            <a:r>
              <a:rPr lang="en-US" sz="2000" b="1" dirty="0" smtClean="0"/>
              <a:t> </a:t>
            </a:r>
            <a:r>
              <a:rPr lang="en-US" sz="2000" b="1" dirty="0"/>
              <a:t>train which </a:t>
            </a:r>
            <a:r>
              <a:rPr lang="cs-CZ" sz="2000" b="1" dirty="0" smtClean="0"/>
              <a:t>……..</a:t>
            </a:r>
            <a:r>
              <a:rPr lang="en-US" sz="2000" b="1" dirty="0" smtClean="0"/>
              <a:t> </a:t>
            </a:r>
            <a:r>
              <a:rPr lang="en-US" sz="2000" b="1" dirty="0"/>
              <a:t>all </a:t>
            </a:r>
            <a:r>
              <a:rPr lang="en-US" sz="2000" b="1" dirty="0" smtClean="0"/>
              <a:t>the </a:t>
            </a:r>
            <a:r>
              <a:rPr lang="cs-CZ" sz="2000" b="1" dirty="0" smtClean="0"/>
              <a:t>………..</a:t>
            </a:r>
            <a:r>
              <a:rPr lang="en-US" sz="2000" b="1" dirty="0" smtClean="0"/>
              <a:t>between </a:t>
            </a:r>
            <a:r>
              <a:rPr lang="en-US" sz="2000" b="1" dirty="0"/>
              <a:t>Inverness and London but that doesn't matter as I will probably be sleeping anyway. It </a:t>
            </a:r>
            <a:r>
              <a:rPr lang="cs-CZ" sz="2000" b="1" dirty="0" smtClean="0"/>
              <a:t>………..</a:t>
            </a:r>
            <a:r>
              <a:rPr lang="en-US" sz="2000" b="1" dirty="0" smtClean="0"/>
              <a:t>at </a:t>
            </a:r>
            <a:r>
              <a:rPr lang="en-US" sz="2000" b="1" dirty="0"/>
              <a:t>7.00 in the morning. We could put the </a:t>
            </a:r>
            <a:r>
              <a:rPr lang="cs-CZ" sz="2000" b="1" dirty="0" smtClean="0"/>
              <a:t>………..</a:t>
            </a:r>
            <a:r>
              <a:rPr lang="en-US" sz="2000" b="1" dirty="0" smtClean="0"/>
              <a:t>in </a:t>
            </a:r>
            <a:r>
              <a:rPr lang="en-US" sz="2000" b="1" dirty="0"/>
              <a:t>the </a:t>
            </a:r>
            <a:r>
              <a:rPr lang="cs-CZ" sz="2000" b="1" dirty="0" smtClean="0"/>
              <a:t>…………..</a:t>
            </a:r>
            <a:r>
              <a:rPr lang="en-US" sz="2000" b="1" dirty="0" smtClean="0"/>
              <a:t>and </a:t>
            </a:r>
            <a:r>
              <a:rPr lang="en-US" sz="2000" b="1" dirty="0"/>
              <a:t>go for breakfast at </a:t>
            </a:r>
            <a:r>
              <a:rPr lang="en-US" sz="2000" b="1" dirty="0" smtClean="0"/>
              <a:t>the</a:t>
            </a:r>
            <a:r>
              <a:rPr lang="cs-CZ" sz="2000" b="1" dirty="0" smtClean="0"/>
              <a:t> ………….</a:t>
            </a:r>
            <a:r>
              <a:rPr lang="en-US" sz="2000" b="1" dirty="0" smtClean="0"/>
              <a:t> </a:t>
            </a:r>
            <a:r>
              <a:rPr lang="en-US" sz="2000" b="1" dirty="0"/>
              <a:t>. I'll collect my car later. I don't know which platform the train will arrive at but you should find it written on </a:t>
            </a:r>
            <a:r>
              <a:rPr lang="en-US" sz="2000" b="1" dirty="0" smtClean="0"/>
              <a:t>the</a:t>
            </a:r>
            <a:r>
              <a:rPr lang="cs-CZ" sz="2000" b="1" dirty="0" smtClean="0"/>
              <a:t>…………</a:t>
            </a:r>
            <a:r>
              <a:rPr lang="en-US" sz="2000" b="1" dirty="0" smtClean="0"/>
              <a:t> </a:t>
            </a:r>
            <a:r>
              <a:rPr lang="en-US" sz="2000" b="1" dirty="0"/>
              <a:t>. I hope I don't do the same thing as last time; I forgot my </a:t>
            </a:r>
            <a:r>
              <a:rPr lang="cs-CZ" sz="2000" b="1" dirty="0" smtClean="0"/>
              <a:t>…………</a:t>
            </a:r>
            <a:r>
              <a:rPr lang="en-US" sz="2000" b="1" dirty="0" smtClean="0"/>
              <a:t>and </a:t>
            </a:r>
            <a:r>
              <a:rPr lang="en-US" sz="2000" b="1" dirty="0"/>
              <a:t>didn't get </a:t>
            </a:r>
            <a:r>
              <a:rPr lang="en-US" sz="2000" b="1" dirty="0" smtClean="0"/>
              <a:t>my</a:t>
            </a:r>
            <a:r>
              <a:rPr lang="cs-CZ" sz="2000" b="1" dirty="0" smtClean="0"/>
              <a:t>……………..</a:t>
            </a:r>
            <a:r>
              <a:rPr lang="en-US" sz="2000" b="1" dirty="0" smtClean="0"/>
              <a:t> </a:t>
            </a:r>
            <a:r>
              <a:rPr lang="en-US" sz="2000" b="1" dirty="0"/>
              <a:t>. The </a:t>
            </a:r>
            <a:r>
              <a:rPr lang="cs-CZ" sz="2000" b="1" dirty="0" smtClean="0"/>
              <a:t>……………</a:t>
            </a:r>
            <a:r>
              <a:rPr lang="en-US" sz="2000" b="1" dirty="0" smtClean="0"/>
              <a:t>gave </a:t>
            </a:r>
            <a:r>
              <a:rPr lang="en-US" sz="2000" b="1" dirty="0"/>
              <a:t>me a fine in spite of my apologies. I'll have a meal before I leave because at night the </a:t>
            </a:r>
            <a:r>
              <a:rPr lang="cs-CZ" sz="2000" b="1" dirty="0" smtClean="0"/>
              <a:t>……………</a:t>
            </a:r>
            <a:r>
              <a:rPr lang="en-US" sz="2000" b="1" dirty="0" smtClean="0"/>
              <a:t>is </a:t>
            </a:r>
            <a:r>
              <a:rPr lang="en-US" sz="2000" b="1" dirty="0"/>
              <a:t>closed. When I arrive at </a:t>
            </a:r>
            <a:r>
              <a:rPr lang="en-US" sz="2000" b="1" dirty="0" smtClean="0"/>
              <a:t>the</a:t>
            </a:r>
            <a:r>
              <a:rPr lang="cs-CZ" sz="2000" b="1" dirty="0" smtClean="0"/>
              <a:t> ………….</a:t>
            </a:r>
            <a:r>
              <a:rPr lang="en-US" sz="2000" b="1" dirty="0" smtClean="0"/>
              <a:t> </a:t>
            </a:r>
            <a:r>
              <a:rPr lang="en-US" sz="2000" b="1" dirty="0"/>
              <a:t>try to remember to get a </a:t>
            </a:r>
            <a:r>
              <a:rPr lang="cs-CZ" sz="2000" b="1" dirty="0" smtClean="0"/>
              <a:t>…………….</a:t>
            </a:r>
            <a:r>
              <a:rPr lang="en-US" sz="2000" b="1" dirty="0" smtClean="0"/>
              <a:t>for </a:t>
            </a:r>
            <a:r>
              <a:rPr lang="en-US" sz="2000" b="1" dirty="0"/>
              <a:t>me, it will be easier. I am going to book a </a:t>
            </a:r>
            <a:r>
              <a:rPr lang="cs-CZ" sz="2000" b="1" dirty="0" err="1" smtClean="0"/>
              <a:t>compartment</a:t>
            </a:r>
            <a:r>
              <a:rPr lang="cs-CZ" sz="2000" b="1" dirty="0" smtClean="0"/>
              <a:t> </a:t>
            </a:r>
            <a:r>
              <a:rPr lang="en-US" sz="2000" b="1" dirty="0" smtClean="0"/>
              <a:t>at </a:t>
            </a:r>
            <a:r>
              <a:rPr lang="en-US" sz="2000" b="1" dirty="0"/>
              <a:t>the </a:t>
            </a:r>
            <a:r>
              <a:rPr lang="cs-CZ" sz="2000" b="1" dirty="0" smtClean="0"/>
              <a:t>……….</a:t>
            </a:r>
            <a:r>
              <a:rPr lang="en-US" sz="2000" b="1" dirty="0" smtClean="0"/>
              <a:t>of </a:t>
            </a:r>
            <a:r>
              <a:rPr lang="en-US" sz="2000" b="1" dirty="0"/>
              <a:t>the train. </a:t>
            </a:r>
            <a:br>
              <a:rPr lang="en-US" sz="2000" b="1" dirty="0"/>
            </a:br>
            <a:r>
              <a:rPr lang="en-US" sz="2000" b="1" dirty="0"/>
              <a:t>I'm looking forward to meeting you again.</a:t>
            </a:r>
            <a:br>
              <a:rPr lang="en-US" sz="2000" b="1" dirty="0"/>
            </a:br>
            <a:r>
              <a:rPr lang="en-US" sz="2000" b="1" dirty="0"/>
              <a:t>Kind </a:t>
            </a:r>
            <a:r>
              <a:rPr lang="en-US" sz="2000" b="1" dirty="0" smtClean="0"/>
              <a:t>regards</a:t>
            </a:r>
            <a:r>
              <a:rPr lang="cs-CZ" sz="2000" b="1" dirty="0" smtClean="0"/>
              <a:t>,</a:t>
            </a:r>
          </a:p>
          <a:p>
            <a:r>
              <a:rPr lang="cs-CZ" sz="2000" b="1" dirty="0"/>
              <a:t>	</a:t>
            </a:r>
            <a:r>
              <a:rPr lang="cs-CZ" sz="2000" b="1" dirty="0" smtClean="0"/>
              <a:t>	</a:t>
            </a:r>
            <a:r>
              <a:rPr lang="en-US" sz="2000" b="1" dirty="0" smtClean="0"/>
              <a:t>Wa</a:t>
            </a:r>
            <a:r>
              <a:rPr lang="en-US" b="1" dirty="0" smtClean="0"/>
              <a:t>llis </a:t>
            </a:r>
            <a:endParaRPr lang="cs-CZ" dirty="0"/>
          </a:p>
        </p:txBody>
      </p:sp>
      <p:sp>
        <p:nvSpPr>
          <p:cNvPr id="7" name="TextovéPole 6"/>
          <p:cNvSpPr txBox="1"/>
          <p:nvPr/>
        </p:nvSpPr>
        <p:spPr>
          <a:xfrm>
            <a:off x="0" y="188640"/>
            <a:ext cx="9144000" cy="1200329"/>
          </a:xfrm>
          <a:prstGeom prst="rect">
            <a:avLst/>
          </a:prstGeom>
          <a:noFill/>
          <a:ln w="38100">
            <a:solidFill>
              <a:srgbClr val="0070C0"/>
            </a:solidFill>
          </a:ln>
        </p:spPr>
        <p:txBody>
          <a:bodyPr wrap="square" rtlCol="0">
            <a:spAutoFit/>
          </a:bodyPr>
          <a:lstStyle/>
          <a:p>
            <a:r>
              <a:rPr lang="cs-CZ" sz="2400" dirty="0"/>
              <a:t>Return </a:t>
            </a:r>
            <a:r>
              <a:rPr lang="cs-CZ" sz="2400" dirty="0" err="1" smtClean="0"/>
              <a:t>ticket</a:t>
            </a:r>
            <a:r>
              <a:rPr lang="cs-CZ" sz="2400" dirty="0" smtClean="0"/>
              <a:t>,</a:t>
            </a:r>
            <a:r>
              <a:rPr lang="cs-CZ" sz="2400" dirty="0"/>
              <a:t> </a:t>
            </a:r>
            <a:r>
              <a:rPr lang="cs-CZ" sz="2400" dirty="0" err="1" smtClean="0"/>
              <a:t>motorail</a:t>
            </a:r>
            <a:r>
              <a:rPr lang="cs-CZ" sz="2400" dirty="0" smtClean="0"/>
              <a:t>, </a:t>
            </a:r>
            <a:r>
              <a:rPr lang="cs-CZ" sz="2400" dirty="0" err="1" smtClean="0"/>
              <a:t>calls</a:t>
            </a:r>
            <a:r>
              <a:rPr lang="cs-CZ" sz="2400" dirty="0" smtClean="0"/>
              <a:t> </a:t>
            </a:r>
            <a:r>
              <a:rPr lang="cs-CZ" sz="2400" dirty="0" err="1" smtClean="0"/>
              <a:t>at</a:t>
            </a:r>
            <a:r>
              <a:rPr lang="cs-CZ" sz="2400" dirty="0" smtClean="0"/>
              <a:t>, </a:t>
            </a:r>
            <a:r>
              <a:rPr lang="cs-CZ" sz="2400" dirty="0" err="1" smtClean="0"/>
              <a:t>stations</a:t>
            </a:r>
            <a:r>
              <a:rPr lang="cs-CZ" sz="2400" dirty="0" smtClean="0"/>
              <a:t>, </a:t>
            </a:r>
            <a:r>
              <a:rPr lang="cs-CZ" sz="2400" dirty="0" err="1" smtClean="0"/>
              <a:t>arrives</a:t>
            </a:r>
            <a:r>
              <a:rPr lang="cs-CZ" sz="2400" dirty="0" smtClean="0"/>
              <a:t>, </a:t>
            </a:r>
            <a:r>
              <a:rPr lang="cs-CZ" sz="2400" dirty="0" err="1" smtClean="0"/>
              <a:t>luggage</a:t>
            </a:r>
            <a:r>
              <a:rPr lang="cs-CZ" sz="2400" dirty="0" smtClean="0"/>
              <a:t>, </a:t>
            </a:r>
            <a:r>
              <a:rPr lang="cs-CZ" sz="2400" dirty="0" err="1" smtClean="0"/>
              <a:t>baggage</a:t>
            </a:r>
            <a:r>
              <a:rPr lang="cs-CZ" sz="2400" dirty="0" smtClean="0"/>
              <a:t> </a:t>
            </a:r>
            <a:r>
              <a:rPr lang="cs-CZ" sz="2400" dirty="0" err="1" smtClean="0"/>
              <a:t>lockers</a:t>
            </a:r>
            <a:r>
              <a:rPr lang="cs-CZ" sz="2400" dirty="0" smtClean="0"/>
              <a:t>, station </a:t>
            </a:r>
            <a:r>
              <a:rPr lang="cs-CZ" sz="2400" dirty="0" err="1" smtClean="0"/>
              <a:t>buffet</a:t>
            </a:r>
            <a:r>
              <a:rPr lang="cs-CZ" sz="2400" dirty="0" smtClean="0"/>
              <a:t>, </a:t>
            </a:r>
            <a:r>
              <a:rPr lang="cs-CZ" sz="2400" dirty="0" err="1" smtClean="0"/>
              <a:t>arrival</a:t>
            </a:r>
            <a:r>
              <a:rPr lang="cs-CZ" sz="2400" dirty="0" smtClean="0"/>
              <a:t> </a:t>
            </a:r>
            <a:r>
              <a:rPr lang="cs-CZ" sz="2400" dirty="0" err="1" smtClean="0"/>
              <a:t>board</a:t>
            </a:r>
            <a:r>
              <a:rPr lang="cs-CZ" sz="2400" dirty="0" smtClean="0"/>
              <a:t>, </a:t>
            </a:r>
            <a:r>
              <a:rPr lang="cs-CZ" sz="2400" dirty="0" err="1" smtClean="0"/>
              <a:t>railcard</a:t>
            </a:r>
            <a:r>
              <a:rPr lang="cs-CZ" sz="2400" dirty="0" smtClean="0"/>
              <a:t>, </a:t>
            </a:r>
            <a:r>
              <a:rPr lang="cs-CZ" sz="2400" dirty="0" err="1" smtClean="0"/>
              <a:t>ticket</a:t>
            </a:r>
            <a:r>
              <a:rPr lang="cs-CZ" sz="2400" dirty="0" smtClean="0"/>
              <a:t> </a:t>
            </a:r>
            <a:r>
              <a:rPr lang="cs-CZ" sz="2400" dirty="0" err="1" smtClean="0"/>
              <a:t>punched</a:t>
            </a:r>
            <a:r>
              <a:rPr lang="cs-CZ" sz="2400" dirty="0" smtClean="0"/>
              <a:t>, </a:t>
            </a:r>
            <a:r>
              <a:rPr lang="cs-CZ" sz="2400" dirty="0" err="1" smtClean="0"/>
              <a:t>ticket</a:t>
            </a:r>
            <a:r>
              <a:rPr lang="cs-CZ" sz="2400" dirty="0" smtClean="0"/>
              <a:t> </a:t>
            </a:r>
            <a:r>
              <a:rPr lang="cs-CZ" sz="2400" dirty="0" err="1" smtClean="0"/>
              <a:t>inspector</a:t>
            </a:r>
            <a:r>
              <a:rPr lang="cs-CZ" sz="2400" dirty="0" smtClean="0"/>
              <a:t>, restaurant car, </a:t>
            </a:r>
            <a:r>
              <a:rPr lang="cs-CZ" sz="2400" dirty="0" err="1" smtClean="0"/>
              <a:t>platform</a:t>
            </a:r>
            <a:r>
              <a:rPr lang="cs-CZ" sz="2400" dirty="0" smtClean="0"/>
              <a:t>, </a:t>
            </a:r>
            <a:r>
              <a:rPr lang="cs-CZ" sz="2400" dirty="0" err="1" smtClean="0"/>
              <a:t>luggage</a:t>
            </a:r>
            <a:r>
              <a:rPr lang="cs-CZ" sz="2400" dirty="0" smtClean="0"/>
              <a:t> </a:t>
            </a:r>
            <a:r>
              <a:rPr lang="cs-CZ" sz="2400" dirty="0" err="1" smtClean="0"/>
              <a:t>trolley</a:t>
            </a:r>
            <a:r>
              <a:rPr lang="cs-CZ" sz="2400" dirty="0" smtClean="0"/>
              <a:t>, front</a:t>
            </a:r>
            <a:endParaRPr lang="cs-CZ" sz="2400" dirty="0"/>
          </a:p>
        </p:txBody>
      </p:sp>
    </p:spTree>
    <p:extLst>
      <p:ext uri="{BB962C8B-B14F-4D97-AF65-F5344CB8AC3E}">
        <p14:creationId xmlns:p14="http://schemas.microsoft.com/office/powerpoint/2010/main" val="68936922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0" y="0"/>
            <a:ext cx="9144000" cy="5940088"/>
          </a:xfrm>
          <a:prstGeom prst="rect">
            <a:avLst/>
          </a:prstGeom>
          <a:noFill/>
        </p:spPr>
        <p:txBody>
          <a:bodyPr wrap="square" rtlCol="0">
            <a:spAutoFit/>
          </a:bodyPr>
          <a:lstStyle/>
          <a:p>
            <a:r>
              <a:rPr lang="en-US" sz="2000" b="1" dirty="0">
                <a:hlinkClick r:id="rId2"/>
              </a:rPr>
              <a:t>At the railway station</a:t>
            </a:r>
            <a:endParaRPr lang="en-US" sz="2000" b="1" dirty="0"/>
          </a:p>
          <a:p>
            <a:r>
              <a:rPr lang="en-US" sz="2000" dirty="0"/>
              <a:t>A the railway station in a large town the first thing you will notice in the main hall is several ticket offices. There people buy one-way tickets or return rickets, and those who go regularly to work by train can get season tickets. The station clock above the entrance to the platforms is watched by passengers in the queues outside the ticket offices. To miss a train can be rather unpleasant. Besides the ticket offices, the main hall has an arrivals and departures board. Nearby is the inquiry office and the booking office, where seats can be booked in advance. The waiting room is full of people waiting for their connection. Hungry and thirsty passengers can get a snack or a meal in the refreshment room or at the restaurant.</a:t>
            </a:r>
            <a:br>
              <a:rPr lang="en-US" sz="2000" dirty="0"/>
            </a:br>
            <a:r>
              <a:rPr lang="en-US" sz="2000" dirty="0"/>
              <a:t>Passengers, who have got their tickets, go to the platform. There they can say good bye to their friends and get on the train. They go through the compartments and try to find a free seat. Having found one, they put heir luggage on the rack and sit down. Some passengers start to read, others watch the landscape till they fall asleep.</a:t>
            </a:r>
            <a:br>
              <a:rPr lang="en-US" sz="2000" dirty="0"/>
            </a:br>
            <a:r>
              <a:rPr lang="en-US" sz="2000" dirty="0"/>
              <a:t>If you travel over night, you can go in a sleeping-car or a couchette carriage. Travelling to a distant place you can go by a fast train or an express. There you can also have your meals because there is usually a dining coach or a buffet coach on the train. The guards go on a train and check the passengers´ tickets and they can advise them where to change trains, if necessary</a:t>
            </a:r>
            <a:r>
              <a:rPr lang="en-US" sz="2000" dirty="0" smtClean="0"/>
              <a:t>.</a:t>
            </a:r>
            <a:endParaRPr lang="cs-CZ" sz="2000" dirty="0"/>
          </a:p>
        </p:txBody>
      </p:sp>
      <p:sp>
        <p:nvSpPr>
          <p:cNvPr id="3" name="TextovéPole 2"/>
          <p:cNvSpPr txBox="1"/>
          <p:nvPr/>
        </p:nvSpPr>
        <p:spPr>
          <a:xfrm>
            <a:off x="683568" y="5940088"/>
            <a:ext cx="8352928" cy="954107"/>
          </a:xfrm>
          <a:prstGeom prst="rect">
            <a:avLst/>
          </a:prstGeom>
          <a:noFill/>
          <a:ln>
            <a:solidFill>
              <a:srgbClr val="7030A0"/>
            </a:solidFill>
          </a:ln>
        </p:spPr>
        <p:txBody>
          <a:bodyPr wrap="square" rtlCol="0">
            <a:spAutoFit/>
          </a:bodyPr>
          <a:lstStyle/>
          <a:p>
            <a:r>
              <a:rPr lang="cs-CZ" sz="2000" dirty="0" smtClean="0">
                <a:hlinkClick r:id="rId3"/>
              </a:rPr>
              <a:t>At </a:t>
            </a:r>
            <a:r>
              <a:rPr lang="cs-CZ" sz="2000" dirty="0" err="1" smtClean="0">
                <a:hlinkClick r:id="rId3"/>
              </a:rPr>
              <a:t>the</a:t>
            </a:r>
            <a:r>
              <a:rPr lang="cs-CZ" sz="2000" dirty="0" smtClean="0">
                <a:hlinkClick r:id="rId3"/>
              </a:rPr>
              <a:t> </a:t>
            </a:r>
            <a:r>
              <a:rPr lang="cs-CZ" sz="2000" dirty="0" err="1" smtClean="0">
                <a:hlinkClick r:id="rId3"/>
              </a:rPr>
              <a:t>train</a:t>
            </a:r>
            <a:r>
              <a:rPr lang="cs-CZ" sz="2000" dirty="0" smtClean="0">
                <a:hlinkClick r:id="rId3"/>
              </a:rPr>
              <a:t> station - </a:t>
            </a:r>
            <a:r>
              <a:rPr lang="cs-CZ" sz="2000" dirty="0" err="1" smtClean="0">
                <a:hlinkClick r:id="rId3"/>
              </a:rPr>
              <a:t>listening</a:t>
            </a:r>
            <a:r>
              <a:rPr lang="cs-CZ" sz="2000" dirty="0" smtClean="0">
                <a:hlinkClick r:id="rId3"/>
              </a:rPr>
              <a:t>:</a:t>
            </a:r>
          </a:p>
          <a:p>
            <a:r>
              <a:rPr lang="cs-CZ" dirty="0" smtClean="0">
                <a:hlinkClick r:id="rId3"/>
              </a:rPr>
              <a:t>http</a:t>
            </a:r>
            <a:r>
              <a:rPr lang="cs-CZ" dirty="0">
                <a:hlinkClick r:id="rId3"/>
              </a:rPr>
              <a:t>://</a:t>
            </a:r>
            <a:r>
              <a:rPr lang="cs-CZ" dirty="0" smtClean="0">
                <a:hlinkClick r:id="rId3"/>
              </a:rPr>
              <a:t>www.englishonline.org.cn/en/learners/ielts-preparartion/listening/train-station</a:t>
            </a:r>
            <a:endParaRPr lang="cs-CZ" dirty="0" smtClean="0"/>
          </a:p>
          <a:p>
            <a:endParaRPr lang="cs-CZ" dirty="0"/>
          </a:p>
        </p:txBody>
      </p:sp>
    </p:spTree>
    <p:extLst>
      <p:ext uri="{BB962C8B-B14F-4D97-AF65-F5344CB8AC3E}">
        <p14:creationId xmlns:p14="http://schemas.microsoft.com/office/powerpoint/2010/main" val="33989449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2790503" y="116632"/>
            <a:ext cx="6245993" cy="6555641"/>
          </a:xfrm>
          <a:prstGeom prst="rect">
            <a:avLst/>
          </a:prstGeom>
          <a:noFill/>
          <a:ln>
            <a:solidFill>
              <a:srgbClr val="7030A0"/>
            </a:solidFill>
          </a:ln>
        </p:spPr>
        <p:txBody>
          <a:bodyPr wrap="square" rtlCol="0">
            <a:spAutoFit/>
          </a:bodyPr>
          <a:lstStyle/>
          <a:p>
            <a:r>
              <a:rPr lang="en-US" sz="2000" dirty="0"/>
              <a:t>A little before the arrival of the train, the station is busy place. Wherever you go you find a crowd of people. In front of the 2nd class booking office window stands a long line of passengers who wait for their turn to get tickets.</a:t>
            </a:r>
          </a:p>
          <a:p>
            <a:r>
              <a:rPr lang="en-US" sz="2000" dirty="0"/>
              <a:t>They are pushing one another to reach the window. If there is a policeman to control them, they behave better. They no longer elbow one another.</a:t>
            </a:r>
          </a:p>
          <a:p>
            <a:r>
              <a:rPr lang="en-US" sz="2000" b="1" dirty="0">
                <a:solidFill>
                  <a:srgbClr val="7030A0"/>
                </a:solidFill>
              </a:rPr>
              <a:t>At the Platform</a:t>
            </a:r>
            <a:endParaRPr lang="en-US" sz="2000" dirty="0">
              <a:solidFill>
                <a:srgbClr val="7030A0"/>
              </a:solidFill>
            </a:endParaRPr>
          </a:p>
          <a:p>
            <a:r>
              <a:rPr lang="en-US" sz="2000" dirty="0"/>
              <a:t>At the platform a large number of passengers are waiting for the train. Some of them are sitting on the benches. Others are sitting on the bare ground or on their own boxes or trunks. Some are going up and down the platform. Every now and then they look in the direction from which the train is to come. When the distance single light is yellow, all feel happy. They are now certain that the train must come in short time. As soon as they catch sight of the smoke rising from the engine, they get ready and stand up. Some passengers carry their bundles on their heads, while others hold them under their arm pits. Some whose luggage is too heavy to be carried by them, engage coolies for this purpose</a:t>
            </a:r>
            <a:r>
              <a:rPr lang="en-US" sz="2000" dirty="0" smtClean="0"/>
              <a:t>.</a:t>
            </a:r>
            <a:endParaRPr lang="en-US" sz="2000" dirty="0"/>
          </a:p>
        </p:txBody>
      </p:sp>
      <p:pic>
        <p:nvPicPr>
          <p:cNvPr id="1026" name="Picture 2" descr="http://t3.gstatic.com/images?q=tbn:ANd9GcTQpQR2nHt3MD2DCZW-2wLyT5_YlEOfo9edKRGji22-LROBgeAS8Q"/>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504" y="260648"/>
            <a:ext cx="2682999" cy="2520280"/>
          </a:xfrm>
          <a:prstGeom prst="rect">
            <a:avLst/>
          </a:prstGeom>
          <a:noFill/>
          <a:ln>
            <a:solidFill>
              <a:srgbClr val="7030A0"/>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7792339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179512" y="116632"/>
            <a:ext cx="8712968" cy="6555641"/>
          </a:xfrm>
          <a:prstGeom prst="rect">
            <a:avLst/>
          </a:prstGeom>
          <a:noFill/>
          <a:ln>
            <a:solidFill>
              <a:srgbClr val="7030A0"/>
            </a:solidFill>
          </a:ln>
        </p:spPr>
        <p:txBody>
          <a:bodyPr wrap="square" rtlCol="0">
            <a:spAutoFit/>
          </a:bodyPr>
          <a:lstStyle/>
          <a:p>
            <a:r>
              <a:rPr lang="en-US" sz="2000" b="1" dirty="0">
                <a:solidFill>
                  <a:srgbClr val="7030A0"/>
                </a:solidFill>
              </a:rPr>
              <a:t>Scene at the arrival of the train :</a:t>
            </a:r>
            <a:endParaRPr lang="en-US" sz="2000" dirty="0">
              <a:solidFill>
                <a:srgbClr val="7030A0"/>
              </a:solidFill>
            </a:endParaRPr>
          </a:p>
          <a:p>
            <a:r>
              <a:rPr lang="en-US" sz="2000" dirty="0"/>
              <a:t>When the train arrives, all are anxious to get and occupy a seat. The passengers who want to get down at the station open the doors. Others who are to get into the train, try to get into the train. Thus a deadlock is created. After better counsels take place the in-going passengers make way for the out-going ones and let them pass. There is on room enough for a few passengers in every compartment, but not enough for all the passengers. Thus who get in, sit in their seats or remain standing. Other run up and down the platform to find a vacant seat. When they fail to get any seat inside, they catch hold of the handle outside some carriage and stand at the footboard.</a:t>
            </a:r>
          </a:p>
          <a:p>
            <a:r>
              <a:rPr lang="en-US" sz="2000" b="1" dirty="0">
                <a:solidFill>
                  <a:srgbClr val="7030A0"/>
                </a:solidFill>
              </a:rPr>
              <a:t>Actives of the Staff:</a:t>
            </a:r>
            <a:endParaRPr lang="en-US" sz="2000" dirty="0">
              <a:solidFill>
                <a:srgbClr val="7030A0"/>
              </a:solidFill>
            </a:endParaRPr>
          </a:p>
          <a:p>
            <a:r>
              <a:rPr lang="en-US" sz="2000" dirty="0"/>
              <a:t>Members of the station staff are busy with their duties. The ticket collector is at the gate. He collects tickets from the passengers who have detrained. The waterman pace up down the platform with buckets full of water. The hawkers go up and down with their wares placed in trays. All are in a hurry for presently the train will depart.</a:t>
            </a:r>
          </a:p>
          <a:p>
            <a:r>
              <a:rPr lang="en-US" sz="2000" b="1" dirty="0">
                <a:solidFill>
                  <a:srgbClr val="7030A0"/>
                </a:solidFill>
              </a:rPr>
              <a:t>After the departure of the train :</a:t>
            </a:r>
            <a:endParaRPr lang="en-US" sz="2000" dirty="0">
              <a:solidFill>
                <a:srgbClr val="7030A0"/>
              </a:solidFill>
            </a:endParaRPr>
          </a:p>
          <a:p>
            <a:r>
              <a:rPr lang="en-US" sz="2000" dirty="0"/>
              <a:t>When the train has left, the crow melts away. The hawkers go to some other platform. They no longer cry. The watermen go to their cabins. The station staff retire to their rooms. The platform which was full of life a minute before. becomes a dull place</a:t>
            </a:r>
            <a:r>
              <a:rPr lang="en-US" sz="2000" dirty="0" smtClean="0"/>
              <a:t>.</a:t>
            </a:r>
            <a:endParaRPr lang="cs-CZ" dirty="0"/>
          </a:p>
        </p:txBody>
      </p:sp>
    </p:spTree>
    <p:extLst>
      <p:ext uri="{BB962C8B-B14F-4D97-AF65-F5344CB8AC3E}">
        <p14:creationId xmlns:p14="http://schemas.microsoft.com/office/powerpoint/2010/main" val="11678387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http://htmlimg2.scribdassets.com/2t9j61wrsw65qaz/images/7-e377b0bd84.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99392"/>
            <a:ext cx="9144000" cy="6957392"/>
          </a:xfrm>
          <a:prstGeom prst="rect">
            <a:avLst/>
          </a:prstGeom>
          <a:noFill/>
          <a:ln w="57150">
            <a:solidFill>
              <a:srgbClr val="7030A0"/>
            </a:solidFill>
          </a:ln>
          <a:extLst>
            <a:ext uri="{909E8E84-426E-40DD-AFC4-6F175D3DCCD1}">
              <a14:hiddenFill xmlns:a14="http://schemas.microsoft.com/office/drawing/2010/main">
                <a:solidFill>
                  <a:srgbClr val="FFFFFF"/>
                </a:solidFill>
              </a14:hiddenFill>
            </a:ext>
          </a:extLst>
        </p:spPr>
      </p:pic>
      <p:sp>
        <p:nvSpPr>
          <p:cNvPr id="2" name="TextovéPole 1"/>
          <p:cNvSpPr txBox="1"/>
          <p:nvPr/>
        </p:nvSpPr>
        <p:spPr>
          <a:xfrm>
            <a:off x="0" y="-99392"/>
            <a:ext cx="9144000" cy="338554"/>
          </a:xfrm>
          <a:prstGeom prst="rect">
            <a:avLst/>
          </a:prstGeom>
          <a:solidFill>
            <a:schemeClr val="accent4">
              <a:lumMod val="60000"/>
              <a:lumOff val="40000"/>
            </a:schemeClr>
          </a:solidFill>
        </p:spPr>
        <p:txBody>
          <a:bodyPr wrap="square" rtlCol="0">
            <a:spAutoFit/>
          </a:bodyPr>
          <a:lstStyle/>
          <a:p>
            <a:r>
              <a:rPr lang="cs-CZ" sz="1600" b="1" dirty="0" smtClean="0">
                <a:solidFill>
                  <a:srgbClr val="7030A0"/>
                </a:solidFill>
              </a:rPr>
              <a:t>Make transport </a:t>
            </a:r>
            <a:r>
              <a:rPr lang="cs-CZ" sz="1600" b="1" dirty="0" err="1" smtClean="0">
                <a:solidFill>
                  <a:srgbClr val="7030A0"/>
                </a:solidFill>
              </a:rPr>
              <a:t>dialogues</a:t>
            </a:r>
            <a:r>
              <a:rPr lang="cs-CZ" sz="1600" b="1" dirty="0" smtClean="0">
                <a:solidFill>
                  <a:srgbClr val="7030A0"/>
                </a:solidFill>
              </a:rPr>
              <a:t>:</a:t>
            </a:r>
            <a:endParaRPr lang="cs-CZ" sz="1600" b="1" dirty="0">
              <a:solidFill>
                <a:srgbClr val="7030A0"/>
              </a:solidFill>
            </a:endParaRPr>
          </a:p>
        </p:txBody>
      </p:sp>
    </p:spTree>
    <p:extLst>
      <p:ext uri="{BB962C8B-B14F-4D97-AF65-F5344CB8AC3E}">
        <p14:creationId xmlns:p14="http://schemas.microsoft.com/office/powerpoint/2010/main" val="345531864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http://htmlimg4.scribdassets.com/2t9j61wrsw65qaz/images/9-09e25e2c96.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w="57150">
            <a:solidFill>
              <a:srgbClr val="7030A0"/>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9106818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http://htmlimg4.scribdassets.com/2t9j61wrsw65qaz/images/11-6f23ccbd3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407" y="-590551"/>
            <a:ext cx="9144000" cy="7448551"/>
          </a:xfrm>
          <a:prstGeom prst="rect">
            <a:avLst/>
          </a:prstGeom>
          <a:noFill/>
          <a:ln w="57150">
            <a:solidFill>
              <a:srgbClr val="7030A0"/>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5648618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http://htmlimg4.scribdassets.com/2t9j61wrsw65qaz/images/13-cd1ff2156e.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383"/>
            <a:ext cx="9144000" cy="6859383"/>
          </a:xfrm>
          <a:prstGeom prst="rect">
            <a:avLst/>
          </a:prstGeom>
          <a:noFill/>
          <a:ln w="57150">
            <a:solidFill>
              <a:srgbClr val="7030A0"/>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37310508"/>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http://htmlimg4.scribdassets.com/2t9j61wrsw65qaz/images/15-d98b000a14.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28669"/>
            <a:ext cx="9144000" cy="6829331"/>
          </a:xfrm>
          <a:prstGeom prst="rect">
            <a:avLst/>
          </a:prstGeom>
          <a:noFill/>
          <a:ln w="57150">
            <a:solidFill>
              <a:srgbClr val="7030A0"/>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01008699"/>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descr="http://htmlimg2.scribdassets.com/2t9j61wrsw65qaz/images/17-a79b97ad76.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28027"/>
            <a:ext cx="9144000" cy="6829973"/>
          </a:xfrm>
          <a:prstGeom prst="rect">
            <a:avLst/>
          </a:prstGeom>
          <a:noFill/>
          <a:ln w="57150">
            <a:solidFill>
              <a:srgbClr val="7030A0"/>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52464790"/>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descr="http://htmlimg2.scribdassets.com/2t9j61wrsw65qaz/images/19-8cd8765693.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7135"/>
            <a:ext cx="9121367" cy="6840865"/>
          </a:xfrm>
          <a:prstGeom prst="rect">
            <a:avLst/>
          </a:prstGeom>
          <a:noFill/>
          <a:ln w="57150">
            <a:solidFill>
              <a:srgbClr val="7030A0"/>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23917244"/>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an aeroplane / a plane">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15037" y="109198"/>
            <a:ext cx="1144346" cy="1069892"/>
          </a:xfrm>
          <a:prstGeom prst="rect">
            <a:avLst/>
          </a:prstGeom>
          <a:noFill/>
          <a:ln>
            <a:solidFill>
              <a:srgbClr val="7030A0"/>
            </a:solidFill>
          </a:ln>
          <a:extLst>
            <a:ext uri="{909E8E84-426E-40DD-AFC4-6F175D3DCCD1}">
              <a14:hiddenFill xmlns:a14="http://schemas.microsoft.com/office/drawing/2010/main">
                <a:solidFill>
                  <a:srgbClr val="FFFFFF"/>
                </a:solidFill>
              </a14:hiddenFill>
            </a:ext>
          </a:extLst>
        </p:spPr>
      </p:pic>
      <p:pic>
        <p:nvPicPr>
          <p:cNvPr id="2054" name="Picture 6" descr="a bicycle / a cycle">
            <a:hlinkClick r:id="rId4"/>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276" y="4625138"/>
            <a:ext cx="1093350" cy="1068702"/>
          </a:xfrm>
          <a:prstGeom prst="rect">
            <a:avLst/>
          </a:prstGeom>
          <a:noFill/>
          <a:ln>
            <a:solidFill>
              <a:srgbClr val="7030A0"/>
            </a:solidFill>
          </a:ln>
          <a:extLst>
            <a:ext uri="{909E8E84-426E-40DD-AFC4-6F175D3DCCD1}">
              <a14:hiddenFill xmlns:a14="http://schemas.microsoft.com/office/drawing/2010/main">
                <a:solidFill>
                  <a:srgbClr val="FFFFFF"/>
                </a:solidFill>
              </a14:hiddenFill>
            </a:ext>
          </a:extLst>
        </p:spPr>
      </p:pic>
      <p:pic>
        <p:nvPicPr>
          <p:cNvPr id="2056" name="Picture 8" descr="a boat">
            <a:hlinkClick r:id="rId6"/>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361" y="239074"/>
            <a:ext cx="1087955" cy="1052992"/>
          </a:xfrm>
          <a:prstGeom prst="rect">
            <a:avLst/>
          </a:prstGeom>
          <a:noFill/>
          <a:ln>
            <a:solidFill>
              <a:srgbClr val="7030A0"/>
            </a:solidFill>
          </a:ln>
          <a:extLst>
            <a:ext uri="{909E8E84-426E-40DD-AFC4-6F175D3DCCD1}">
              <a14:hiddenFill xmlns:a14="http://schemas.microsoft.com/office/drawing/2010/main">
                <a:solidFill>
                  <a:srgbClr val="FFFFFF"/>
                </a:solidFill>
              </a14:hiddenFill>
            </a:ext>
          </a:extLst>
        </p:spPr>
      </p:pic>
      <p:pic>
        <p:nvPicPr>
          <p:cNvPr id="2060" name="Picture 12" descr="a bus">
            <a:hlinkClick r:id="rId8"/>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4361" y="1308966"/>
            <a:ext cx="1091938" cy="1064109"/>
          </a:xfrm>
          <a:prstGeom prst="rect">
            <a:avLst/>
          </a:prstGeom>
          <a:noFill/>
          <a:ln>
            <a:solidFill>
              <a:srgbClr val="7030A0"/>
            </a:solidFill>
          </a:ln>
          <a:extLst>
            <a:ext uri="{909E8E84-426E-40DD-AFC4-6F175D3DCCD1}">
              <a14:hiddenFill xmlns:a14="http://schemas.microsoft.com/office/drawing/2010/main">
                <a:solidFill>
                  <a:srgbClr val="FFFFFF"/>
                </a:solidFill>
              </a14:hiddenFill>
            </a:ext>
          </a:extLst>
        </p:spPr>
      </p:pic>
      <p:pic>
        <p:nvPicPr>
          <p:cNvPr id="2062" name="Picture 14" descr="a car">
            <a:hlinkClick r:id="rId10"/>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378" y="2373075"/>
            <a:ext cx="1083972" cy="1113568"/>
          </a:xfrm>
          <a:prstGeom prst="rect">
            <a:avLst/>
          </a:prstGeom>
          <a:noFill/>
          <a:ln>
            <a:solidFill>
              <a:srgbClr val="7030A0"/>
            </a:solidFill>
          </a:ln>
          <a:extLst>
            <a:ext uri="{909E8E84-426E-40DD-AFC4-6F175D3DCCD1}">
              <a14:hiddenFill xmlns:a14="http://schemas.microsoft.com/office/drawing/2010/main">
                <a:solidFill>
                  <a:srgbClr val="FFFFFF"/>
                </a:solidFill>
              </a14:hiddenFill>
            </a:ext>
          </a:extLst>
        </p:spPr>
      </p:pic>
      <p:pic>
        <p:nvPicPr>
          <p:cNvPr id="2064" name="Picture 16" descr="a helicopter">
            <a:hlinkClick r:id="rId12"/>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8015037" y="1179090"/>
            <a:ext cx="1144346" cy="1144346"/>
          </a:xfrm>
          <a:prstGeom prst="rect">
            <a:avLst/>
          </a:prstGeom>
          <a:noFill/>
          <a:ln>
            <a:solidFill>
              <a:srgbClr val="7030A0"/>
            </a:solidFill>
          </a:ln>
          <a:extLst>
            <a:ext uri="{909E8E84-426E-40DD-AFC4-6F175D3DCCD1}">
              <a14:hiddenFill xmlns:a14="http://schemas.microsoft.com/office/drawing/2010/main">
                <a:solidFill>
                  <a:srgbClr val="FFFFFF"/>
                </a:solidFill>
              </a14:hiddenFill>
            </a:ext>
          </a:extLst>
        </p:spPr>
      </p:pic>
      <p:pic>
        <p:nvPicPr>
          <p:cNvPr id="2066" name="Picture 18" descr="a lorry">
            <a:hlinkClick r:id="rId14"/>
          </p:cNvPr>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8015038" y="3436258"/>
            <a:ext cx="1128962" cy="1132415"/>
          </a:xfrm>
          <a:prstGeom prst="rect">
            <a:avLst/>
          </a:prstGeom>
          <a:noFill/>
          <a:ln>
            <a:solidFill>
              <a:srgbClr val="7030A0"/>
            </a:solidFill>
          </a:ln>
          <a:extLst>
            <a:ext uri="{909E8E84-426E-40DD-AFC4-6F175D3DCCD1}">
              <a14:hiddenFill xmlns:a14="http://schemas.microsoft.com/office/drawing/2010/main">
                <a:solidFill>
                  <a:srgbClr val="FFFFFF"/>
                </a:solidFill>
              </a14:hiddenFill>
            </a:ext>
          </a:extLst>
        </p:spPr>
      </p:pic>
      <p:pic>
        <p:nvPicPr>
          <p:cNvPr id="2068" name="Picture 20" descr="a moped">
            <a:hlinkClick r:id="rId16"/>
          </p:cNvPr>
          <p:cNvPicPr>
            <a:picLocks noChangeAspect="1" noChangeArrowheads="1"/>
          </p:cNvPicPr>
          <p:nvPr/>
        </p:nvPicPr>
        <p:blipFill>
          <a:blip r:embed="rId17">
            <a:extLst>
              <a:ext uri="{28A0092B-C50C-407E-A947-70E740481C1C}">
                <a14:useLocalDpi xmlns:a14="http://schemas.microsoft.com/office/drawing/2010/main" val="0"/>
              </a:ext>
            </a:extLst>
          </a:blip>
          <a:srcRect/>
          <a:stretch>
            <a:fillRect/>
          </a:stretch>
        </p:blipFill>
        <p:spPr bwMode="auto">
          <a:xfrm>
            <a:off x="4602015" y="5707598"/>
            <a:ext cx="1130124" cy="1155094"/>
          </a:xfrm>
          <a:prstGeom prst="rect">
            <a:avLst/>
          </a:prstGeom>
          <a:noFill/>
          <a:ln>
            <a:solidFill>
              <a:srgbClr val="7030A0"/>
            </a:solidFill>
          </a:ln>
          <a:extLst>
            <a:ext uri="{909E8E84-426E-40DD-AFC4-6F175D3DCCD1}">
              <a14:hiddenFill xmlns:a14="http://schemas.microsoft.com/office/drawing/2010/main">
                <a:solidFill>
                  <a:srgbClr val="FFFFFF"/>
                </a:solidFill>
              </a14:hiddenFill>
            </a:ext>
          </a:extLst>
        </p:spPr>
      </p:pic>
      <p:pic>
        <p:nvPicPr>
          <p:cNvPr id="2070" name="Picture 22" descr="a (motor)bike">
            <a:hlinkClick r:id="rId18"/>
          </p:cNvPr>
          <p:cNvPicPr>
            <a:picLocks noChangeAspect="1" noChangeArrowheads="1"/>
          </p:cNvPicPr>
          <p:nvPr/>
        </p:nvPicPr>
        <p:blipFill>
          <a:blip r:embed="rId19">
            <a:extLst>
              <a:ext uri="{28A0092B-C50C-407E-A947-70E740481C1C}">
                <a14:useLocalDpi xmlns:a14="http://schemas.microsoft.com/office/drawing/2010/main" val="0"/>
              </a:ext>
            </a:extLst>
          </a:blip>
          <a:srcRect/>
          <a:stretch>
            <a:fillRect/>
          </a:stretch>
        </p:blipFill>
        <p:spPr bwMode="auto">
          <a:xfrm>
            <a:off x="8015039" y="4568673"/>
            <a:ext cx="1128962" cy="1133570"/>
          </a:xfrm>
          <a:prstGeom prst="rect">
            <a:avLst/>
          </a:prstGeom>
          <a:noFill/>
          <a:ln>
            <a:solidFill>
              <a:srgbClr val="7030A0"/>
            </a:solidFill>
          </a:ln>
          <a:extLst>
            <a:ext uri="{909E8E84-426E-40DD-AFC4-6F175D3DCCD1}">
              <a14:hiddenFill xmlns:a14="http://schemas.microsoft.com/office/drawing/2010/main">
                <a:solidFill>
                  <a:srgbClr val="FFFFFF"/>
                </a:solidFill>
              </a14:hiddenFill>
            </a:ext>
          </a:extLst>
        </p:spPr>
      </p:pic>
      <p:pic>
        <p:nvPicPr>
          <p:cNvPr id="2072" name="Picture 24" descr="a ship">
            <a:hlinkClick r:id="rId20"/>
          </p:cNvPr>
          <p:cNvPicPr>
            <a:picLocks noChangeAspect="1" noChangeArrowheads="1"/>
          </p:cNvPicPr>
          <p:nvPr/>
        </p:nvPicPr>
        <p:blipFill>
          <a:blip r:embed="rId21">
            <a:extLst>
              <a:ext uri="{28A0092B-C50C-407E-A947-70E740481C1C}">
                <a14:useLocalDpi xmlns:a14="http://schemas.microsoft.com/office/drawing/2010/main" val="0"/>
              </a:ext>
            </a:extLst>
          </a:blip>
          <a:srcRect/>
          <a:stretch>
            <a:fillRect/>
          </a:stretch>
        </p:blipFill>
        <p:spPr bwMode="auto">
          <a:xfrm>
            <a:off x="2267744" y="5693841"/>
            <a:ext cx="1145232" cy="1156356"/>
          </a:xfrm>
          <a:prstGeom prst="rect">
            <a:avLst/>
          </a:prstGeom>
          <a:noFill/>
          <a:ln>
            <a:solidFill>
              <a:srgbClr val="7030A0"/>
            </a:solidFill>
          </a:ln>
          <a:extLst>
            <a:ext uri="{909E8E84-426E-40DD-AFC4-6F175D3DCCD1}">
              <a14:hiddenFill xmlns:a14="http://schemas.microsoft.com/office/drawing/2010/main">
                <a:solidFill>
                  <a:srgbClr val="FFFFFF"/>
                </a:solidFill>
              </a14:hiddenFill>
            </a:ext>
          </a:extLst>
        </p:spPr>
      </p:pic>
      <p:pic>
        <p:nvPicPr>
          <p:cNvPr id="2074" name="Picture 26" descr="a submarine / a sub">
            <a:hlinkClick r:id="rId22"/>
          </p:cNvPr>
          <p:cNvPicPr>
            <a:picLocks noChangeAspect="1" noChangeArrowheads="1"/>
          </p:cNvPicPr>
          <p:nvPr/>
        </p:nvPicPr>
        <p:blipFill>
          <a:blip r:embed="rId23">
            <a:extLst>
              <a:ext uri="{28A0092B-C50C-407E-A947-70E740481C1C}">
                <a14:useLocalDpi xmlns:a14="http://schemas.microsoft.com/office/drawing/2010/main" val="0"/>
              </a:ext>
            </a:extLst>
          </a:blip>
          <a:srcRect/>
          <a:stretch>
            <a:fillRect/>
          </a:stretch>
        </p:blipFill>
        <p:spPr bwMode="auto">
          <a:xfrm>
            <a:off x="1093086" y="5718220"/>
            <a:ext cx="1144472" cy="1144472"/>
          </a:xfrm>
          <a:prstGeom prst="rect">
            <a:avLst/>
          </a:prstGeom>
          <a:noFill/>
          <a:ln>
            <a:solidFill>
              <a:srgbClr val="7030A0"/>
            </a:solidFill>
          </a:ln>
          <a:extLst>
            <a:ext uri="{909E8E84-426E-40DD-AFC4-6F175D3DCCD1}">
              <a14:hiddenFill xmlns:a14="http://schemas.microsoft.com/office/drawing/2010/main">
                <a:solidFill>
                  <a:srgbClr val="FFFFFF"/>
                </a:solidFill>
              </a14:hiddenFill>
            </a:ext>
          </a:extLst>
        </p:spPr>
      </p:pic>
      <p:pic>
        <p:nvPicPr>
          <p:cNvPr id="2076" name="Picture 28" descr="a tanker">
            <a:hlinkClick r:id="rId24"/>
          </p:cNvPr>
          <p:cNvPicPr>
            <a:picLocks noChangeAspect="1" noChangeArrowheads="1"/>
          </p:cNvPicPr>
          <p:nvPr/>
        </p:nvPicPr>
        <p:blipFill>
          <a:blip r:embed="rId25">
            <a:extLst>
              <a:ext uri="{28A0092B-C50C-407E-A947-70E740481C1C}">
                <a14:useLocalDpi xmlns:a14="http://schemas.microsoft.com/office/drawing/2010/main" val="0"/>
              </a:ext>
            </a:extLst>
          </a:blip>
          <a:srcRect/>
          <a:stretch>
            <a:fillRect/>
          </a:stretch>
        </p:blipFill>
        <p:spPr bwMode="auto">
          <a:xfrm>
            <a:off x="-17403" y="5718220"/>
            <a:ext cx="1115442" cy="1139780"/>
          </a:xfrm>
          <a:prstGeom prst="rect">
            <a:avLst/>
          </a:prstGeom>
          <a:noFill/>
          <a:ln>
            <a:solidFill>
              <a:srgbClr val="7030A0"/>
            </a:solidFill>
          </a:ln>
          <a:extLst>
            <a:ext uri="{909E8E84-426E-40DD-AFC4-6F175D3DCCD1}">
              <a14:hiddenFill xmlns:a14="http://schemas.microsoft.com/office/drawing/2010/main">
                <a:solidFill>
                  <a:srgbClr val="FFFFFF"/>
                </a:solidFill>
              </a14:hiddenFill>
            </a:ext>
          </a:extLst>
        </p:spPr>
      </p:pic>
      <p:pic>
        <p:nvPicPr>
          <p:cNvPr id="2078" name="Picture 30" descr="a taxi">
            <a:hlinkClick r:id="rId26"/>
          </p:cNvPr>
          <p:cNvPicPr>
            <a:picLocks noChangeAspect="1" noChangeArrowheads="1"/>
          </p:cNvPicPr>
          <p:nvPr/>
        </p:nvPicPr>
        <p:blipFill>
          <a:blip r:embed="rId27">
            <a:extLst>
              <a:ext uri="{28A0092B-C50C-407E-A947-70E740481C1C}">
                <a14:useLocalDpi xmlns:a14="http://schemas.microsoft.com/office/drawing/2010/main" val="0"/>
              </a:ext>
            </a:extLst>
          </a:blip>
          <a:srcRect/>
          <a:stretch>
            <a:fillRect/>
          </a:stretch>
        </p:blipFill>
        <p:spPr bwMode="auto">
          <a:xfrm>
            <a:off x="8015037" y="2350827"/>
            <a:ext cx="1144345" cy="1069180"/>
          </a:xfrm>
          <a:prstGeom prst="rect">
            <a:avLst/>
          </a:prstGeom>
          <a:noFill/>
          <a:ln>
            <a:solidFill>
              <a:srgbClr val="7030A0"/>
            </a:solidFill>
          </a:ln>
          <a:extLst>
            <a:ext uri="{909E8E84-426E-40DD-AFC4-6F175D3DCCD1}">
              <a14:hiddenFill xmlns:a14="http://schemas.microsoft.com/office/drawing/2010/main">
                <a:solidFill>
                  <a:srgbClr val="FFFFFF"/>
                </a:solidFill>
              </a14:hiddenFill>
            </a:ext>
          </a:extLst>
        </p:spPr>
      </p:pic>
      <p:pic>
        <p:nvPicPr>
          <p:cNvPr id="2080" name="Picture 32" descr="a train">
            <a:hlinkClick r:id="rId28"/>
          </p:cNvPr>
          <p:cNvPicPr>
            <a:picLocks noChangeAspect="1" noChangeArrowheads="1"/>
          </p:cNvPicPr>
          <p:nvPr/>
        </p:nvPicPr>
        <p:blipFill>
          <a:blip r:embed="rId29">
            <a:extLst>
              <a:ext uri="{28A0092B-C50C-407E-A947-70E740481C1C}">
                <a14:useLocalDpi xmlns:a14="http://schemas.microsoft.com/office/drawing/2010/main" val="0"/>
              </a:ext>
            </a:extLst>
          </a:blip>
          <a:srcRect/>
          <a:stretch>
            <a:fillRect/>
          </a:stretch>
        </p:blipFill>
        <p:spPr bwMode="auto">
          <a:xfrm>
            <a:off x="8039915" y="5707223"/>
            <a:ext cx="1119468" cy="1137391"/>
          </a:xfrm>
          <a:prstGeom prst="rect">
            <a:avLst/>
          </a:prstGeom>
          <a:noFill/>
          <a:ln>
            <a:solidFill>
              <a:srgbClr val="7030A0"/>
            </a:solidFill>
          </a:ln>
          <a:extLst>
            <a:ext uri="{909E8E84-426E-40DD-AFC4-6F175D3DCCD1}">
              <a14:hiddenFill xmlns:a14="http://schemas.microsoft.com/office/drawing/2010/main">
                <a:solidFill>
                  <a:srgbClr val="FFFFFF"/>
                </a:solidFill>
              </a14:hiddenFill>
            </a:ext>
          </a:extLst>
        </p:spPr>
      </p:pic>
      <p:pic>
        <p:nvPicPr>
          <p:cNvPr id="2082" name="Picture 34" descr="a tram">
            <a:hlinkClick r:id="rId30"/>
          </p:cNvPr>
          <p:cNvPicPr>
            <a:picLocks noChangeAspect="1" noChangeArrowheads="1"/>
          </p:cNvPicPr>
          <p:nvPr/>
        </p:nvPicPr>
        <p:blipFill>
          <a:blip r:embed="rId31">
            <a:extLst>
              <a:ext uri="{28A0092B-C50C-407E-A947-70E740481C1C}">
                <a14:useLocalDpi xmlns:a14="http://schemas.microsoft.com/office/drawing/2010/main" val="0"/>
              </a:ext>
            </a:extLst>
          </a:blip>
          <a:srcRect/>
          <a:stretch>
            <a:fillRect/>
          </a:stretch>
        </p:blipFill>
        <p:spPr bwMode="auto">
          <a:xfrm>
            <a:off x="5732138" y="5706256"/>
            <a:ext cx="1148197" cy="1151743"/>
          </a:xfrm>
          <a:prstGeom prst="rect">
            <a:avLst/>
          </a:prstGeom>
          <a:noFill/>
          <a:ln>
            <a:solidFill>
              <a:srgbClr val="7030A0"/>
            </a:solidFill>
          </a:ln>
          <a:extLst>
            <a:ext uri="{909E8E84-426E-40DD-AFC4-6F175D3DCCD1}">
              <a14:hiddenFill xmlns:a14="http://schemas.microsoft.com/office/drawing/2010/main">
                <a:solidFill>
                  <a:srgbClr val="FFFFFF"/>
                </a:solidFill>
              </a14:hiddenFill>
            </a:ext>
          </a:extLst>
        </p:spPr>
      </p:pic>
      <p:pic>
        <p:nvPicPr>
          <p:cNvPr id="2084" name="Picture 36" descr="an underground train / a tube train">
            <a:hlinkClick r:id="rId32"/>
          </p:cNvPr>
          <p:cNvPicPr>
            <a:picLocks noChangeAspect="1" noChangeArrowheads="1"/>
          </p:cNvPicPr>
          <p:nvPr/>
        </p:nvPicPr>
        <p:blipFill>
          <a:blip r:embed="rId33">
            <a:extLst>
              <a:ext uri="{28A0092B-C50C-407E-A947-70E740481C1C}">
                <a14:useLocalDpi xmlns:a14="http://schemas.microsoft.com/office/drawing/2010/main" val="0"/>
              </a:ext>
            </a:extLst>
          </a:blip>
          <a:srcRect/>
          <a:stretch>
            <a:fillRect/>
          </a:stretch>
        </p:blipFill>
        <p:spPr bwMode="auto">
          <a:xfrm>
            <a:off x="1" y="3510322"/>
            <a:ext cx="1090310" cy="1113546"/>
          </a:xfrm>
          <a:prstGeom prst="rect">
            <a:avLst/>
          </a:prstGeom>
          <a:noFill/>
          <a:ln>
            <a:solidFill>
              <a:srgbClr val="7030A0"/>
            </a:solidFill>
          </a:ln>
          <a:extLst>
            <a:ext uri="{909E8E84-426E-40DD-AFC4-6F175D3DCCD1}">
              <a14:hiddenFill xmlns:a14="http://schemas.microsoft.com/office/drawing/2010/main">
                <a:solidFill>
                  <a:srgbClr val="FFFFFF"/>
                </a:solidFill>
              </a14:hiddenFill>
            </a:ext>
          </a:extLst>
        </p:spPr>
      </p:pic>
      <p:pic>
        <p:nvPicPr>
          <p:cNvPr id="2086" name="Picture 38" descr="a van">
            <a:hlinkClick r:id="rId34"/>
          </p:cNvPr>
          <p:cNvPicPr>
            <a:picLocks noChangeAspect="1" noChangeArrowheads="1"/>
          </p:cNvPicPr>
          <p:nvPr/>
        </p:nvPicPr>
        <p:blipFill>
          <a:blip r:embed="rId35">
            <a:extLst>
              <a:ext uri="{28A0092B-C50C-407E-A947-70E740481C1C}">
                <a14:useLocalDpi xmlns:a14="http://schemas.microsoft.com/office/drawing/2010/main" val="0"/>
              </a:ext>
            </a:extLst>
          </a:blip>
          <a:srcRect/>
          <a:stretch>
            <a:fillRect/>
          </a:stretch>
        </p:blipFill>
        <p:spPr bwMode="auto">
          <a:xfrm>
            <a:off x="6880335" y="5706255"/>
            <a:ext cx="1159580" cy="1155619"/>
          </a:xfrm>
          <a:prstGeom prst="rect">
            <a:avLst/>
          </a:prstGeom>
          <a:noFill/>
          <a:ln>
            <a:solidFill>
              <a:srgbClr val="7030A0"/>
            </a:solidFill>
          </a:ln>
          <a:extLst>
            <a:ext uri="{909E8E84-426E-40DD-AFC4-6F175D3DCCD1}">
              <a14:hiddenFill xmlns:a14="http://schemas.microsoft.com/office/drawing/2010/main">
                <a:solidFill>
                  <a:srgbClr val="FFFFFF"/>
                </a:solidFill>
              </a14:hiddenFill>
            </a:ext>
          </a:extLst>
        </p:spPr>
      </p:pic>
      <p:pic>
        <p:nvPicPr>
          <p:cNvPr id="2088" name="Picture 40" descr="a yacht">
            <a:hlinkClick r:id="rId36"/>
          </p:cNvPr>
          <p:cNvPicPr>
            <a:picLocks noChangeAspect="1" noChangeArrowheads="1"/>
          </p:cNvPicPr>
          <p:nvPr/>
        </p:nvPicPr>
        <p:blipFill>
          <a:blip r:embed="rId37">
            <a:extLst>
              <a:ext uri="{28A0092B-C50C-407E-A947-70E740481C1C}">
                <a14:useLocalDpi xmlns:a14="http://schemas.microsoft.com/office/drawing/2010/main" val="0"/>
              </a:ext>
            </a:extLst>
          </a:blip>
          <a:srcRect/>
          <a:stretch>
            <a:fillRect/>
          </a:stretch>
        </p:blipFill>
        <p:spPr bwMode="auto">
          <a:xfrm>
            <a:off x="3412975" y="5693840"/>
            <a:ext cx="1189039" cy="1164159"/>
          </a:xfrm>
          <a:prstGeom prst="rect">
            <a:avLst/>
          </a:prstGeom>
          <a:noFill/>
          <a:ln>
            <a:solidFill>
              <a:srgbClr val="7030A0"/>
            </a:solidFill>
          </a:ln>
          <a:extLst>
            <a:ext uri="{909E8E84-426E-40DD-AFC4-6F175D3DCCD1}">
              <a14:hiddenFill xmlns:a14="http://schemas.microsoft.com/office/drawing/2010/main">
                <a:solidFill>
                  <a:srgbClr val="FFFFFF"/>
                </a:solidFill>
              </a14:hiddenFill>
            </a:ext>
          </a:extLst>
        </p:spPr>
      </p:pic>
      <p:sp>
        <p:nvSpPr>
          <p:cNvPr id="2" name="TextovéPole 1"/>
          <p:cNvSpPr txBox="1"/>
          <p:nvPr/>
        </p:nvSpPr>
        <p:spPr>
          <a:xfrm>
            <a:off x="1907704" y="350071"/>
            <a:ext cx="5552421" cy="461665"/>
          </a:xfrm>
          <a:prstGeom prst="rect">
            <a:avLst/>
          </a:prstGeom>
          <a:noFill/>
        </p:spPr>
        <p:txBody>
          <a:bodyPr wrap="square" rtlCol="0">
            <a:spAutoFit/>
          </a:bodyPr>
          <a:lstStyle/>
          <a:p>
            <a:r>
              <a:rPr lang="cs-CZ" sz="2400" dirty="0" err="1" smtClean="0">
                <a:solidFill>
                  <a:srgbClr val="7030A0"/>
                </a:solidFill>
              </a:rPr>
              <a:t>Can</a:t>
            </a:r>
            <a:r>
              <a:rPr lang="cs-CZ" sz="2400" dirty="0" smtClean="0">
                <a:solidFill>
                  <a:srgbClr val="7030A0"/>
                </a:solidFill>
              </a:rPr>
              <a:t> </a:t>
            </a:r>
            <a:r>
              <a:rPr lang="cs-CZ" sz="2400" dirty="0" err="1" smtClean="0">
                <a:solidFill>
                  <a:srgbClr val="7030A0"/>
                </a:solidFill>
              </a:rPr>
              <a:t>you</a:t>
            </a:r>
            <a:r>
              <a:rPr lang="cs-CZ" sz="2400" dirty="0" smtClean="0">
                <a:solidFill>
                  <a:srgbClr val="7030A0"/>
                </a:solidFill>
              </a:rPr>
              <a:t> </a:t>
            </a:r>
            <a:r>
              <a:rPr lang="cs-CZ" sz="2400" dirty="0" err="1" smtClean="0">
                <a:solidFill>
                  <a:srgbClr val="7030A0"/>
                </a:solidFill>
              </a:rPr>
              <a:t>name</a:t>
            </a:r>
            <a:r>
              <a:rPr lang="cs-CZ" sz="2400" dirty="0" smtClean="0">
                <a:solidFill>
                  <a:srgbClr val="7030A0"/>
                </a:solidFill>
              </a:rPr>
              <a:t> these </a:t>
            </a:r>
            <a:r>
              <a:rPr lang="cs-CZ" sz="2400" dirty="0" err="1" smtClean="0">
                <a:solidFill>
                  <a:srgbClr val="7030A0"/>
                </a:solidFill>
              </a:rPr>
              <a:t>means</a:t>
            </a:r>
            <a:r>
              <a:rPr lang="cs-CZ" sz="2400" dirty="0" smtClean="0">
                <a:solidFill>
                  <a:srgbClr val="7030A0"/>
                </a:solidFill>
              </a:rPr>
              <a:t> </a:t>
            </a:r>
            <a:r>
              <a:rPr lang="cs-CZ" sz="2400" dirty="0" err="1" smtClean="0">
                <a:solidFill>
                  <a:srgbClr val="7030A0"/>
                </a:solidFill>
              </a:rPr>
              <a:t>of</a:t>
            </a:r>
            <a:r>
              <a:rPr lang="cs-CZ" sz="2400" dirty="0" smtClean="0">
                <a:solidFill>
                  <a:srgbClr val="7030A0"/>
                </a:solidFill>
              </a:rPr>
              <a:t> transport?</a:t>
            </a:r>
            <a:endParaRPr lang="cs-CZ" sz="2400" dirty="0">
              <a:solidFill>
                <a:srgbClr val="7030A0"/>
              </a:solidFill>
            </a:endParaRPr>
          </a:p>
        </p:txBody>
      </p:sp>
      <p:sp>
        <p:nvSpPr>
          <p:cNvPr id="5" name="TextovéPole 4"/>
          <p:cNvSpPr txBox="1"/>
          <p:nvPr/>
        </p:nvSpPr>
        <p:spPr>
          <a:xfrm>
            <a:off x="2051720" y="1751264"/>
            <a:ext cx="2088230" cy="2585323"/>
          </a:xfrm>
          <a:prstGeom prst="rect">
            <a:avLst/>
          </a:prstGeom>
          <a:noFill/>
          <a:ln>
            <a:solidFill>
              <a:srgbClr val="7030A0"/>
            </a:solidFill>
          </a:ln>
        </p:spPr>
        <p:txBody>
          <a:bodyPr wrap="square" rtlCol="0">
            <a:spAutoFit/>
          </a:bodyPr>
          <a:lstStyle/>
          <a:p>
            <a:pPr marL="285750" indent="-285750" fontAlgn="b">
              <a:buFont typeface="Arial" pitchFamily="34" charset="0"/>
              <a:buChar char="•"/>
            </a:pPr>
            <a:r>
              <a:rPr lang="cs-CZ" dirty="0" err="1"/>
              <a:t>aeroplane</a:t>
            </a:r>
            <a:endParaRPr lang="cs-CZ" dirty="0"/>
          </a:p>
          <a:p>
            <a:pPr marL="285750" indent="-285750" fontAlgn="b">
              <a:buFont typeface="Arial" pitchFamily="34" charset="0"/>
              <a:buChar char="•"/>
            </a:pPr>
            <a:r>
              <a:rPr lang="cs-CZ" dirty="0" err="1" smtClean="0"/>
              <a:t>bicycl</a:t>
            </a:r>
            <a:endParaRPr lang="cs-CZ" dirty="0"/>
          </a:p>
          <a:p>
            <a:pPr marL="285750" indent="-285750" fontAlgn="b">
              <a:buFont typeface="Arial" pitchFamily="34" charset="0"/>
              <a:buChar char="•"/>
            </a:pPr>
            <a:r>
              <a:rPr lang="cs-CZ" dirty="0" err="1"/>
              <a:t>boat</a:t>
            </a:r>
            <a:endParaRPr lang="cs-CZ" dirty="0"/>
          </a:p>
          <a:p>
            <a:pPr marL="285750" indent="-285750" fontAlgn="b">
              <a:buFont typeface="Arial" pitchFamily="34" charset="0"/>
              <a:buChar char="•"/>
            </a:pPr>
            <a:r>
              <a:rPr lang="cs-CZ" dirty="0"/>
              <a:t>bus</a:t>
            </a:r>
          </a:p>
          <a:p>
            <a:pPr marL="285750" indent="-285750" fontAlgn="b">
              <a:buFont typeface="Arial" pitchFamily="34" charset="0"/>
              <a:buChar char="•"/>
            </a:pPr>
            <a:r>
              <a:rPr lang="cs-CZ" dirty="0"/>
              <a:t>c</a:t>
            </a:r>
            <a:r>
              <a:rPr lang="cs-CZ" dirty="0" smtClean="0"/>
              <a:t>ar</a:t>
            </a:r>
          </a:p>
          <a:p>
            <a:pPr marL="285750" indent="-285750" fontAlgn="b">
              <a:buFont typeface="Arial" pitchFamily="34" charset="0"/>
              <a:buChar char="•"/>
            </a:pPr>
            <a:r>
              <a:rPr lang="cs-CZ" dirty="0" err="1"/>
              <a:t>helicopter</a:t>
            </a:r>
            <a:endParaRPr lang="cs-CZ" dirty="0"/>
          </a:p>
          <a:p>
            <a:pPr marL="285750" indent="-285750" fontAlgn="b">
              <a:buFont typeface="Arial" pitchFamily="34" charset="0"/>
              <a:buChar char="•"/>
            </a:pPr>
            <a:r>
              <a:rPr lang="cs-CZ" dirty="0" err="1"/>
              <a:t>lorry</a:t>
            </a:r>
            <a:endParaRPr lang="cs-CZ" dirty="0"/>
          </a:p>
          <a:p>
            <a:pPr marL="285750" indent="-285750" fontAlgn="b">
              <a:buFont typeface="Arial" pitchFamily="34" charset="0"/>
              <a:buChar char="•"/>
            </a:pPr>
            <a:r>
              <a:rPr lang="cs-CZ" dirty="0"/>
              <a:t>moped</a:t>
            </a:r>
          </a:p>
          <a:p>
            <a:pPr marL="285750" indent="-285750" fontAlgn="b">
              <a:buFont typeface="Arial" pitchFamily="34" charset="0"/>
              <a:buChar char="•"/>
            </a:pPr>
            <a:r>
              <a:rPr lang="cs-CZ" dirty="0" err="1" smtClean="0"/>
              <a:t>motorbike</a:t>
            </a:r>
            <a:endParaRPr lang="cs-CZ" dirty="0"/>
          </a:p>
        </p:txBody>
      </p:sp>
      <p:sp>
        <p:nvSpPr>
          <p:cNvPr id="9" name="TextovéPole 8"/>
          <p:cNvSpPr txBox="1"/>
          <p:nvPr/>
        </p:nvSpPr>
        <p:spPr>
          <a:xfrm>
            <a:off x="4139950" y="1751264"/>
            <a:ext cx="2664298" cy="2585323"/>
          </a:xfrm>
          <a:prstGeom prst="rect">
            <a:avLst/>
          </a:prstGeom>
          <a:noFill/>
          <a:ln>
            <a:solidFill>
              <a:srgbClr val="7030A0"/>
            </a:solidFill>
          </a:ln>
        </p:spPr>
        <p:txBody>
          <a:bodyPr wrap="square" rtlCol="0">
            <a:spAutoFit/>
          </a:bodyPr>
          <a:lstStyle/>
          <a:p>
            <a:pPr marL="285750" indent="-285750" fontAlgn="b">
              <a:buFont typeface="Arial" pitchFamily="34" charset="0"/>
              <a:buChar char="•"/>
            </a:pPr>
            <a:r>
              <a:rPr lang="cs-CZ" dirty="0" err="1" smtClean="0"/>
              <a:t>ship</a:t>
            </a:r>
            <a:endParaRPr lang="cs-CZ" dirty="0"/>
          </a:p>
          <a:p>
            <a:pPr marL="285750" indent="-285750" fontAlgn="b">
              <a:buFont typeface="Arial" pitchFamily="34" charset="0"/>
              <a:buChar char="•"/>
            </a:pPr>
            <a:r>
              <a:rPr lang="cs-CZ" dirty="0" err="1"/>
              <a:t>submarine</a:t>
            </a:r>
            <a:endParaRPr lang="cs-CZ" dirty="0"/>
          </a:p>
          <a:p>
            <a:pPr marL="285750" indent="-285750" fontAlgn="b">
              <a:buFont typeface="Arial" pitchFamily="34" charset="0"/>
              <a:buChar char="•"/>
            </a:pPr>
            <a:r>
              <a:rPr lang="cs-CZ" dirty="0"/>
              <a:t>tanker</a:t>
            </a:r>
          </a:p>
          <a:p>
            <a:pPr marL="285750" indent="-285750" fontAlgn="b">
              <a:buFont typeface="Arial" pitchFamily="34" charset="0"/>
              <a:buChar char="•"/>
            </a:pPr>
            <a:r>
              <a:rPr lang="cs-CZ" dirty="0"/>
              <a:t>taxi</a:t>
            </a:r>
          </a:p>
          <a:p>
            <a:pPr marL="285750" indent="-285750" fontAlgn="b">
              <a:buFont typeface="Arial" pitchFamily="34" charset="0"/>
              <a:buChar char="•"/>
            </a:pPr>
            <a:r>
              <a:rPr lang="cs-CZ" dirty="0" err="1"/>
              <a:t>train</a:t>
            </a:r>
            <a:endParaRPr lang="cs-CZ" dirty="0"/>
          </a:p>
          <a:p>
            <a:pPr marL="285750" indent="-285750" fontAlgn="b">
              <a:buFont typeface="Arial" pitchFamily="34" charset="0"/>
              <a:buChar char="•"/>
            </a:pPr>
            <a:r>
              <a:rPr lang="cs-CZ" dirty="0" smtClean="0"/>
              <a:t>tram</a:t>
            </a:r>
            <a:endParaRPr lang="cs-CZ" dirty="0"/>
          </a:p>
          <a:p>
            <a:pPr marL="285750" indent="-285750" fontAlgn="b">
              <a:buFont typeface="Arial" pitchFamily="34" charset="0"/>
              <a:buChar char="•"/>
            </a:pPr>
            <a:r>
              <a:rPr lang="cs-CZ" dirty="0" smtClean="0"/>
              <a:t>tube/underground </a:t>
            </a:r>
            <a:r>
              <a:rPr lang="cs-CZ" dirty="0" err="1"/>
              <a:t>train</a:t>
            </a:r>
            <a:endParaRPr lang="cs-CZ" dirty="0"/>
          </a:p>
          <a:p>
            <a:pPr marL="285750" indent="-285750" fontAlgn="b">
              <a:buFont typeface="Arial" pitchFamily="34" charset="0"/>
              <a:buChar char="•"/>
            </a:pPr>
            <a:r>
              <a:rPr lang="cs-CZ" dirty="0" smtClean="0"/>
              <a:t>van</a:t>
            </a:r>
            <a:endParaRPr lang="cs-CZ" dirty="0"/>
          </a:p>
          <a:p>
            <a:pPr marL="285750" indent="-285750" fontAlgn="b">
              <a:buFont typeface="Arial" pitchFamily="34" charset="0"/>
              <a:buChar char="•"/>
            </a:pPr>
            <a:r>
              <a:rPr lang="cs-CZ" dirty="0" err="1" smtClean="0"/>
              <a:t>yacht</a:t>
            </a:r>
            <a:endParaRPr lang="cs-CZ" dirty="0"/>
          </a:p>
        </p:txBody>
      </p:sp>
    </p:spTree>
    <p:extLst>
      <p:ext uri="{BB962C8B-B14F-4D97-AF65-F5344CB8AC3E}">
        <p14:creationId xmlns:p14="http://schemas.microsoft.com/office/powerpoint/2010/main" val="2771881418"/>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an aeroplane / a plane">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3504" y="1627089"/>
            <a:ext cx="1228748" cy="1178184"/>
          </a:xfrm>
          <a:prstGeom prst="rect">
            <a:avLst/>
          </a:prstGeom>
          <a:noFill/>
          <a:ln>
            <a:solidFill>
              <a:srgbClr val="7030A0"/>
            </a:solidFill>
          </a:ln>
          <a:extLst>
            <a:ext uri="{909E8E84-426E-40DD-AFC4-6F175D3DCCD1}">
              <a14:hiddenFill xmlns:a14="http://schemas.microsoft.com/office/drawing/2010/main">
                <a:solidFill>
                  <a:srgbClr val="FFFFFF"/>
                </a:solidFill>
              </a14:hiddenFill>
            </a:ext>
          </a:extLst>
        </p:spPr>
      </p:pic>
      <p:pic>
        <p:nvPicPr>
          <p:cNvPr id="2054" name="Picture 6" descr="a bicycle / a cycle">
            <a:hlinkClick r:id="rId4"/>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922252" y="1627089"/>
            <a:ext cx="1213889" cy="1186524"/>
          </a:xfrm>
          <a:prstGeom prst="rect">
            <a:avLst/>
          </a:prstGeom>
          <a:noFill/>
          <a:ln>
            <a:solidFill>
              <a:srgbClr val="7030A0"/>
            </a:solidFill>
          </a:ln>
          <a:extLst>
            <a:ext uri="{909E8E84-426E-40DD-AFC4-6F175D3DCCD1}">
              <a14:hiddenFill xmlns:a14="http://schemas.microsoft.com/office/drawing/2010/main">
                <a:solidFill>
                  <a:srgbClr val="FFFFFF"/>
                </a:solidFill>
              </a14:hiddenFill>
            </a:ext>
          </a:extLst>
        </p:spPr>
      </p:pic>
      <p:pic>
        <p:nvPicPr>
          <p:cNvPr id="2056" name="Picture 8" descr="a boat">
            <a:hlinkClick r:id="rId6"/>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147641" y="1627089"/>
            <a:ext cx="1225921" cy="1186524"/>
          </a:xfrm>
          <a:prstGeom prst="rect">
            <a:avLst/>
          </a:prstGeom>
          <a:noFill/>
          <a:ln>
            <a:solidFill>
              <a:srgbClr val="7030A0"/>
            </a:solidFill>
          </a:ln>
          <a:extLst>
            <a:ext uri="{909E8E84-426E-40DD-AFC4-6F175D3DCCD1}">
              <a14:hiddenFill xmlns:a14="http://schemas.microsoft.com/office/drawing/2010/main">
                <a:solidFill>
                  <a:srgbClr val="FFFFFF"/>
                </a:solidFill>
              </a14:hiddenFill>
            </a:ext>
          </a:extLst>
        </p:spPr>
      </p:pic>
      <p:pic>
        <p:nvPicPr>
          <p:cNvPr id="2060" name="Picture 12" descr="a bus">
            <a:hlinkClick r:id="rId8"/>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4381385" y="1627089"/>
            <a:ext cx="1213299" cy="1182377"/>
          </a:xfrm>
          <a:prstGeom prst="rect">
            <a:avLst/>
          </a:prstGeom>
          <a:noFill/>
          <a:ln>
            <a:solidFill>
              <a:srgbClr val="7030A0"/>
            </a:solidFill>
          </a:ln>
          <a:extLst>
            <a:ext uri="{909E8E84-426E-40DD-AFC4-6F175D3DCCD1}">
              <a14:hiddenFill xmlns:a14="http://schemas.microsoft.com/office/drawing/2010/main">
                <a:solidFill>
                  <a:srgbClr val="FFFFFF"/>
                </a:solidFill>
              </a14:hiddenFill>
            </a:ext>
          </a:extLst>
        </p:spPr>
      </p:pic>
      <p:pic>
        <p:nvPicPr>
          <p:cNvPr id="2062" name="Picture 14" descr="a car">
            <a:hlinkClick r:id="rId10"/>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5594685" y="1619013"/>
            <a:ext cx="1191476" cy="1224007"/>
          </a:xfrm>
          <a:prstGeom prst="rect">
            <a:avLst/>
          </a:prstGeom>
          <a:noFill/>
          <a:ln>
            <a:solidFill>
              <a:srgbClr val="7030A0"/>
            </a:solidFill>
          </a:ln>
          <a:extLst>
            <a:ext uri="{909E8E84-426E-40DD-AFC4-6F175D3DCCD1}">
              <a14:hiddenFill xmlns:a14="http://schemas.microsoft.com/office/drawing/2010/main">
                <a:solidFill>
                  <a:srgbClr val="FFFFFF"/>
                </a:solidFill>
              </a14:hiddenFill>
            </a:ext>
          </a:extLst>
        </p:spPr>
      </p:pic>
      <p:pic>
        <p:nvPicPr>
          <p:cNvPr id="2064" name="Picture 16" descr="a helicopter">
            <a:hlinkClick r:id="rId12"/>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6802783" y="1619013"/>
            <a:ext cx="1211612" cy="1211612"/>
          </a:xfrm>
          <a:prstGeom prst="rect">
            <a:avLst/>
          </a:prstGeom>
          <a:noFill/>
          <a:ln>
            <a:solidFill>
              <a:srgbClr val="7030A0"/>
            </a:solidFill>
          </a:ln>
          <a:extLst>
            <a:ext uri="{909E8E84-426E-40DD-AFC4-6F175D3DCCD1}">
              <a14:hiddenFill xmlns:a14="http://schemas.microsoft.com/office/drawing/2010/main">
                <a:solidFill>
                  <a:srgbClr val="FFFFFF"/>
                </a:solidFill>
              </a14:hiddenFill>
            </a:ext>
          </a:extLst>
        </p:spPr>
      </p:pic>
      <p:pic>
        <p:nvPicPr>
          <p:cNvPr id="2066" name="Picture 18" descr="a lorry">
            <a:hlinkClick r:id="rId14"/>
          </p:cNvPr>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6779478" y="4067419"/>
            <a:ext cx="1218294" cy="1222020"/>
          </a:xfrm>
          <a:prstGeom prst="rect">
            <a:avLst/>
          </a:prstGeom>
          <a:noFill/>
          <a:ln>
            <a:solidFill>
              <a:srgbClr val="7030A0"/>
            </a:solidFill>
          </a:ln>
          <a:extLst>
            <a:ext uri="{909E8E84-426E-40DD-AFC4-6F175D3DCCD1}">
              <a14:hiddenFill xmlns:a14="http://schemas.microsoft.com/office/drawing/2010/main">
                <a:solidFill>
                  <a:srgbClr val="FFFFFF"/>
                </a:solidFill>
              </a14:hiddenFill>
            </a:ext>
          </a:extLst>
        </p:spPr>
      </p:pic>
      <p:pic>
        <p:nvPicPr>
          <p:cNvPr id="2068" name="Picture 20" descr="a moped">
            <a:hlinkClick r:id="rId16"/>
          </p:cNvPr>
          <p:cNvPicPr>
            <a:picLocks noChangeAspect="1" noChangeArrowheads="1"/>
          </p:cNvPicPr>
          <p:nvPr/>
        </p:nvPicPr>
        <p:blipFill>
          <a:blip r:embed="rId17">
            <a:extLst>
              <a:ext uri="{28A0092B-C50C-407E-A947-70E740481C1C}">
                <a14:useLocalDpi xmlns:a14="http://schemas.microsoft.com/office/drawing/2010/main" val="0"/>
              </a:ext>
            </a:extLst>
          </a:blip>
          <a:srcRect/>
          <a:stretch>
            <a:fillRect/>
          </a:stretch>
        </p:blipFill>
        <p:spPr bwMode="auto">
          <a:xfrm>
            <a:off x="5594684" y="4067419"/>
            <a:ext cx="1184794" cy="1222020"/>
          </a:xfrm>
          <a:prstGeom prst="rect">
            <a:avLst/>
          </a:prstGeom>
          <a:noFill/>
          <a:ln>
            <a:solidFill>
              <a:srgbClr val="7030A0"/>
            </a:solidFill>
          </a:ln>
          <a:extLst>
            <a:ext uri="{909E8E84-426E-40DD-AFC4-6F175D3DCCD1}">
              <a14:hiddenFill xmlns:a14="http://schemas.microsoft.com/office/drawing/2010/main">
                <a:solidFill>
                  <a:srgbClr val="FFFFFF"/>
                </a:solidFill>
              </a14:hiddenFill>
            </a:ext>
          </a:extLst>
        </p:spPr>
      </p:pic>
      <p:pic>
        <p:nvPicPr>
          <p:cNvPr id="2070" name="Picture 22" descr="a (motor)bike">
            <a:hlinkClick r:id="rId18"/>
          </p:cNvPr>
          <p:cNvPicPr>
            <a:picLocks noChangeAspect="1" noChangeArrowheads="1"/>
          </p:cNvPicPr>
          <p:nvPr/>
        </p:nvPicPr>
        <p:blipFill>
          <a:blip r:embed="rId19">
            <a:extLst>
              <a:ext uri="{28A0092B-C50C-407E-A947-70E740481C1C}">
                <a14:useLocalDpi xmlns:a14="http://schemas.microsoft.com/office/drawing/2010/main" val="0"/>
              </a:ext>
            </a:extLst>
          </a:blip>
          <a:srcRect/>
          <a:stretch>
            <a:fillRect/>
          </a:stretch>
        </p:blipFill>
        <p:spPr bwMode="auto">
          <a:xfrm>
            <a:off x="690486" y="2830625"/>
            <a:ext cx="1231766" cy="1236794"/>
          </a:xfrm>
          <a:prstGeom prst="rect">
            <a:avLst/>
          </a:prstGeom>
          <a:noFill/>
          <a:ln>
            <a:solidFill>
              <a:srgbClr val="7030A0"/>
            </a:solidFill>
          </a:ln>
          <a:extLst>
            <a:ext uri="{909E8E84-426E-40DD-AFC4-6F175D3DCCD1}">
              <a14:hiddenFill xmlns:a14="http://schemas.microsoft.com/office/drawing/2010/main">
                <a:solidFill>
                  <a:srgbClr val="FFFFFF"/>
                </a:solidFill>
              </a14:hiddenFill>
            </a:ext>
          </a:extLst>
        </p:spPr>
      </p:pic>
      <p:pic>
        <p:nvPicPr>
          <p:cNvPr id="2072" name="Picture 24" descr="a ship">
            <a:hlinkClick r:id="rId20"/>
          </p:cNvPr>
          <p:cNvPicPr>
            <a:picLocks noChangeAspect="1" noChangeArrowheads="1"/>
          </p:cNvPicPr>
          <p:nvPr/>
        </p:nvPicPr>
        <p:blipFill>
          <a:blip r:embed="rId21">
            <a:extLst>
              <a:ext uri="{28A0092B-C50C-407E-A947-70E740481C1C}">
                <a14:useLocalDpi xmlns:a14="http://schemas.microsoft.com/office/drawing/2010/main" val="0"/>
              </a:ext>
            </a:extLst>
          </a:blip>
          <a:srcRect/>
          <a:stretch>
            <a:fillRect/>
          </a:stretch>
        </p:blipFill>
        <p:spPr bwMode="auto">
          <a:xfrm>
            <a:off x="1922252" y="2843020"/>
            <a:ext cx="1224896" cy="1236794"/>
          </a:xfrm>
          <a:prstGeom prst="rect">
            <a:avLst/>
          </a:prstGeom>
          <a:noFill/>
          <a:ln>
            <a:solidFill>
              <a:srgbClr val="7030A0"/>
            </a:solidFill>
          </a:ln>
          <a:extLst>
            <a:ext uri="{909E8E84-426E-40DD-AFC4-6F175D3DCCD1}">
              <a14:hiddenFill xmlns:a14="http://schemas.microsoft.com/office/drawing/2010/main">
                <a:solidFill>
                  <a:srgbClr val="FFFFFF"/>
                </a:solidFill>
              </a14:hiddenFill>
            </a:ext>
          </a:extLst>
        </p:spPr>
      </p:pic>
      <p:pic>
        <p:nvPicPr>
          <p:cNvPr id="2074" name="Picture 26" descr="a submarine / a sub">
            <a:hlinkClick r:id="rId22"/>
          </p:cNvPr>
          <p:cNvPicPr>
            <a:picLocks noChangeAspect="1" noChangeArrowheads="1"/>
          </p:cNvPicPr>
          <p:nvPr/>
        </p:nvPicPr>
        <p:blipFill>
          <a:blip r:embed="rId23">
            <a:extLst>
              <a:ext uri="{28A0092B-C50C-407E-A947-70E740481C1C}">
                <a14:useLocalDpi xmlns:a14="http://schemas.microsoft.com/office/drawing/2010/main" val="0"/>
              </a:ext>
            </a:extLst>
          </a:blip>
          <a:srcRect/>
          <a:stretch>
            <a:fillRect/>
          </a:stretch>
        </p:blipFill>
        <p:spPr bwMode="auto">
          <a:xfrm>
            <a:off x="3158440" y="2843020"/>
            <a:ext cx="1222946" cy="1222946"/>
          </a:xfrm>
          <a:prstGeom prst="rect">
            <a:avLst/>
          </a:prstGeom>
          <a:noFill/>
          <a:ln>
            <a:solidFill>
              <a:srgbClr val="7030A0"/>
            </a:solidFill>
          </a:ln>
          <a:extLst>
            <a:ext uri="{909E8E84-426E-40DD-AFC4-6F175D3DCCD1}">
              <a14:hiddenFill xmlns:a14="http://schemas.microsoft.com/office/drawing/2010/main">
                <a:solidFill>
                  <a:srgbClr val="FFFFFF"/>
                </a:solidFill>
              </a14:hiddenFill>
            </a:ext>
          </a:extLst>
        </p:spPr>
      </p:pic>
      <p:pic>
        <p:nvPicPr>
          <p:cNvPr id="2076" name="Picture 28" descr="a tanker">
            <a:hlinkClick r:id="rId24"/>
          </p:cNvPr>
          <p:cNvPicPr>
            <a:picLocks noChangeAspect="1" noChangeArrowheads="1"/>
          </p:cNvPicPr>
          <p:nvPr/>
        </p:nvPicPr>
        <p:blipFill>
          <a:blip r:embed="rId25">
            <a:extLst>
              <a:ext uri="{28A0092B-C50C-407E-A947-70E740481C1C}">
                <a14:useLocalDpi xmlns:a14="http://schemas.microsoft.com/office/drawing/2010/main" val="0"/>
              </a:ext>
            </a:extLst>
          </a:blip>
          <a:srcRect/>
          <a:stretch>
            <a:fillRect/>
          </a:stretch>
        </p:blipFill>
        <p:spPr bwMode="auto">
          <a:xfrm>
            <a:off x="4373562" y="2843020"/>
            <a:ext cx="1222946" cy="1222946"/>
          </a:xfrm>
          <a:prstGeom prst="rect">
            <a:avLst/>
          </a:prstGeom>
          <a:noFill/>
          <a:ln>
            <a:solidFill>
              <a:srgbClr val="7030A0"/>
            </a:solidFill>
          </a:ln>
          <a:extLst>
            <a:ext uri="{909E8E84-426E-40DD-AFC4-6F175D3DCCD1}">
              <a14:hiddenFill xmlns:a14="http://schemas.microsoft.com/office/drawing/2010/main">
                <a:solidFill>
                  <a:srgbClr val="FFFFFF"/>
                </a:solidFill>
              </a14:hiddenFill>
            </a:ext>
          </a:extLst>
        </p:spPr>
      </p:pic>
      <p:pic>
        <p:nvPicPr>
          <p:cNvPr id="2078" name="Picture 30" descr="a taxi">
            <a:hlinkClick r:id="rId26"/>
          </p:cNvPr>
          <p:cNvPicPr>
            <a:picLocks noChangeAspect="1" noChangeArrowheads="1"/>
          </p:cNvPicPr>
          <p:nvPr/>
        </p:nvPicPr>
        <p:blipFill>
          <a:blip r:embed="rId27">
            <a:extLst>
              <a:ext uri="{28A0092B-C50C-407E-A947-70E740481C1C}">
                <a14:useLocalDpi xmlns:a14="http://schemas.microsoft.com/office/drawing/2010/main" val="0"/>
              </a:ext>
            </a:extLst>
          </a:blip>
          <a:srcRect/>
          <a:stretch>
            <a:fillRect/>
          </a:stretch>
        </p:blipFill>
        <p:spPr bwMode="auto">
          <a:xfrm>
            <a:off x="6786160" y="2835278"/>
            <a:ext cx="1211612" cy="1218294"/>
          </a:xfrm>
          <a:prstGeom prst="rect">
            <a:avLst/>
          </a:prstGeom>
          <a:noFill/>
          <a:ln>
            <a:solidFill>
              <a:srgbClr val="7030A0"/>
            </a:solidFill>
          </a:ln>
          <a:extLst>
            <a:ext uri="{909E8E84-426E-40DD-AFC4-6F175D3DCCD1}">
              <a14:hiddenFill xmlns:a14="http://schemas.microsoft.com/office/drawing/2010/main">
                <a:solidFill>
                  <a:srgbClr val="FFFFFF"/>
                </a:solidFill>
              </a14:hiddenFill>
            </a:ext>
          </a:extLst>
        </p:spPr>
      </p:pic>
      <p:pic>
        <p:nvPicPr>
          <p:cNvPr id="2080" name="Picture 32" descr="a train">
            <a:hlinkClick r:id="rId28"/>
          </p:cNvPr>
          <p:cNvPicPr>
            <a:picLocks noChangeAspect="1" noChangeArrowheads="1"/>
          </p:cNvPicPr>
          <p:nvPr/>
        </p:nvPicPr>
        <p:blipFill>
          <a:blip r:embed="rId29">
            <a:extLst>
              <a:ext uri="{28A0092B-C50C-407E-A947-70E740481C1C}">
                <a14:useLocalDpi xmlns:a14="http://schemas.microsoft.com/office/drawing/2010/main" val="0"/>
              </a:ext>
            </a:extLst>
          </a:blip>
          <a:srcRect/>
          <a:stretch>
            <a:fillRect/>
          </a:stretch>
        </p:blipFill>
        <p:spPr bwMode="auto">
          <a:xfrm>
            <a:off x="5594684" y="2843020"/>
            <a:ext cx="1191476" cy="1210552"/>
          </a:xfrm>
          <a:prstGeom prst="rect">
            <a:avLst/>
          </a:prstGeom>
          <a:noFill/>
          <a:ln>
            <a:solidFill>
              <a:srgbClr val="7030A0"/>
            </a:solidFill>
          </a:ln>
          <a:extLst>
            <a:ext uri="{909E8E84-426E-40DD-AFC4-6F175D3DCCD1}">
              <a14:hiddenFill xmlns:a14="http://schemas.microsoft.com/office/drawing/2010/main">
                <a:solidFill>
                  <a:srgbClr val="FFFFFF"/>
                </a:solidFill>
              </a14:hiddenFill>
            </a:ext>
          </a:extLst>
        </p:spPr>
      </p:pic>
      <p:pic>
        <p:nvPicPr>
          <p:cNvPr id="2082" name="Picture 34" descr="a tram">
            <a:hlinkClick r:id="rId30"/>
          </p:cNvPr>
          <p:cNvPicPr>
            <a:picLocks noChangeAspect="1" noChangeArrowheads="1"/>
          </p:cNvPicPr>
          <p:nvPr/>
        </p:nvPicPr>
        <p:blipFill>
          <a:blip r:embed="rId31">
            <a:extLst>
              <a:ext uri="{28A0092B-C50C-407E-A947-70E740481C1C}">
                <a14:useLocalDpi xmlns:a14="http://schemas.microsoft.com/office/drawing/2010/main" val="0"/>
              </a:ext>
            </a:extLst>
          </a:blip>
          <a:srcRect/>
          <a:stretch>
            <a:fillRect/>
          </a:stretch>
        </p:blipFill>
        <p:spPr bwMode="auto">
          <a:xfrm>
            <a:off x="3175068" y="4079396"/>
            <a:ext cx="1206317" cy="1210043"/>
          </a:xfrm>
          <a:prstGeom prst="rect">
            <a:avLst/>
          </a:prstGeom>
          <a:noFill/>
          <a:ln>
            <a:solidFill>
              <a:srgbClr val="7030A0"/>
            </a:solidFill>
          </a:ln>
          <a:extLst>
            <a:ext uri="{909E8E84-426E-40DD-AFC4-6F175D3DCCD1}">
              <a14:hiddenFill xmlns:a14="http://schemas.microsoft.com/office/drawing/2010/main">
                <a:solidFill>
                  <a:srgbClr val="FFFFFF"/>
                </a:solidFill>
              </a14:hiddenFill>
            </a:ext>
          </a:extLst>
        </p:spPr>
      </p:pic>
      <p:pic>
        <p:nvPicPr>
          <p:cNvPr id="2084" name="Picture 36" descr="an underground train / a tube train">
            <a:hlinkClick r:id="rId32"/>
          </p:cNvPr>
          <p:cNvPicPr>
            <a:picLocks noChangeAspect="1" noChangeArrowheads="1"/>
          </p:cNvPicPr>
          <p:nvPr/>
        </p:nvPicPr>
        <p:blipFill>
          <a:blip r:embed="rId33">
            <a:extLst>
              <a:ext uri="{28A0092B-C50C-407E-A947-70E740481C1C}">
                <a14:useLocalDpi xmlns:a14="http://schemas.microsoft.com/office/drawing/2010/main" val="0"/>
              </a:ext>
            </a:extLst>
          </a:blip>
          <a:srcRect/>
          <a:stretch>
            <a:fillRect/>
          </a:stretch>
        </p:blipFill>
        <p:spPr bwMode="auto">
          <a:xfrm>
            <a:off x="4381385" y="4077070"/>
            <a:ext cx="1187071" cy="1212369"/>
          </a:xfrm>
          <a:prstGeom prst="rect">
            <a:avLst/>
          </a:prstGeom>
          <a:noFill/>
          <a:ln>
            <a:solidFill>
              <a:srgbClr val="7030A0"/>
            </a:solidFill>
          </a:ln>
          <a:extLst>
            <a:ext uri="{909E8E84-426E-40DD-AFC4-6F175D3DCCD1}">
              <a14:hiddenFill xmlns:a14="http://schemas.microsoft.com/office/drawing/2010/main">
                <a:solidFill>
                  <a:srgbClr val="FFFFFF"/>
                </a:solidFill>
              </a14:hiddenFill>
            </a:ext>
          </a:extLst>
        </p:spPr>
      </p:pic>
      <p:pic>
        <p:nvPicPr>
          <p:cNvPr id="2086" name="Picture 38" descr="a van">
            <a:hlinkClick r:id="rId34"/>
          </p:cNvPr>
          <p:cNvPicPr>
            <a:picLocks noChangeAspect="1" noChangeArrowheads="1"/>
          </p:cNvPicPr>
          <p:nvPr/>
        </p:nvPicPr>
        <p:blipFill>
          <a:blip r:embed="rId35">
            <a:extLst>
              <a:ext uri="{28A0092B-C50C-407E-A947-70E740481C1C}">
                <a14:useLocalDpi xmlns:a14="http://schemas.microsoft.com/office/drawing/2010/main" val="0"/>
              </a:ext>
            </a:extLst>
          </a:blip>
          <a:srcRect/>
          <a:stretch>
            <a:fillRect/>
          </a:stretch>
        </p:blipFill>
        <p:spPr bwMode="auto">
          <a:xfrm>
            <a:off x="690486" y="4079814"/>
            <a:ext cx="1213771" cy="1209625"/>
          </a:xfrm>
          <a:prstGeom prst="rect">
            <a:avLst/>
          </a:prstGeom>
          <a:noFill/>
          <a:ln>
            <a:solidFill>
              <a:srgbClr val="7030A0"/>
            </a:solidFill>
          </a:ln>
          <a:extLst>
            <a:ext uri="{909E8E84-426E-40DD-AFC4-6F175D3DCCD1}">
              <a14:hiddenFill xmlns:a14="http://schemas.microsoft.com/office/drawing/2010/main">
                <a:solidFill>
                  <a:srgbClr val="FFFFFF"/>
                </a:solidFill>
              </a14:hiddenFill>
            </a:ext>
          </a:extLst>
        </p:spPr>
      </p:pic>
      <p:pic>
        <p:nvPicPr>
          <p:cNvPr id="2088" name="Picture 40" descr="a yacht">
            <a:hlinkClick r:id="rId36"/>
          </p:cNvPr>
          <p:cNvPicPr>
            <a:picLocks noChangeAspect="1" noChangeArrowheads="1"/>
          </p:cNvPicPr>
          <p:nvPr/>
        </p:nvPicPr>
        <p:blipFill>
          <a:blip r:embed="rId37">
            <a:extLst>
              <a:ext uri="{28A0092B-C50C-407E-A947-70E740481C1C}">
                <a14:useLocalDpi xmlns:a14="http://schemas.microsoft.com/office/drawing/2010/main" val="0"/>
              </a:ext>
            </a:extLst>
          </a:blip>
          <a:srcRect/>
          <a:stretch>
            <a:fillRect/>
          </a:stretch>
        </p:blipFill>
        <p:spPr bwMode="auto">
          <a:xfrm>
            <a:off x="1921243" y="4079395"/>
            <a:ext cx="1235904" cy="1210043"/>
          </a:xfrm>
          <a:prstGeom prst="rect">
            <a:avLst/>
          </a:prstGeom>
          <a:noFill/>
          <a:ln>
            <a:solidFill>
              <a:srgbClr val="7030A0"/>
            </a:solidFill>
          </a:ln>
          <a:extLst>
            <a:ext uri="{909E8E84-426E-40DD-AFC4-6F175D3DCCD1}">
              <a14:hiddenFill xmlns:a14="http://schemas.microsoft.com/office/drawing/2010/main">
                <a:solidFill>
                  <a:srgbClr val="FFFFFF"/>
                </a:solidFill>
              </a14:hiddenFill>
            </a:ext>
          </a:extLst>
        </p:spPr>
      </p:pic>
      <p:sp>
        <p:nvSpPr>
          <p:cNvPr id="2" name="TextovéPole 1"/>
          <p:cNvSpPr txBox="1"/>
          <p:nvPr/>
        </p:nvSpPr>
        <p:spPr>
          <a:xfrm>
            <a:off x="971600" y="373306"/>
            <a:ext cx="3401962" cy="461665"/>
          </a:xfrm>
          <a:prstGeom prst="rect">
            <a:avLst/>
          </a:prstGeom>
          <a:noFill/>
        </p:spPr>
        <p:txBody>
          <a:bodyPr wrap="square" rtlCol="0">
            <a:spAutoFit/>
          </a:bodyPr>
          <a:lstStyle/>
          <a:p>
            <a:r>
              <a:rPr lang="cs-CZ" sz="2400" dirty="0" err="1" smtClean="0">
                <a:solidFill>
                  <a:srgbClr val="7030A0"/>
                </a:solidFill>
              </a:rPr>
              <a:t>Means</a:t>
            </a:r>
            <a:r>
              <a:rPr lang="cs-CZ" sz="2400" dirty="0" smtClean="0">
                <a:solidFill>
                  <a:srgbClr val="7030A0"/>
                </a:solidFill>
              </a:rPr>
              <a:t> </a:t>
            </a:r>
            <a:r>
              <a:rPr lang="cs-CZ" sz="2400" dirty="0" err="1" smtClean="0">
                <a:solidFill>
                  <a:srgbClr val="7030A0"/>
                </a:solidFill>
              </a:rPr>
              <a:t>of</a:t>
            </a:r>
            <a:r>
              <a:rPr lang="cs-CZ" sz="2400" dirty="0" smtClean="0">
                <a:solidFill>
                  <a:srgbClr val="7030A0"/>
                </a:solidFill>
              </a:rPr>
              <a:t> transport</a:t>
            </a:r>
            <a:endParaRPr lang="cs-CZ" sz="2400" dirty="0">
              <a:solidFill>
                <a:srgbClr val="7030A0"/>
              </a:solidFill>
            </a:endParaRPr>
          </a:p>
        </p:txBody>
      </p:sp>
    </p:spTree>
    <p:extLst>
      <p:ext uri="{BB962C8B-B14F-4D97-AF65-F5344CB8AC3E}">
        <p14:creationId xmlns:p14="http://schemas.microsoft.com/office/powerpoint/2010/main" val="333246121"/>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7" name="Picture 1" descr="an aeroplane / a plan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43608" y="-99392"/>
            <a:ext cx="952500" cy="952500"/>
          </a:xfrm>
          <a:prstGeom prst="rect">
            <a:avLst/>
          </a:prstGeom>
          <a:noFill/>
          <a:extLst>
            <a:ext uri="{909E8E84-426E-40DD-AFC4-6F175D3DCCD1}">
              <a14:hiddenFill xmlns:a14="http://schemas.microsoft.com/office/drawing/2010/main">
                <a:solidFill>
                  <a:srgbClr val="FFFFFF"/>
                </a:solidFill>
              </a14:hiddenFill>
            </a:ext>
          </a:extLst>
        </p:spPr>
      </p:pic>
      <p:pic>
        <p:nvPicPr>
          <p:cNvPr id="4098" name="Picture 2" descr="a helicopte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95148" y="805864"/>
            <a:ext cx="952500" cy="952500"/>
          </a:xfrm>
          <a:prstGeom prst="rect">
            <a:avLst/>
          </a:prstGeom>
          <a:noFill/>
          <a:extLst>
            <a:ext uri="{909E8E84-426E-40DD-AFC4-6F175D3DCCD1}">
              <a14:hiddenFill xmlns:a14="http://schemas.microsoft.com/office/drawing/2010/main">
                <a:solidFill>
                  <a:srgbClr val="FFFFFF"/>
                </a:solidFill>
              </a14:hiddenFill>
            </a:ext>
          </a:extLst>
        </p:spPr>
      </p:pic>
      <p:pic>
        <p:nvPicPr>
          <p:cNvPr id="4099" name="Picture 3" descr="a ca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331640" y="1728925"/>
            <a:ext cx="952500" cy="952500"/>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a taxi"/>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043522" y="2487624"/>
            <a:ext cx="952500" cy="952500"/>
          </a:xfrm>
          <a:prstGeom prst="rect">
            <a:avLst/>
          </a:prstGeom>
          <a:noFill/>
          <a:extLst>
            <a:ext uri="{909E8E84-426E-40DD-AFC4-6F175D3DCCD1}">
              <a14:hiddenFill xmlns:a14="http://schemas.microsoft.com/office/drawing/2010/main">
                <a:solidFill>
                  <a:srgbClr val="FFFFFF"/>
                </a:solidFill>
              </a14:hiddenFill>
            </a:ext>
          </a:extLst>
        </p:spPr>
      </p:pic>
      <p:pic>
        <p:nvPicPr>
          <p:cNvPr id="4101" name="Picture 5" descr="a moped"/>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843808" y="3425189"/>
            <a:ext cx="952500" cy="952500"/>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a bus"/>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054664" y="4077072"/>
            <a:ext cx="952500" cy="952500"/>
          </a:xfrm>
          <a:prstGeom prst="rect">
            <a:avLst/>
          </a:prstGeom>
          <a:noFill/>
          <a:extLst>
            <a:ext uri="{909E8E84-426E-40DD-AFC4-6F175D3DCCD1}">
              <a14:hiddenFill xmlns:a14="http://schemas.microsoft.com/office/drawing/2010/main">
                <a:solidFill>
                  <a:srgbClr val="FFFFFF"/>
                </a:solidFill>
              </a14:hiddenFill>
            </a:ext>
          </a:extLst>
        </p:spPr>
      </p:pic>
      <p:pic>
        <p:nvPicPr>
          <p:cNvPr id="4103" name="Picture 7" descr="a lorry"/>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043522" y="4970729"/>
            <a:ext cx="952500" cy="952500"/>
          </a:xfrm>
          <a:prstGeom prst="rect">
            <a:avLst/>
          </a:prstGeom>
          <a:noFill/>
          <a:extLst>
            <a:ext uri="{909E8E84-426E-40DD-AFC4-6F175D3DCCD1}">
              <a14:hiddenFill xmlns:a14="http://schemas.microsoft.com/office/drawing/2010/main">
                <a:solidFill>
                  <a:srgbClr val="FFFFFF"/>
                </a:solidFill>
              </a14:hiddenFill>
            </a:ext>
          </a:extLst>
        </p:spPr>
      </p:pic>
      <p:pic>
        <p:nvPicPr>
          <p:cNvPr id="4104" name="Picture 8" descr="a tanke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091022" y="5733256"/>
            <a:ext cx="952500" cy="952500"/>
          </a:xfrm>
          <a:prstGeom prst="rect">
            <a:avLst/>
          </a:prstGeom>
          <a:noFill/>
          <a:extLst>
            <a:ext uri="{909E8E84-426E-40DD-AFC4-6F175D3DCCD1}">
              <a14:hiddenFill xmlns:a14="http://schemas.microsoft.com/office/drawing/2010/main">
                <a:solidFill>
                  <a:srgbClr val="FFFFFF"/>
                </a:solidFill>
              </a14:hiddenFill>
            </a:ext>
          </a:extLst>
        </p:spPr>
      </p:pic>
      <p:pic>
        <p:nvPicPr>
          <p:cNvPr id="4105" name="Picture 9" descr="a van"/>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7596336" y="0"/>
            <a:ext cx="952500" cy="952500"/>
          </a:xfrm>
          <a:prstGeom prst="rect">
            <a:avLst/>
          </a:prstGeom>
          <a:noFill/>
          <a:extLst>
            <a:ext uri="{909E8E84-426E-40DD-AFC4-6F175D3DCCD1}">
              <a14:hiddenFill xmlns:a14="http://schemas.microsoft.com/office/drawing/2010/main">
                <a:solidFill>
                  <a:srgbClr val="FFFFFF"/>
                </a:solidFill>
              </a14:hiddenFill>
            </a:ext>
          </a:extLst>
        </p:spPr>
      </p:pic>
      <p:pic>
        <p:nvPicPr>
          <p:cNvPr id="4106" name="Picture 10" descr="a ship"/>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5724128" y="570342"/>
            <a:ext cx="952500" cy="952500"/>
          </a:xfrm>
          <a:prstGeom prst="rect">
            <a:avLst/>
          </a:prstGeom>
          <a:noFill/>
          <a:extLst>
            <a:ext uri="{909E8E84-426E-40DD-AFC4-6F175D3DCCD1}">
              <a14:hiddenFill xmlns:a14="http://schemas.microsoft.com/office/drawing/2010/main">
                <a:solidFill>
                  <a:srgbClr val="FFFFFF"/>
                </a:solidFill>
              </a14:hiddenFill>
            </a:ext>
          </a:extLst>
        </p:spPr>
      </p:pic>
      <p:pic>
        <p:nvPicPr>
          <p:cNvPr id="4107" name="Picture 11" descr="a submarine / a sub"/>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6676628" y="1758364"/>
            <a:ext cx="952500" cy="952500"/>
          </a:xfrm>
          <a:prstGeom prst="rect">
            <a:avLst/>
          </a:prstGeom>
          <a:noFill/>
          <a:extLst>
            <a:ext uri="{909E8E84-426E-40DD-AFC4-6F175D3DCCD1}">
              <a14:hiddenFill xmlns:a14="http://schemas.microsoft.com/office/drawing/2010/main">
                <a:solidFill>
                  <a:srgbClr val="FFFFFF"/>
                </a:solidFill>
              </a14:hiddenFill>
            </a:ext>
          </a:extLst>
        </p:spPr>
      </p:pic>
      <p:pic>
        <p:nvPicPr>
          <p:cNvPr id="4108" name="Picture 12" descr="a yacht"/>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7884368" y="2745492"/>
            <a:ext cx="952500" cy="952500"/>
          </a:xfrm>
          <a:prstGeom prst="rect">
            <a:avLst/>
          </a:prstGeom>
          <a:noFill/>
          <a:extLst>
            <a:ext uri="{909E8E84-426E-40DD-AFC4-6F175D3DCCD1}">
              <a14:hiddenFill xmlns:a14="http://schemas.microsoft.com/office/drawing/2010/main">
                <a:solidFill>
                  <a:srgbClr val="FFFFFF"/>
                </a:solidFill>
              </a14:hiddenFill>
            </a:ext>
          </a:extLst>
        </p:spPr>
      </p:pic>
      <p:pic>
        <p:nvPicPr>
          <p:cNvPr id="4109" name="Picture 13" descr="a train"/>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6372200" y="3600822"/>
            <a:ext cx="952500" cy="952500"/>
          </a:xfrm>
          <a:prstGeom prst="rect">
            <a:avLst/>
          </a:prstGeom>
          <a:noFill/>
          <a:extLst>
            <a:ext uri="{909E8E84-426E-40DD-AFC4-6F175D3DCCD1}">
              <a14:hiddenFill xmlns:a14="http://schemas.microsoft.com/office/drawing/2010/main">
                <a:solidFill>
                  <a:srgbClr val="FFFFFF"/>
                </a:solidFill>
              </a14:hiddenFill>
            </a:ext>
          </a:extLst>
        </p:spPr>
      </p:pic>
      <p:pic>
        <p:nvPicPr>
          <p:cNvPr id="4110" name="Picture 14" descr="an underground train / a tube train"/>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7324700" y="4653136"/>
            <a:ext cx="952500" cy="952500"/>
          </a:xfrm>
          <a:prstGeom prst="rect">
            <a:avLst/>
          </a:prstGeom>
          <a:noFill/>
          <a:extLst>
            <a:ext uri="{909E8E84-426E-40DD-AFC4-6F175D3DCCD1}">
              <a14:hiddenFill xmlns:a14="http://schemas.microsoft.com/office/drawing/2010/main">
                <a:solidFill>
                  <a:srgbClr val="FFFFFF"/>
                </a:solidFill>
              </a14:hiddenFill>
            </a:ext>
          </a:extLst>
        </p:spPr>
      </p:pic>
      <p:pic>
        <p:nvPicPr>
          <p:cNvPr id="4111" name="Picture 15" descr="on foot"/>
          <p:cNvPicPr>
            <a:picLocks noChangeAspect="1" noChangeArrowheads="1"/>
          </p:cNvPicPr>
          <p:nvPr/>
        </p:nvPicPr>
        <p:blipFill>
          <a:blip r:embed="rId16">
            <a:extLst>
              <a:ext uri="{28A0092B-C50C-407E-A947-70E740481C1C}">
                <a14:useLocalDpi xmlns:a14="http://schemas.microsoft.com/office/drawing/2010/main" val="0"/>
              </a:ext>
            </a:extLst>
          </a:blip>
          <a:srcRect/>
          <a:stretch>
            <a:fillRect/>
          </a:stretch>
        </p:blipFill>
        <p:spPr bwMode="auto">
          <a:xfrm>
            <a:off x="7884368" y="5733256"/>
            <a:ext cx="781050" cy="971550"/>
          </a:xfrm>
          <a:prstGeom prst="rect">
            <a:avLst/>
          </a:prstGeom>
          <a:noFill/>
          <a:extLst>
            <a:ext uri="{909E8E84-426E-40DD-AFC4-6F175D3DCCD1}">
              <a14:hiddenFill xmlns:a14="http://schemas.microsoft.com/office/drawing/2010/main">
                <a:solidFill>
                  <a:srgbClr val="FFFFFF"/>
                </a:solidFill>
              </a14:hiddenFill>
            </a:ext>
          </a:extLst>
        </p:spPr>
      </p:pic>
      <p:sp>
        <p:nvSpPr>
          <p:cNvPr id="3" name="TextovéPole 2"/>
          <p:cNvSpPr txBox="1"/>
          <p:nvPr/>
        </p:nvSpPr>
        <p:spPr>
          <a:xfrm>
            <a:off x="0" y="0"/>
            <a:ext cx="4716016" cy="6740307"/>
          </a:xfrm>
          <a:prstGeom prst="rect">
            <a:avLst/>
          </a:prstGeom>
          <a:noFill/>
          <a:ln>
            <a:solidFill>
              <a:srgbClr val="7030A0"/>
            </a:solidFill>
          </a:ln>
        </p:spPr>
        <p:txBody>
          <a:bodyPr wrap="square" rtlCol="0">
            <a:spAutoFit/>
          </a:bodyPr>
          <a:lstStyle/>
          <a:p>
            <a:pPr fontAlgn="b"/>
            <a:r>
              <a:rPr lang="cs-CZ" b="1" dirty="0"/>
              <a:t>By air </a:t>
            </a:r>
            <a:endParaRPr lang="cs-CZ" dirty="0"/>
          </a:p>
          <a:p>
            <a:pPr fontAlgn="b"/>
            <a:r>
              <a:rPr lang="en-US" dirty="0"/>
              <a:t/>
            </a:r>
            <a:br>
              <a:rPr lang="en-US" dirty="0"/>
            </a:br>
            <a:r>
              <a:rPr lang="en-US" dirty="0"/>
              <a:t>At the airport. / On the runway. / In the air. </a:t>
            </a:r>
            <a:endParaRPr lang="cs-CZ" dirty="0" smtClean="0"/>
          </a:p>
          <a:p>
            <a:pPr fontAlgn="b"/>
            <a:endParaRPr lang="cs-CZ" dirty="0"/>
          </a:p>
          <a:p>
            <a:pPr fontAlgn="b"/>
            <a:endParaRPr lang="cs-CZ" dirty="0"/>
          </a:p>
          <a:p>
            <a:pPr fontAlgn="b"/>
            <a:r>
              <a:rPr lang="en-US" dirty="0"/>
              <a:t>At the airport. / On the helipad. / In the air.</a:t>
            </a:r>
            <a:endParaRPr lang="cs-CZ" dirty="0"/>
          </a:p>
          <a:p>
            <a:pPr fontAlgn="b"/>
            <a:r>
              <a:rPr lang="cs-CZ" b="1" dirty="0"/>
              <a:t>By </a:t>
            </a:r>
            <a:r>
              <a:rPr lang="cs-CZ" b="1" dirty="0" err="1"/>
              <a:t>road</a:t>
            </a:r>
            <a:r>
              <a:rPr lang="cs-CZ" b="1" dirty="0"/>
              <a:t> </a:t>
            </a:r>
            <a:endParaRPr lang="cs-CZ" b="1" dirty="0" smtClean="0"/>
          </a:p>
          <a:p>
            <a:pPr fontAlgn="b"/>
            <a:endParaRPr lang="cs-CZ" dirty="0"/>
          </a:p>
          <a:p>
            <a:pPr fontAlgn="b"/>
            <a:r>
              <a:rPr lang="en-US" dirty="0"/>
              <a:t>On the motorway. / On the road. / In the garage</a:t>
            </a:r>
            <a:r>
              <a:rPr lang="en-US" dirty="0" smtClean="0"/>
              <a:t>.</a:t>
            </a:r>
            <a:endParaRPr lang="cs-CZ" dirty="0" smtClean="0"/>
          </a:p>
          <a:p>
            <a:pPr fontAlgn="b"/>
            <a:endParaRPr lang="cs-CZ" dirty="0"/>
          </a:p>
          <a:p>
            <a:pPr fontAlgn="b"/>
            <a:r>
              <a:rPr lang="en-US" dirty="0" smtClean="0"/>
              <a:t> </a:t>
            </a:r>
            <a:endParaRPr lang="cs-CZ" dirty="0"/>
          </a:p>
          <a:p>
            <a:pPr fontAlgn="b"/>
            <a:r>
              <a:rPr lang="en-US" dirty="0"/>
              <a:t>At the taxi rank. / On the road. / In the garage. </a:t>
            </a:r>
            <a:endParaRPr lang="cs-CZ" dirty="0" smtClean="0"/>
          </a:p>
          <a:p>
            <a:pPr fontAlgn="b"/>
            <a:endParaRPr lang="cs-CZ" dirty="0"/>
          </a:p>
          <a:p>
            <a:pPr fontAlgn="b"/>
            <a:endParaRPr lang="cs-CZ" dirty="0"/>
          </a:p>
          <a:p>
            <a:pPr fontAlgn="b"/>
            <a:r>
              <a:rPr lang="en-US" dirty="0"/>
              <a:t>On the road. / In the garage. </a:t>
            </a:r>
            <a:endParaRPr lang="cs-CZ" dirty="0" smtClean="0"/>
          </a:p>
          <a:p>
            <a:pPr fontAlgn="b"/>
            <a:endParaRPr lang="cs-CZ" dirty="0"/>
          </a:p>
          <a:p>
            <a:pPr fontAlgn="b"/>
            <a:endParaRPr lang="cs-CZ" dirty="0"/>
          </a:p>
          <a:p>
            <a:pPr fontAlgn="b"/>
            <a:r>
              <a:rPr lang="en-US" dirty="0"/>
              <a:t>At the bus stop. / On the road. / In the garage. </a:t>
            </a:r>
            <a:endParaRPr lang="cs-CZ" dirty="0" smtClean="0"/>
          </a:p>
          <a:p>
            <a:pPr fontAlgn="b"/>
            <a:endParaRPr lang="cs-CZ" dirty="0"/>
          </a:p>
          <a:p>
            <a:pPr fontAlgn="b"/>
            <a:endParaRPr lang="cs-CZ" dirty="0"/>
          </a:p>
          <a:p>
            <a:pPr fontAlgn="b"/>
            <a:r>
              <a:rPr lang="en-US" dirty="0"/>
              <a:t>On the road. / In the garage</a:t>
            </a:r>
            <a:r>
              <a:rPr lang="en-US" dirty="0" smtClean="0"/>
              <a:t>.</a:t>
            </a:r>
            <a:endParaRPr lang="cs-CZ" dirty="0" smtClean="0"/>
          </a:p>
          <a:p>
            <a:pPr fontAlgn="b"/>
            <a:endParaRPr lang="cs-CZ" dirty="0"/>
          </a:p>
          <a:p>
            <a:pPr fontAlgn="b"/>
            <a:r>
              <a:rPr lang="en-US" dirty="0" smtClean="0"/>
              <a:t> </a:t>
            </a:r>
            <a:endParaRPr lang="cs-CZ" dirty="0"/>
          </a:p>
          <a:p>
            <a:pPr fontAlgn="b"/>
            <a:r>
              <a:rPr lang="en-US" dirty="0"/>
              <a:t>On the road. / In the garage. </a:t>
            </a:r>
            <a:endParaRPr lang="cs-CZ" dirty="0"/>
          </a:p>
        </p:txBody>
      </p:sp>
      <p:sp>
        <p:nvSpPr>
          <p:cNvPr id="4" name="TextovéPole 3"/>
          <p:cNvSpPr txBox="1"/>
          <p:nvPr/>
        </p:nvSpPr>
        <p:spPr>
          <a:xfrm>
            <a:off x="4716016" y="-1"/>
            <a:ext cx="4248472" cy="6740308"/>
          </a:xfrm>
          <a:prstGeom prst="rect">
            <a:avLst/>
          </a:prstGeom>
          <a:noFill/>
          <a:ln>
            <a:solidFill>
              <a:srgbClr val="7030A0"/>
            </a:solidFill>
          </a:ln>
        </p:spPr>
        <p:txBody>
          <a:bodyPr wrap="square" rtlCol="0">
            <a:spAutoFit/>
          </a:bodyPr>
          <a:lstStyle/>
          <a:p>
            <a:pPr fontAlgn="b"/>
            <a:r>
              <a:rPr lang="en-US" dirty="0"/>
              <a:t>On the road. / In the garage. </a:t>
            </a:r>
            <a:endParaRPr lang="cs-CZ" dirty="0" smtClean="0"/>
          </a:p>
          <a:p>
            <a:pPr fontAlgn="b"/>
            <a:endParaRPr lang="cs-CZ" dirty="0"/>
          </a:p>
          <a:p>
            <a:pPr fontAlgn="b"/>
            <a:endParaRPr lang="cs-CZ" dirty="0"/>
          </a:p>
          <a:p>
            <a:pPr fontAlgn="b"/>
            <a:r>
              <a:rPr lang="cs-CZ" b="1" dirty="0"/>
              <a:t>By </a:t>
            </a:r>
            <a:r>
              <a:rPr lang="cs-CZ" b="1" dirty="0" err="1"/>
              <a:t>sea</a:t>
            </a:r>
            <a:r>
              <a:rPr lang="cs-CZ" b="1" dirty="0"/>
              <a:t> </a:t>
            </a:r>
          </a:p>
          <a:p>
            <a:pPr fontAlgn="b"/>
            <a:endParaRPr lang="cs-CZ" dirty="0"/>
          </a:p>
          <a:p>
            <a:pPr fontAlgn="b"/>
            <a:r>
              <a:rPr lang="en-US" dirty="0"/>
              <a:t>In the port. / In the </a:t>
            </a:r>
            <a:r>
              <a:rPr lang="en-US" dirty="0" err="1"/>
              <a:t>harbour</a:t>
            </a:r>
            <a:r>
              <a:rPr lang="en-US" dirty="0"/>
              <a:t>. / On the water. </a:t>
            </a:r>
            <a:endParaRPr lang="cs-CZ" dirty="0" smtClean="0"/>
          </a:p>
          <a:p>
            <a:pPr fontAlgn="b"/>
            <a:endParaRPr lang="cs-CZ" dirty="0"/>
          </a:p>
          <a:p>
            <a:pPr fontAlgn="b"/>
            <a:endParaRPr lang="cs-CZ" dirty="0" smtClean="0"/>
          </a:p>
          <a:p>
            <a:pPr fontAlgn="b"/>
            <a:endParaRPr lang="cs-CZ" dirty="0"/>
          </a:p>
          <a:p>
            <a:pPr fontAlgn="b"/>
            <a:r>
              <a:rPr lang="en-US" dirty="0"/>
              <a:t>In the port. / In the </a:t>
            </a:r>
            <a:r>
              <a:rPr lang="en-US" dirty="0" err="1"/>
              <a:t>harbour</a:t>
            </a:r>
            <a:r>
              <a:rPr lang="en-US" dirty="0"/>
              <a:t>. / Under the sea. </a:t>
            </a:r>
            <a:endParaRPr lang="cs-CZ" dirty="0" smtClean="0"/>
          </a:p>
          <a:p>
            <a:pPr fontAlgn="b"/>
            <a:endParaRPr lang="cs-CZ" dirty="0"/>
          </a:p>
          <a:p>
            <a:pPr fontAlgn="b"/>
            <a:endParaRPr lang="cs-CZ" dirty="0"/>
          </a:p>
          <a:p>
            <a:pPr fontAlgn="b"/>
            <a:r>
              <a:rPr lang="en-US" dirty="0"/>
              <a:t>In the </a:t>
            </a:r>
            <a:r>
              <a:rPr lang="en-US" dirty="0" err="1"/>
              <a:t>harbour</a:t>
            </a:r>
            <a:r>
              <a:rPr lang="en-US" dirty="0"/>
              <a:t>. / On the water. </a:t>
            </a:r>
            <a:endParaRPr lang="cs-CZ" dirty="0"/>
          </a:p>
          <a:p>
            <a:pPr fontAlgn="b"/>
            <a:r>
              <a:rPr lang="cs-CZ" b="1" dirty="0"/>
              <a:t>By </a:t>
            </a:r>
            <a:r>
              <a:rPr lang="cs-CZ" b="1" dirty="0" err="1"/>
              <a:t>rail</a:t>
            </a:r>
            <a:r>
              <a:rPr lang="cs-CZ" b="1" dirty="0"/>
              <a:t> </a:t>
            </a:r>
          </a:p>
          <a:p>
            <a:pPr fontAlgn="b"/>
            <a:endParaRPr lang="cs-CZ" dirty="0"/>
          </a:p>
          <a:p>
            <a:pPr fontAlgn="b"/>
            <a:r>
              <a:rPr lang="en-US" dirty="0"/>
              <a:t>At the platform. / On the tracks. / In the station. </a:t>
            </a:r>
            <a:endParaRPr lang="cs-CZ" dirty="0" smtClean="0"/>
          </a:p>
          <a:p>
            <a:pPr fontAlgn="b"/>
            <a:endParaRPr lang="cs-CZ" dirty="0"/>
          </a:p>
          <a:p>
            <a:pPr fontAlgn="b"/>
            <a:endParaRPr lang="cs-CZ" dirty="0"/>
          </a:p>
          <a:p>
            <a:pPr fontAlgn="b"/>
            <a:r>
              <a:rPr lang="cs-CZ" b="1" dirty="0"/>
              <a:t>By tube / underground </a:t>
            </a:r>
            <a:endParaRPr lang="cs-CZ" dirty="0"/>
          </a:p>
          <a:p>
            <a:pPr fontAlgn="b"/>
            <a:r>
              <a:rPr lang="en-US" dirty="0"/>
              <a:t>On the tracks. / In the station. </a:t>
            </a:r>
            <a:endParaRPr lang="cs-CZ" dirty="0" smtClean="0"/>
          </a:p>
          <a:p>
            <a:pPr fontAlgn="b"/>
            <a:endParaRPr lang="cs-CZ" dirty="0"/>
          </a:p>
          <a:p>
            <a:pPr fontAlgn="b"/>
            <a:r>
              <a:rPr lang="cs-CZ" b="1" dirty="0" smtClean="0"/>
              <a:t>On </a:t>
            </a:r>
            <a:r>
              <a:rPr lang="cs-CZ" b="1" dirty="0" err="1"/>
              <a:t>foot</a:t>
            </a:r>
            <a:r>
              <a:rPr lang="cs-CZ" b="1" dirty="0"/>
              <a:t> </a:t>
            </a:r>
            <a:endParaRPr lang="cs-CZ" dirty="0"/>
          </a:p>
        </p:txBody>
      </p:sp>
    </p:spTree>
    <p:extLst>
      <p:ext uri="{BB962C8B-B14F-4D97-AF65-F5344CB8AC3E}">
        <p14:creationId xmlns:p14="http://schemas.microsoft.com/office/powerpoint/2010/main" val="4188278214"/>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107504" y="0"/>
            <a:ext cx="8856984" cy="646331"/>
          </a:xfrm>
          <a:prstGeom prst="rect">
            <a:avLst/>
          </a:prstGeom>
          <a:noFill/>
        </p:spPr>
        <p:txBody>
          <a:bodyPr wrap="square" rtlCol="0">
            <a:spAutoFit/>
          </a:bodyPr>
          <a:lstStyle/>
          <a:p>
            <a:r>
              <a:rPr lang="cs-CZ" b="1" dirty="0" err="1"/>
              <a:t>Naturally</a:t>
            </a:r>
            <a:r>
              <a:rPr lang="cs-CZ" b="1" dirty="0"/>
              <a:t> </a:t>
            </a:r>
            <a:r>
              <a:rPr lang="cs-CZ" b="1" dirty="0" err="1" smtClean="0"/>
              <a:t>Speaking</a:t>
            </a:r>
            <a:r>
              <a:rPr lang="cs-CZ" b="1" dirty="0" smtClean="0"/>
              <a:t> </a:t>
            </a:r>
            <a:r>
              <a:rPr lang="cs-CZ" b="1" dirty="0" err="1" smtClean="0"/>
              <a:t>Phrases</a:t>
            </a:r>
            <a:r>
              <a:rPr lang="cs-CZ" b="1" dirty="0" smtClean="0"/>
              <a:t>:</a:t>
            </a:r>
          </a:p>
          <a:p>
            <a:endParaRPr lang="cs-CZ" dirty="0"/>
          </a:p>
        </p:txBody>
      </p:sp>
      <p:graphicFrame>
        <p:nvGraphicFramePr>
          <p:cNvPr id="3" name="Tabulka 2"/>
          <p:cNvGraphicFramePr>
            <a:graphicFrameLocks noGrp="1"/>
          </p:cNvGraphicFramePr>
          <p:nvPr>
            <p:extLst>
              <p:ext uri="{D42A27DB-BD31-4B8C-83A1-F6EECF244321}">
                <p14:modId xmlns:p14="http://schemas.microsoft.com/office/powerpoint/2010/main" val="1474555549"/>
              </p:ext>
            </p:extLst>
          </p:nvPr>
        </p:nvGraphicFramePr>
        <p:xfrm>
          <a:off x="0" y="323166"/>
          <a:ext cx="9144000" cy="331470"/>
        </p:xfrm>
        <a:graphic>
          <a:graphicData uri="http://schemas.openxmlformats.org/drawingml/2006/table">
            <a:tbl>
              <a:tblPr/>
              <a:tblGrid>
                <a:gridCol w="4572000"/>
                <a:gridCol w="4572000"/>
              </a:tblGrid>
              <a:tr h="323166">
                <a:tc>
                  <a:txBody>
                    <a:bodyPr/>
                    <a:lstStyle/>
                    <a:p>
                      <a:pPr marL="0" marR="0" algn="ctr">
                        <a:spcBef>
                          <a:spcPts val="0"/>
                        </a:spcBef>
                        <a:spcAft>
                          <a:spcPts val="0"/>
                        </a:spcAft>
                      </a:pPr>
                      <a:r>
                        <a:rPr lang="cs-CZ">
                          <a:effectLst/>
                          <a:latin typeface="Verdana"/>
                        </a:rPr>
                        <a:t>Making enquiries </a:t>
                      </a:r>
                    </a:p>
                  </a:txBody>
                  <a:tcPr marL="28575" marR="28575" marT="28575" marB="28575" anchor="b">
                    <a:lnL>
                      <a:noFill/>
                    </a:lnL>
                    <a:lnR>
                      <a:noFill/>
                    </a:lnR>
                    <a:lnT>
                      <a:noFill/>
                    </a:lnT>
                    <a:lnB>
                      <a:noFill/>
                    </a:lnB>
                    <a:solidFill>
                      <a:srgbClr val="99FFFF"/>
                    </a:solidFill>
                  </a:tcPr>
                </a:tc>
                <a:tc>
                  <a:txBody>
                    <a:bodyPr/>
                    <a:lstStyle/>
                    <a:p>
                      <a:pPr marL="0" marR="0" algn="ctr">
                        <a:spcBef>
                          <a:spcPts val="0"/>
                        </a:spcBef>
                        <a:spcAft>
                          <a:spcPts val="0"/>
                        </a:spcAft>
                      </a:pPr>
                      <a:r>
                        <a:rPr lang="cs-CZ" dirty="0" err="1">
                          <a:effectLst/>
                          <a:latin typeface="Verdana"/>
                        </a:rPr>
                        <a:t>Making</a:t>
                      </a:r>
                      <a:r>
                        <a:rPr lang="cs-CZ" dirty="0">
                          <a:effectLst/>
                          <a:latin typeface="Verdana"/>
                        </a:rPr>
                        <a:t> </a:t>
                      </a:r>
                      <a:r>
                        <a:rPr lang="cs-CZ" dirty="0" err="1">
                          <a:effectLst/>
                          <a:latin typeface="Verdana"/>
                        </a:rPr>
                        <a:t>enquiries</a:t>
                      </a:r>
                      <a:endParaRPr lang="cs-CZ" dirty="0">
                        <a:effectLst/>
                        <a:latin typeface="Verdana"/>
                      </a:endParaRPr>
                    </a:p>
                  </a:txBody>
                  <a:tcPr marL="28575" marR="28575" marT="28575" marB="28575" anchor="b">
                    <a:lnL>
                      <a:noFill/>
                    </a:lnL>
                    <a:lnR>
                      <a:noFill/>
                    </a:lnR>
                    <a:lnT>
                      <a:noFill/>
                    </a:lnT>
                    <a:lnB>
                      <a:noFill/>
                    </a:lnB>
                    <a:solidFill>
                      <a:srgbClr val="99FFFF"/>
                    </a:solidFill>
                  </a:tcPr>
                </a:tc>
              </a:tr>
            </a:tbl>
          </a:graphicData>
        </a:graphic>
      </p:graphicFrame>
      <p:sp>
        <p:nvSpPr>
          <p:cNvPr id="4" name="TextovéPole 3"/>
          <p:cNvSpPr txBox="1"/>
          <p:nvPr/>
        </p:nvSpPr>
        <p:spPr>
          <a:xfrm>
            <a:off x="107504" y="764703"/>
            <a:ext cx="4320480" cy="5663089"/>
          </a:xfrm>
          <a:prstGeom prst="rect">
            <a:avLst/>
          </a:prstGeom>
          <a:noFill/>
          <a:ln>
            <a:solidFill>
              <a:srgbClr val="7030A0"/>
            </a:solidFill>
          </a:ln>
        </p:spPr>
        <p:txBody>
          <a:bodyPr wrap="square" rtlCol="0">
            <a:spAutoFit/>
          </a:bodyPr>
          <a:lstStyle/>
          <a:p>
            <a:r>
              <a:rPr lang="en-US" sz="2000" b="1" dirty="0">
                <a:solidFill>
                  <a:srgbClr val="7030A0"/>
                </a:solidFill>
              </a:rPr>
              <a:t>Questions about trains / buses </a:t>
            </a:r>
          </a:p>
          <a:p>
            <a:r>
              <a:rPr lang="en-US" dirty="0"/>
              <a:t>Could you tell me the time of the next train / bus to Cardiff, please? </a:t>
            </a:r>
          </a:p>
          <a:p>
            <a:r>
              <a:rPr lang="en-US" dirty="0"/>
              <a:t>Is it an express train / bus, or do I have to change trains / buses? </a:t>
            </a:r>
          </a:p>
          <a:p>
            <a:r>
              <a:rPr lang="en-US" dirty="0"/>
              <a:t>Is there a buffet car?</a:t>
            </a:r>
          </a:p>
          <a:p>
            <a:r>
              <a:rPr lang="en-US" dirty="0"/>
              <a:t>What platform / stop does it leave from?</a:t>
            </a:r>
          </a:p>
          <a:p>
            <a:r>
              <a:rPr lang="en-US" dirty="0"/>
              <a:t>What time does it depart? </a:t>
            </a:r>
          </a:p>
          <a:p>
            <a:r>
              <a:rPr lang="en-US" dirty="0"/>
              <a:t>What time does it arrive? </a:t>
            </a:r>
          </a:p>
          <a:p>
            <a:r>
              <a:rPr lang="en-US" dirty="0"/>
              <a:t>How long is the journey? </a:t>
            </a:r>
          </a:p>
          <a:p>
            <a:r>
              <a:rPr lang="en-US" b="1" dirty="0">
                <a:solidFill>
                  <a:srgbClr val="7030A0"/>
                </a:solidFill>
              </a:rPr>
              <a:t>Buying a train ticket</a:t>
            </a:r>
          </a:p>
          <a:p>
            <a:r>
              <a:rPr lang="en-US" dirty="0"/>
              <a:t>I'd like a ticket to London, please. </a:t>
            </a:r>
          </a:p>
          <a:p>
            <a:pPr lvl="1"/>
            <a:r>
              <a:rPr lang="en-US" dirty="0"/>
              <a:t>Single or return? </a:t>
            </a:r>
          </a:p>
          <a:p>
            <a:r>
              <a:rPr lang="en-US" dirty="0"/>
              <a:t>Return. How much is the fare? </a:t>
            </a:r>
          </a:p>
          <a:p>
            <a:pPr lvl="1"/>
            <a:r>
              <a:rPr lang="en-US" dirty="0"/>
              <a:t>That's £150.00 peak time, or if you travel off-peak between 10am and 3pm it's only £65.00.</a:t>
            </a:r>
          </a:p>
          <a:p>
            <a:r>
              <a:rPr lang="en-US" dirty="0"/>
              <a:t>I'll travel off-peak then thanks. Can I reserve a seat? </a:t>
            </a:r>
          </a:p>
          <a:p>
            <a:pPr lvl="1"/>
            <a:r>
              <a:rPr lang="en-US" dirty="0"/>
              <a:t>Yes, but it's an extra £5.00</a:t>
            </a:r>
            <a:r>
              <a:rPr lang="en-US" dirty="0" smtClean="0"/>
              <a:t>.</a:t>
            </a:r>
            <a:endParaRPr lang="cs-CZ" dirty="0"/>
          </a:p>
        </p:txBody>
      </p:sp>
      <p:sp>
        <p:nvSpPr>
          <p:cNvPr id="5" name="TextovéPole 4"/>
          <p:cNvSpPr txBox="1"/>
          <p:nvPr/>
        </p:nvSpPr>
        <p:spPr>
          <a:xfrm>
            <a:off x="4427984" y="764703"/>
            <a:ext cx="4716016" cy="5663089"/>
          </a:xfrm>
          <a:prstGeom prst="rect">
            <a:avLst/>
          </a:prstGeom>
          <a:noFill/>
          <a:ln>
            <a:solidFill>
              <a:srgbClr val="7030A0"/>
            </a:solidFill>
          </a:ln>
        </p:spPr>
        <p:txBody>
          <a:bodyPr wrap="square" rtlCol="0">
            <a:spAutoFit/>
          </a:bodyPr>
          <a:lstStyle/>
          <a:p>
            <a:r>
              <a:rPr lang="en-US" b="1" dirty="0">
                <a:solidFill>
                  <a:srgbClr val="7030A0"/>
                </a:solidFill>
              </a:rPr>
              <a:t>Questions about flying </a:t>
            </a:r>
          </a:p>
          <a:p>
            <a:r>
              <a:rPr lang="en-US" dirty="0"/>
              <a:t>Is there a flight to London, please?</a:t>
            </a:r>
          </a:p>
          <a:p>
            <a:r>
              <a:rPr lang="en-US" dirty="0"/>
              <a:t>Is it a direct flight, or do I have to change planes? </a:t>
            </a:r>
          </a:p>
          <a:p>
            <a:r>
              <a:rPr lang="en-US" dirty="0"/>
              <a:t>Do they serve food? </a:t>
            </a:r>
          </a:p>
          <a:p>
            <a:r>
              <a:rPr lang="en-US" dirty="0"/>
              <a:t>What terminal does it leave from? </a:t>
            </a:r>
          </a:p>
          <a:p>
            <a:r>
              <a:rPr lang="en-US" dirty="0"/>
              <a:t>Is there an airport bus? </a:t>
            </a:r>
          </a:p>
          <a:p>
            <a:r>
              <a:rPr lang="en-US" dirty="0"/>
              <a:t>Can I have a window/aisle seat? </a:t>
            </a:r>
          </a:p>
          <a:p>
            <a:r>
              <a:rPr lang="en-US" dirty="0"/>
              <a:t>What time do I have to check in? </a:t>
            </a:r>
          </a:p>
          <a:p>
            <a:r>
              <a:rPr lang="en-US" dirty="0"/>
              <a:t>What time does it take off? </a:t>
            </a:r>
          </a:p>
          <a:p>
            <a:r>
              <a:rPr lang="en-US" dirty="0"/>
              <a:t>What time does it land? </a:t>
            </a:r>
          </a:p>
          <a:p>
            <a:r>
              <a:rPr lang="en-US" dirty="0"/>
              <a:t>How long is the flight? </a:t>
            </a:r>
          </a:p>
          <a:p>
            <a:r>
              <a:rPr lang="en-US" b="1" dirty="0">
                <a:solidFill>
                  <a:srgbClr val="7030A0"/>
                </a:solidFill>
              </a:rPr>
              <a:t>Buying a plane ticket</a:t>
            </a:r>
          </a:p>
          <a:p>
            <a:r>
              <a:rPr lang="en-US" dirty="0"/>
              <a:t>I'd like a ticket to London, please. </a:t>
            </a:r>
          </a:p>
          <a:p>
            <a:pPr lvl="1"/>
            <a:r>
              <a:rPr lang="en-US" dirty="0"/>
              <a:t>Single or return? </a:t>
            </a:r>
          </a:p>
          <a:p>
            <a:r>
              <a:rPr lang="en-US" dirty="0"/>
              <a:t>Return. How much is it? </a:t>
            </a:r>
          </a:p>
          <a:p>
            <a:pPr lvl="1"/>
            <a:r>
              <a:rPr lang="en-US" dirty="0"/>
              <a:t>That's £150.00 business class, or £65.00 budget.</a:t>
            </a:r>
          </a:p>
          <a:p>
            <a:r>
              <a:rPr lang="en-US" dirty="0"/>
              <a:t>Budget then thanks. Can I have a window / aisle seat, please? </a:t>
            </a:r>
          </a:p>
          <a:p>
            <a:pPr lvl="1"/>
            <a:r>
              <a:rPr lang="en-US" dirty="0"/>
              <a:t>Yes, certainly. </a:t>
            </a:r>
            <a:endParaRPr lang="cs-CZ" dirty="0"/>
          </a:p>
        </p:txBody>
      </p:sp>
    </p:spTree>
    <p:extLst>
      <p:ext uri="{BB962C8B-B14F-4D97-AF65-F5344CB8AC3E}">
        <p14:creationId xmlns:p14="http://schemas.microsoft.com/office/powerpoint/2010/main" val="1930424764"/>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395536" y="332656"/>
            <a:ext cx="7560840" cy="3816429"/>
          </a:xfrm>
          <a:prstGeom prst="rect">
            <a:avLst/>
          </a:prstGeom>
          <a:noFill/>
        </p:spPr>
        <p:txBody>
          <a:bodyPr wrap="square" rtlCol="0">
            <a:spAutoFit/>
          </a:bodyPr>
          <a:lstStyle/>
          <a:p>
            <a:r>
              <a:rPr lang="cs-CZ" sz="1400" u="sng" dirty="0" smtClean="0"/>
              <a:t>ZDROJE:</a:t>
            </a:r>
          </a:p>
          <a:p>
            <a:r>
              <a:rPr lang="en-US" sz="1400" dirty="0" smtClean="0"/>
              <a:t>Railway station stock photos and images. </a:t>
            </a:r>
            <a:r>
              <a:rPr lang="en-US" sz="1400" i="1" dirty="0" err="1" smtClean="0"/>
              <a:t>Fotosearch</a:t>
            </a:r>
            <a:r>
              <a:rPr lang="en-US" sz="1400" dirty="0" smtClean="0"/>
              <a:t> [online]. 2012 [cit. 2012-06-25]. </a:t>
            </a:r>
            <a:r>
              <a:rPr lang="en-US" sz="1400" dirty="0" err="1" smtClean="0"/>
              <a:t>Dostupné</a:t>
            </a:r>
            <a:r>
              <a:rPr lang="en-US" sz="1400" dirty="0" smtClean="0"/>
              <a:t> z: http://www.fotosearch.com/photos-images/railway-station.html </a:t>
            </a:r>
            <a:endParaRPr lang="cs-CZ" sz="1400" dirty="0" smtClean="0"/>
          </a:p>
          <a:p>
            <a:endParaRPr lang="cs-CZ" sz="1400" dirty="0" smtClean="0"/>
          </a:p>
          <a:p>
            <a:r>
              <a:rPr lang="en-US" sz="1400" dirty="0" smtClean="0"/>
              <a:t>WV Railroads. </a:t>
            </a:r>
            <a:r>
              <a:rPr lang="en-US" sz="1400" i="1" dirty="0" smtClean="0"/>
              <a:t>West Virginia Tourist Train Association</a:t>
            </a:r>
            <a:r>
              <a:rPr lang="en-US" sz="1400" dirty="0" smtClean="0"/>
              <a:t> [online]. 2012 [cit. 2012-06-25]. </a:t>
            </a:r>
            <a:r>
              <a:rPr lang="en-US" sz="1400" dirty="0" err="1" smtClean="0"/>
              <a:t>Dostupné</a:t>
            </a:r>
            <a:r>
              <a:rPr lang="en-US" sz="1400" dirty="0" smtClean="0"/>
              <a:t> z: http://trainswv.org/ </a:t>
            </a:r>
            <a:endParaRPr lang="cs-CZ" sz="1400" dirty="0" smtClean="0"/>
          </a:p>
          <a:p>
            <a:endParaRPr lang="cs-CZ" sz="1400" dirty="0" smtClean="0"/>
          </a:p>
          <a:p>
            <a:r>
              <a:rPr lang="cs-CZ" sz="1400" dirty="0" err="1" smtClean="0"/>
              <a:t>Artarmon</a:t>
            </a:r>
            <a:r>
              <a:rPr lang="cs-CZ" sz="1400" dirty="0" smtClean="0"/>
              <a:t> </a:t>
            </a:r>
            <a:r>
              <a:rPr lang="cs-CZ" sz="1400" dirty="0" err="1" smtClean="0"/>
              <a:t>railway</a:t>
            </a:r>
            <a:r>
              <a:rPr lang="cs-CZ" sz="1400" dirty="0" smtClean="0"/>
              <a:t> station Sydney </a:t>
            </a:r>
            <a:r>
              <a:rPr lang="cs-CZ" sz="1400" dirty="0" err="1" smtClean="0"/>
              <a:t>platform</a:t>
            </a:r>
            <a:r>
              <a:rPr lang="cs-CZ" sz="1400" dirty="0" smtClean="0"/>
              <a:t>. </a:t>
            </a:r>
            <a:r>
              <a:rPr lang="cs-CZ" sz="1400" i="1" dirty="0" err="1" smtClean="0"/>
              <a:t>Wikipedia</a:t>
            </a:r>
            <a:r>
              <a:rPr lang="cs-CZ" sz="1400" dirty="0" smtClean="0"/>
              <a:t> [online]. 2006 [cit. 2012-06-25]. Dostupné z: http://en.wikipedia.org/wiki/File:Artarmon_railway_station_Sydney_platform.jpg </a:t>
            </a:r>
          </a:p>
          <a:p>
            <a:endParaRPr lang="en-US" sz="1400" dirty="0" smtClean="0"/>
          </a:p>
          <a:p>
            <a:r>
              <a:rPr lang="fr-FR" sz="1400" dirty="0" smtClean="0"/>
              <a:t>Situational Dialogues. </a:t>
            </a:r>
            <a:r>
              <a:rPr lang="fr-FR" sz="1400" i="1" dirty="0" smtClean="0"/>
              <a:t>Scribd</a:t>
            </a:r>
            <a:r>
              <a:rPr lang="fr-FR" sz="1400" dirty="0" smtClean="0"/>
              <a:t> [online]. 2012 [cit. 2012-06-25]. Dostupné z: http://www.scribd.com/doc/8146748/Situational-Dialogues </a:t>
            </a:r>
          </a:p>
          <a:p>
            <a:endParaRPr lang="cs-CZ" sz="1400" dirty="0" smtClean="0">
              <a:hlinkClick r:id="rId2"/>
            </a:endParaRPr>
          </a:p>
          <a:p>
            <a:r>
              <a:rPr lang="en-US" sz="1400" dirty="0" smtClean="0"/>
              <a:t>Transport Vocabulary. </a:t>
            </a:r>
            <a:r>
              <a:rPr lang="en-US" sz="1400" i="1" dirty="0" smtClean="0"/>
              <a:t>Learn English</a:t>
            </a:r>
            <a:r>
              <a:rPr lang="en-US" sz="1400" dirty="0" smtClean="0"/>
              <a:t> [online]. 2012 [cit. 2012-06-25]. </a:t>
            </a:r>
            <a:r>
              <a:rPr lang="en-US" sz="1400" dirty="0" err="1" smtClean="0"/>
              <a:t>Dostupné</a:t>
            </a:r>
            <a:r>
              <a:rPr lang="en-US" sz="1400" dirty="0" smtClean="0"/>
              <a:t> z: http://www.learnenglish.de/vocabulary/transport.htm </a:t>
            </a:r>
          </a:p>
          <a:p>
            <a:endParaRPr lang="cs-CZ" sz="1400" dirty="0" smtClean="0">
              <a:hlinkClick r:id="rId3"/>
            </a:endParaRPr>
          </a:p>
          <a:p>
            <a:endParaRPr lang="cs-CZ" dirty="0"/>
          </a:p>
        </p:txBody>
      </p:sp>
      <p:pic>
        <p:nvPicPr>
          <p:cNvPr id="3074" name="Picture 2" descr="http://cdn6.fotosearch.com/bthumb/CSP/CSP410/k4109582.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67544" y="4036389"/>
            <a:ext cx="3419450" cy="2272931"/>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http://cdn6.fotosearch.com/bthumb/CSP/CSP671/k6710268.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220072" y="4005064"/>
            <a:ext cx="3456384" cy="22974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36797854"/>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ůvod">
  <a:themeElements>
    <a:clrScheme name="Původ">
      <a:dk1>
        <a:sysClr val="windowText" lastClr="000000"/>
      </a:dk1>
      <a:lt1>
        <a:sysClr val="window" lastClr="FFFFFF"/>
      </a:lt1>
      <a:dk2>
        <a:srgbClr val="464653"/>
      </a:dk2>
      <a:lt2>
        <a:srgbClr val="DDE9EC"/>
      </a:lt2>
      <a:accent1>
        <a:srgbClr val="727CA3"/>
      </a:accent1>
      <a:accent2>
        <a:srgbClr val="9FB8CD"/>
      </a:accent2>
      <a:accent3>
        <a:srgbClr val="D2DA7A"/>
      </a:accent3>
      <a:accent4>
        <a:srgbClr val="FADA7A"/>
      </a:accent4>
      <a:accent5>
        <a:srgbClr val="B88472"/>
      </a:accent5>
      <a:accent6>
        <a:srgbClr val="8E736A"/>
      </a:accent6>
      <a:hlink>
        <a:srgbClr val="B292CA"/>
      </a:hlink>
      <a:folHlink>
        <a:srgbClr val="6B5680"/>
      </a:folHlink>
    </a:clrScheme>
    <a:fontScheme name="Původ">
      <a:majorFont>
        <a:latin typeface="Bookman Old Style"/>
        <a:ea typeface=""/>
        <a:cs typeface=""/>
        <a:font script="Grek" typeface="Cambria"/>
        <a:font script="Cyrl" typeface="Cambria"/>
        <a:font script="Jpan" typeface="HG明朝E"/>
        <a:font script="Hang" typeface="돋움"/>
        <a:font script="Hans" typeface="宋体"/>
        <a:font script="Hant" typeface="標楷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a:ea typeface=""/>
        <a:cs typeface=""/>
        <a:font script="Grek" typeface="Calibri"/>
        <a:font script="Cyrl" typeface="Calibri"/>
        <a:font script="Jpan" typeface="ＭＳ Ｐゴシック"/>
        <a:font script="Hang" typeface="맑은 고딕"/>
        <a:font script="Hans" typeface="华文新魏"/>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ůvod">
      <a:fillStyleLst>
        <a:solidFill>
          <a:schemeClr val="phClr"/>
        </a:solidFill>
        <a:gradFill rotWithShape="1">
          <a:gsLst>
            <a:gs pos="0">
              <a:schemeClr val="phClr">
                <a:tint val="45000"/>
                <a:satMod val="200000"/>
              </a:schemeClr>
            </a:gs>
            <a:gs pos="30000">
              <a:schemeClr val="phClr">
                <a:tint val="61000"/>
                <a:satMod val="200000"/>
              </a:schemeClr>
            </a:gs>
            <a:gs pos="45000">
              <a:schemeClr val="phClr">
                <a:tint val="66000"/>
                <a:satMod val="200000"/>
              </a:schemeClr>
            </a:gs>
            <a:gs pos="55000">
              <a:schemeClr val="phClr">
                <a:tint val="66000"/>
                <a:satMod val="200000"/>
              </a:schemeClr>
            </a:gs>
            <a:gs pos="73000">
              <a:schemeClr val="phClr">
                <a:tint val="61000"/>
                <a:satMod val="200000"/>
              </a:schemeClr>
            </a:gs>
            <a:gs pos="100000">
              <a:schemeClr val="phClr">
                <a:tint val="45000"/>
                <a:satMod val="200000"/>
              </a:schemeClr>
            </a:gs>
          </a:gsLst>
          <a:lin ang="950000" scaled="1"/>
        </a:gradFill>
        <a:gradFill rotWithShape="1">
          <a:gsLst>
            <a:gs pos="0">
              <a:schemeClr val="phClr">
                <a:shade val="63000"/>
              </a:schemeClr>
            </a:gs>
            <a:gs pos="30000">
              <a:schemeClr val="phClr">
                <a:shade val="90000"/>
                <a:satMod val="110000"/>
              </a:schemeClr>
            </a:gs>
            <a:gs pos="45000">
              <a:schemeClr val="phClr">
                <a:shade val="100000"/>
                <a:satMod val="118000"/>
              </a:schemeClr>
            </a:gs>
            <a:gs pos="55000">
              <a:schemeClr val="phClr">
                <a:shade val="100000"/>
                <a:satMod val="118000"/>
              </a:schemeClr>
            </a:gs>
            <a:gs pos="73000">
              <a:schemeClr val="phClr">
                <a:shade val="90000"/>
                <a:satMod val="110000"/>
              </a:schemeClr>
            </a:gs>
            <a:gs pos="100000">
              <a:schemeClr val="phClr">
                <a:shade val="63000"/>
              </a:schemeClr>
            </a:gs>
          </a:gsLst>
          <a:lin ang="950000" scaled="1"/>
        </a:gradFill>
      </a:fillStyleLst>
      <a:lnStyleLst>
        <a:ln w="9525"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outerShdw blurRad="38100" dist="25400" dir="5400000" rotWithShape="0">
              <a:srgbClr val="000000">
                <a:alpha val="40000"/>
              </a:srgbClr>
            </a:outerShdw>
          </a:effectLst>
        </a:effectStyle>
        <a:effectStyle>
          <a:effectLst>
            <a:outerShdw blurRad="50800" dist="43000" dir="5400000" rotWithShape="0">
              <a:srgbClr val="000000">
                <a:alpha val="40000"/>
              </a:srgbClr>
            </a:outerShdw>
          </a:effectLst>
          <a:scene3d>
            <a:camera prst="orthographicFront" fov="0">
              <a:rot lat="0" lon="0" rev="0"/>
            </a:camera>
            <a:lightRig rig="balanced" dir="t">
              <a:rot lat="0" lon="0" rev="0"/>
            </a:lightRig>
          </a:scene3d>
          <a:sp3d prstMaterial="matte">
            <a:bevelT w="0" h="0"/>
            <a:contourClr>
              <a:schemeClr val="phClr">
                <a:tint val="100000"/>
                <a:shade val="100000"/>
                <a:hueMod val="100000"/>
                <a:satMod val="100000"/>
              </a:schemeClr>
            </a:contourClr>
          </a:sp3d>
        </a:effectStyle>
        <a:effectStyle>
          <a:effectLst>
            <a:outerShdw blurRad="50800" dist="25400" dir="5400000" rotWithShape="0">
              <a:srgbClr val="000000">
                <a:alpha val="50000"/>
              </a:srgbClr>
            </a:outerShdw>
          </a:effectLst>
          <a:scene3d>
            <a:camera prst="orthographicFront" fov="0">
              <a:rot lat="0" lon="0" rev="0"/>
            </a:camera>
            <a:lightRig rig="soft" dir="t">
              <a:rot lat="0" lon="0" rev="2700000"/>
            </a:lightRig>
          </a:scene3d>
          <a:sp3d prstMaterial="matte">
            <a:bevelT w="50800" h="50800"/>
            <a:contourClr>
              <a:schemeClr val="phClr"/>
            </a:contourClr>
          </a:sp3d>
        </a:effectStyle>
      </a:effectStyleLst>
      <a:bgFillStyleLst>
        <a:solidFill>
          <a:schemeClr val="phClr"/>
        </a:solidFill>
        <a:gradFill rotWithShape="1">
          <a:gsLst>
            <a:gs pos="0">
              <a:schemeClr val="phClr">
                <a:shade val="60000"/>
                <a:satMod val="300000"/>
              </a:schemeClr>
            </a:gs>
            <a:gs pos="30000">
              <a:schemeClr val="phClr">
                <a:shade val="80000"/>
                <a:satMod val="230000"/>
              </a:schemeClr>
            </a:gs>
            <a:gs pos="100000">
              <a:schemeClr val="phClr">
                <a:tint val="97000"/>
                <a:satMod val="220000"/>
              </a:schemeClr>
            </a:gs>
          </a:gsLst>
          <a:lin ang="16200000" scaled="1"/>
        </a:gradFill>
        <a:blipFill>
          <a:blip xmlns:r="http://schemas.openxmlformats.org/officeDocument/2006/relationships" r:embed="rId1">
            <a:duotone>
              <a:schemeClr val="phClr">
                <a:shade val="6000"/>
                <a:satMod val="120000"/>
              </a:schemeClr>
              <a:schemeClr val="phClr">
                <a:tint val="90000"/>
              </a:schemeClr>
            </a:duotone>
          </a:blip>
          <a:tile tx="0" ty="0" sx="35000" sy="40000" flip="x" algn="tl"/>
        </a:blip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Origin</Template>
  <TotalTime>557</TotalTime>
  <Words>1644</Words>
  <Application>Microsoft Office PowerPoint</Application>
  <PresentationFormat>Předvádění na obrazovce (4:3)</PresentationFormat>
  <Paragraphs>246</Paragraphs>
  <Slides>23</Slides>
  <Notes>2</Notes>
  <HiddenSlides>0</HiddenSlides>
  <MMClips>0</MMClips>
  <ScaleCrop>false</ScaleCrop>
  <HeadingPairs>
    <vt:vector size="4" baseType="variant">
      <vt:variant>
        <vt:lpstr>Motiv</vt:lpstr>
      </vt:variant>
      <vt:variant>
        <vt:i4>1</vt:i4>
      </vt:variant>
      <vt:variant>
        <vt:lpstr>Nadpisy snímků</vt:lpstr>
      </vt:variant>
      <vt:variant>
        <vt:i4>23</vt:i4>
      </vt:variant>
    </vt:vector>
  </HeadingPairs>
  <TitlesOfParts>
    <vt:vector size="24" baseType="lpstr">
      <vt:lpstr>Původ</vt:lpstr>
      <vt:lpstr>Prezentace aplikace PowerPoint</vt:lpstr>
      <vt:lpstr>Prezentace aplikace PowerPoint</vt:lpstr>
      <vt:lpstr>AT THE RAILWAY STATION</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vector>
  </TitlesOfParts>
  <Company>HP</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AT THE RAILWAY STATION</dc:title>
  <dc:creator>Lenka</dc:creator>
  <cp:lastModifiedBy>Lenka</cp:lastModifiedBy>
  <cp:revision>56</cp:revision>
  <dcterms:created xsi:type="dcterms:W3CDTF">2012-05-12T12:20:37Z</dcterms:created>
  <dcterms:modified xsi:type="dcterms:W3CDTF">2012-06-26T17:37:31Z</dcterms:modified>
</cp:coreProperties>
</file>