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8"/>
  </p:notesMasterIdLst>
  <p:sldIdLst>
    <p:sldId id="272" r:id="rId2"/>
    <p:sldId id="270" r:id="rId3"/>
    <p:sldId id="256" r:id="rId4"/>
    <p:sldId id="258" r:id="rId5"/>
    <p:sldId id="259" r:id="rId6"/>
    <p:sldId id="260" r:id="rId7"/>
    <p:sldId id="268" r:id="rId8"/>
    <p:sldId id="269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74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88" autoAdjust="0"/>
    <p:restoredTop sz="94671" autoAdjust="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72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</a:t>
          </a:r>
          <a:r>
            <a:rPr lang="cs-CZ" sz="2000" dirty="0" smtClean="0"/>
            <a:t>VY_32_INOVACE_3.2.6.2. O 15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Lenka Kulhavá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err="1" smtClean="0"/>
            <a:t>TEMA</a:t>
          </a:r>
          <a:r>
            <a:rPr lang="cs-CZ" sz="2000" dirty="0" smtClean="0"/>
            <a:t>: Angličtina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895001A-A808-4562-AAC6-5352EB41B67D}" type="presOf" srcId="{757F3AB3-0718-4624-B441-E567A8F0AB56}" destId="{333A1088-737F-45CB-B68E-254E46348037}" srcOrd="0" destOrd="0" presId="urn:microsoft.com/office/officeart/2005/8/layout/target3"/>
    <dgm:cxn modelId="{8FD5FF49-2180-4865-98A2-6F2BDEFC5F5C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5DEA62E-E95F-47A3-9D34-41DBD4A4F454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D657BA47-5425-4A1E-BF15-C5EC59F735D3}" type="presOf" srcId="{4C35D32F-0EAB-4CD7-82EE-45574DC2A586}" destId="{890E4F0B-2866-4A3F-A3C7-2A14B1797930}" srcOrd="1" destOrd="0" presId="urn:microsoft.com/office/officeart/2005/8/layout/target3"/>
    <dgm:cxn modelId="{6A1FBBD0-23A0-49F9-82E9-F5515999143D}" type="presOf" srcId="{D1B46980-6531-4606-95E6-44980827E919}" destId="{6140AFEC-043D-4C43-A2F9-D0F5331DF3A3}" srcOrd="0" destOrd="0" presId="urn:microsoft.com/office/officeart/2005/8/layout/target3"/>
    <dgm:cxn modelId="{EB2441CD-1F67-49F0-ADE1-5D93E8A29E45}" type="presOf" srcId="{D8197B8C-B260-4A16-BDF4-0947B075E274}" destId="{5A5FFA88-C948-4069-8E93-59FA12366E83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6E4B8A3F-465B-465F-B42C-AA1FD82E1870}" type="presOf" srcId="{4C35D32F-0EAB-4CD7-82EE-45574DC2A586}" destId="{8BEBB6EC-1DAA-4CAC-8A25-BC0FCBD5DBD5}" srcOrd="0" destOrd="0" presId="urn:microsoft.com/office/officeart/2005/8/layout/target3"/>
    <dgm:cxn modelId="{E8017E9A-763F-46D8-A937-58F6CC09A3BF}" type="presOf" srcId="{B651F6E3-6281-48DB-9319-2AEAFDAE7572}" destId="{6BB5E863-4638-4E1D-BFDE-399D028AC4ED}" srcOrd="1" destOrd="0" presId="urn:microsoft.com/office/officeart/2005/8/layout/target3"/>
    <dgm:cxn modelId="{4BFB3EB4-EF02-4949-A58A-5E7E72A36839}" type="presOf" srcId="{D8197B8C-B260-4A16-BDF4-0947B075E274}" destId="{25B08C86-7E15-44DC-BE7F-FFB55DD49D12}" srcOrd="0" destOrd="0" presId="urn:microsoft.com/office/officeart/2005/8/layout/target3"/>
    <dgm:cxn modelId="{E0BBFB1F-3615-4185-A288-68BDAD61CF6B}" type="presOf" srcId="{D1D4F407-5343-4D3F-B5B9-D407B03CAEB4}" destId="{D005CE8C-CC26-4C3E-AC11-E15060ECD759}" srcOrd="0" destOrd="0" presId="urn:microsoft.com/office/officeart/2005/8/layout/target3"/>
    <dgm:cxn modelId="{16E5B150-BD5E-4518-8087-8B4333CDEAE2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6D958133-C7AC-4082-9D54-40BDC63AC561}" type="presParOf" srcId="{333A1088-737F-45CB-B68E-254E46348037}" destId="{F5ABB229-8D3B-4694-996A-96F23CF14429}" srcOrd="0" destOrd="0" presId="urn:microsoft.com/office/officeart/2005/8/layout/target3"/>
    <dgm:cxn modelId="{C8B16756-4E53-4EB7-9C10-37976FB21601}" type="presParOf" srcId="{333A1088-737F-45CB-B68E-254E46348037}" destId="{F41139FD-01EE-4571-8B17-4FB00FC51163}" srcOrd="1" destOrd="0" presId="urn:microsoft.com/office/officeart/2005/8/layout/target3"/>
    <dgm:cxn modelId="{6FB5C687-08F8-4AB3-868D-21739B9C3344}" type="presParOf" srcId="{333A1088-737F-45CB-B68E-254E46348037}" destId="{D005CE8C-CC26-4C3E-AC11-E15060ECD759}" srcOrd="2" destOrd="0" presId="urn:microsoft.com/office/officeart/2005/8/layout/target3"/>
    <dgm:cxn modelId="{A7B04CE7-2CC6-4FB2-A671-C323F73FC8DC}" type="presParOf" srcId="{333A1088-737F-45CB-B68E-254E46348037}" destId="{2C702D82-9B77-49B7-9568-BB8EB47C3372}" srcOrd="3" destOrd="0" presId="urn:microsoft.com/office/officeart/2005/8/layout/target3"/>
    <dgm:cxn modelId="{EA4C0B96-F8BA-42A8-AF65-F029A719EF7F}" type="presParOf" srcId="{333A1088-737F-45CB-B68E-254E46348037}" destId="{A52A0455-90FF-4808-ABD0-F02540D31D5A}" srcOrd="4" destOrd="0" presId="urn:microsoft.com/office/officeart/2005/8/layout/target3"/>
    <dgm:cxn modelId="{E3622FEE-4D29-40F9-AEF4-7F70B8F83F31}" type="presParOf" srcId="{333A1088-737F-45CB-B68E-254E46348037}" destId="{6140AFEC-043D-4C43-A2F9-D0F5331DF3A3}" srcOrd="5" destOrd="0" presId="urn:microsoft.com/office/officeart/2005/8/layout/target3"/>
    <dgm:cxn modelId="{1250CBEF-DBE5-4BC5-9783-01EB2A870E0D}" type="presParOf" srcId="{333A1088-737F-45CB-B68E-254E46348037}" destId="{9358AC05-5D7D-4327-9F80-1AD486AEA664}" srcOrd="6" destOrd="0" presId="urn:microsoft.com/office/officeart/2005/8/layout/target3"/>
    <dgm:cxn modelId="{1EF22A84-75D4-460A-BB40-CD090C9AC989}" type="presParOf" srcId="{333A1088-737F-45CB-B68E-254E46348037}" destId="{313FC574-E1CD-4FB4-B054-0B805CE0447D}" srcOrd="7" destOrd="0" presId="urn:microsoft.com/office/officeart/2005/8/layout/target3"/>
    <dgm:cxn modelId="{728FDBD6-57CA-42C4-B114-85DF07D81767}" type="presParOf" srcId="{333A1088-737F-45CB-B68E-254E46348037}" destId="{619D679B-A015-4ECF-8348-D1034C574F40}" srcOrd="8" destOrd="0" presId="urn:microsoft.com/office/officeart/2005/8/layout/target3"/>
    <dgm:cxn modelId="{DB184510-3AE3-4E1A-89F4-D4CD0E8A57E5}" type="presParOf" srcId="{333A1088-737F-45CB-B68E-254E46348037}" destId="{322283A8-4A27-4CDA-BAE3-F381106A9174}" srcOrd="9" destOrd="0" presId="urn:microsoft.com/office/officeart/2005/8/layout/target3"/>
    <dgm:cxn modelId="{426361D3-8CD7-4A7E-B6F3-286B34870397}" type="presParOf" srcId="{333A1088-737F-45CB-B68E-254E46348037}" destId="{FFC9F71D-1B4F-4AD9-A4A6-86ADEFC8AF5C}" srcOrd="10" destOrd="0" presId="urn:microsoft.com/office/officeart/2005/8/layout/target3"/>
    <dgm:cxn modelId="{A51CF143-9CD2-4FA2-9BC9-875C5780678D}" type="presParOf" srcId="{333A1088-737F-45CB-B68E-254E46348037}" destId="{25B08C86-7E15-44DC-BE7F-FFB55DD49D12}" srcOrd="11" destOrd="0" presId="urn:microsoft.com/office/officeart/2005/8/layout/target3"/>
    <dgm:cxn modelId="{F37A6281-D320-4FCE-94C2-CF4AB3ED6A1B}" type="presParOf" srcId="{333A1088-737F-45CB-B68E-254E46348037}" destId="{76644BE8-9D7C-4C09-B250-3D10AF48CBB7}" srcOrd="12" destOrd="0" presId="urn:microsoft.com/office/officeart/2005/8/layout/target3"/>
    <dgm:cxn modelId="{ADF194C0-942F-4626-A93B-09D244FDCB22}" type="presParOf" srcId="{333A1088-737F-45CB-B68E-254E46348037}" destId="{EE85B701-7295-41C0-BA7A-34D3756A2AE6}" srcOrd="13" destOrd="0" presId="urn:microsoft.com/office/officeart/2005/8/layout/target3"/>
    <dgm:cxn modelId="{9F7DBB10-8471-45EB-AC95-D5FA80D42AE4}" type="presParOf" srcId="{333A1088-737F-45CB-B68E-254E46348037}" destId="{8BEBB6EC-1DAA-4CAC-8A25-BC0FCBD5DBD5}" srcOrd="14" destOrd="0" presId="urn:microsoft.com/office/officeart/2005/8/layout/target3"/>
    <dgm:cxn modelId="{FAB891E1-D4EE-4447-9E52-E99EFF061920}" type="presParOf" srcId="{333A1088-737F-45CB-B68E-254E46348037}" destId="{AED2198E-93D5-4001-81B4-73124B309672}" srcOrd="15" destOrd="0" presId="urn:microsoft.com/office/officeart/2005/8/layout/target3"/>
    <dgm:cxn modelId="{83944429-BCCC-4BF3-946E-6F0534001645}" type="presParOf" srcId="{333A1088-737F-45CB-B68E-254E46348037}" destId="{2BE915AB-18AA-4053-B92C-3BFC9ED204BB}" srcOrd="16" destOrd="0" presId="urn:microsoft.com/office/officeart/2005/8/layout/target3"/>
    <dgm:cxn modelId="{1DEC4A0D-1A60-4024-BF8B-C953676AD493}" type="presParOf" srcId="{333A1088-737F-45CB-B68E-254E46348037}" destId="{6BB5E863-4638-4E1D-BFDE-399D028AC4ED}" srcOrd="17" destOrd="0" presId="urn:microsoft.com/office/officeart/2005/8/layout/target3"/>
    <dgm:cxn modelId="{0E007D24-1633-44C5-A5D0-7D5057B9F16A}" type="presParOf" srcId="{333A1088-737F-45CB-B68E-254E46348037}" destId="{5A5FFA88-C948-4069-8E93-59FA12366E83}" srcOrd="18" destOrd="0" presId="urn:microsoft.com/office/officeart/2005/8/layout/target3"/>
    <dgm:cxn modelId="{FF560400-853C-4AA2-B10B-73424322C2AB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brightRoom" dir="tl">
            <a:rot lat="0" lon="0" rev="1800000"/>
          </a:lightRig>
        </a:scene3d>
        <a:sp3d contourW="10160" prstMaterial="dkEdge">
          <a:bevelT w="38100" h="50800" prst="angle"/>
          <a:contourClr>
            <a:schemeClr val="accent1">
              <a:hueOff val="0"/>
              <a:satOff val="0"/>
              <a:lumOff val="0"/>
              <a:alphaOff val="0"/>
              <a:shade val="40000"/>
              <a:satMod val="15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algn="bl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brightRoom" dir="tl">
            <a:rot lat="0" lon="0" rev="1800000"/>
          </a:lightRig>
        </a:scene3d>
        <a:sp3d contourW="10160" prstMaterial="dkEdge">
          <a:bevelT w="38100" h="50800" prst="angle"/>
          <a:contourClr>
            <a:schemeClr val="accent1">
              <a:hueOff val="0"/>
              <a:satOff val="0"/>
              <a:lumOff val="0"/>
              <a:alphaOff val="0"/>
              <a:shade val="40000"/>
              <a:satMod val="15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algn="bl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Lenka Kulhavá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brightRoom" dir="tl">
            <a:rot lat="0" lon="0" rev="1800000"/>
          </a:lightRig>
        </a:scene3d>
        <a:sp3d contourW="10160" prstMaterial="dkEdge">
          <a:bevelT w="38100" h="50800" prst="angle"/>
          <a:contourClr>
            <a:schemeClr val="accent1">
              <a:hueOff val="0"/>
              <a:satOff val="0"/>
              <a:lumOff val="0"/>
              <a:alphaOff val="0"/>
              <a:shade val="40000"/>
              <a:satMod val="15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algn="bl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</a:t>
          </a:r>
          <a:r>
            <a:rPr lang="cs-CZ" sz="2000" kern="1200" dirty="0" smtClean="0"/>
            <a:t>VY_32_INOVACE_3.2.6.2. O 15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brightRoom" dir="tl">
            <a:rot lat="0" lon="0" rev="1800000"/>
          </a:lightRig>
        </a:scene3d>
        <a:sp3d contourW="10160" prstMaterial="dkEdge">
          <a:bevelT w="38100" h="50800" prst="angle"/>
          <a:contourClr>
            <a:schemeClr val="accent1">
              <a:hueOff val="0"/>
              <a:satOff val="0"/>
              <a:lumOff val="0"/>
              <a:alphaOff val="0"/>
              <a:shade val="40000"/>
              <a:satMod val="15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algn="bl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err="1" smtClean="0"/>
            <a:t>TEMA</a:t>
          </a:r>
          <a:r>
            <a:rPr lang="cs-CZ" sz="2000" kern="1200" dirty="0" smtClean="0"/>
            <a:t>: Angličtina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brightRoom" dir="tl">
            <a:rot lat="0" lon="0" rev="1800000"/>
          </a:lightRig>
        </a:scene3d>
        <a:sp3d contourW="10160" prstMaterial="dkEdge">
          <a:bevelT w="38100" h="50800" prst="angle"/>
          <a:contourClr>
            <a:schemeClr val="accent1">
              <a:hueOff val="0"/>
              <a:satOff val="0"/>
              <a:lumOff val="0"/>
              <a:alphaOff val="0"/>
              <a:shade val="40000"/>
              <a:satMod val="15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algn="bl" rotWithShape="0">
            <a:srgbClr val="000000">
              <a:alpha val="6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773DDA8-7289-4453-B458-E393A87FA67E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8FD89F-94E7-414A-8C82-18F3974114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383668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FD89F-94E7-414A-8C82-18F39741146A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160810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5E6D34-A06C-4EF5-9C67-2F7580DD9BD6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1D792C-B415-4CF6-8C47-88365C05720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5E6D34-A06C-4EF5-9C67-2F7580DD9BD6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1D792C-B415-4CF6-8C47-88365C05720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5E6D34-A06C-4EF5-9C67-2F7580DD9BD6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1D792C-B415-4CF6-8C47-88365C05720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5E6D34-A06C-4EF5-9C67-2F7580DD9BD6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1D792C-B415-4CF6-8C47-88365C05720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5E6D34-A06C-4EF5-9C67-2F7580DD9BD6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1D792C-B415-4CF6-8C47-88365C05720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5E6D34-A06C-4EF5-9C67-2F7580DD9BD6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1D792C-B415-4CF6-8C47-88365C05720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5E6D34-A06C-4EF5-9C67-2F7580DD9BD6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1D792C-B415-4CF6-8C47-88365C05720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5E6D34-A06C-4EF5-9C67-2F7580DD9BD6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1D792C-B415-4CF6-8C47-88365C05720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5E6D34-A06C-4EF5-9C67-2F7580DD9BD6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81D792C-B415-4CF6-8C47-88365C05720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5E6D34-A06C-4EF5-9C67-2F7580DD9BD6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1D792C-B415-4CF6-8C47-88365C05720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5E6D34-A06C-4EF5-9C67-2F7580DD9BD6}" type="datetimeFigureOut">
              <a:rPr lang="cs-CZ" smtClean="0"/>
              <a:t>26.6.2012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1D792C-B415-4CF6-8C47-88365C05720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A81D792C-B415-4CF6-8C47-88365C057200}" type="slidenum">
              <a:rPr lang="cs-CZ" smtClean="0"/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725E6D34-A06C-4EF5-9C67-2F7580DD9BD6}" type="datetimeFigureOut">
              <a:rPr lang="cs-CZ" smtClean="0"/>
              <a:t>26.6.2012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Relationship Id="rId9" Type="http://schemas.openxmlformats.org/officeDocument/2006/relationships/image" Target="../media/image9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jpeg"/><Relationship Id="rId13" Type="http://schemas.openxmlformats.org/officeDocument/2006/relationships/image" Target="../media/image21.jpeg"/><Relationship Id="rId3" Type="http://schemas.openxmlformats.org/officeDocument/2006/relationships/image" Target="../media/image11.jpeg"/><Relationship Id="rId7" Type="http://schemas.openxmlformats.org/officeDocument/2006/relationships/image" Target="../media/image15.jpeg"/><Relationship Id="rId12" Type="http://schemas.openxmlformats.org/officeDocument/2006/relationships/image" Target="../media/image20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jpeg"/><Relationship Id="rId11" Type="http://schemas.openxmlformats.org/officeDocument/2006/relationships/image" Target="../media/image19.jpeg"/><Relationship Id="rId5" Type="http://schemas.openxmlformats.org/officeDocument/2006/relationships/image" Target="../media/image13.jpeg"/><Relationship Id="rId15" Type="http://schemas.openxmlformats.org/officeDocument/2006/relationships/image" Target="../media/image23.jpeg"/><Relationship Id="rId10" Type="http://schemas.openxmlformats.org/officeDocument/2006/relationships/image" Target="../media/image18.jpeg"/><Relationship Id="rId4" Type="http://schemas.openxmlformats.org/officeDocument/2006/relationships/image" Target="../media/image12.jpeg"/><Relationship Id="rId9" Type="http://schemas.openxmlformats.org/officeDocument/2006/relationships/image" Target="../media/image17.jpeg"/><Relationship Id="rId14" Type="http://schemas.openxmlformats.org/officeDocument/2006/relationships/image" Target="../media/image22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jpeg"/><Relationship Id="rId13" Type="http://schemas.openxmlformats.org/officeDocument/2006/relationships/image" Target="../media/image35.jpeg"/><Relationship Id="rId3" Type="http://schemas.openxmlformats.org/officeDocument/2006/relationships/image" Target="../media/image25.jpeg"/><Relationship Id="rId7" Type="http://schemas.openxmlformats.org/officeDocument/2006/relationships/image" Target="../media/image29.jpeg"/><Relationship Id="rId12" Type="http://schemas.openxmlformats.org/officeDocument/2006/relationships/image" Target="../media/image34.jpeg"/><Relationship Id="rId2" Type="http://schemas.openxmlformats.org/officeDocument/2006/relationships/image" Target="../media/image24.jpeg"/><Relationship Id="rId16" Type="http://schemas.openxmlformats.org/officeDocument/2006/relationships/image" Target="../media/image3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8.jpeg"/><Relationship Id="rId11" Type="http://schemas.openxmlformats.org/officeDocument/2006/relationships/image" Target="../media/image33.jpeg"/><Relationship Id="rId5" Type="http://schemas.openxmlformats.org/officeDocument/2006/relationships/image" Target="../media/image27.jpeg"/><Relationship Id="rId15" Type="http://schemas.openxmlformats.org/officeDocument/2006/relationships/image" Target="../media/image37.jpeg"/><Relationship Id="rId10" Type="http://schemas.openxmlformats.org/officeDocument/2006/relationships/image" Target="../media/image32.jpeg"/><Relationship Id="rId4" Type="http://schemas.openxmlformats.org/officeDocument/2006/relationships/image" Target="../media/image26.jpeg"/><Relationship Id="rId9" Type="http://schemas.openxmlformats.org/officeDocument/2006/relationships/image" Target="../media/image31.jpeg"/><Relationship Id="rId14" Type="http://schemas.openxmlformats.org/officeDocument/2006/relationships/image" Target="../media/image36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4.jpeg"/><Relationship Id="rId3" Type="http://schemas.openxmlformats.org/officeDocument/2006/relationships/image" Target="../media/image40.jpeg"/><Relationship Id="rId7" Type="http://schemas.openxmlformats.org/officeDocument/2006/relationships/image" Target="../media/image43.jpeg"/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jpeg"/><Relationship Id="rId5" Type="http://schemas.openxmlformats.org/officeDocument/2006/relationships/image" Target="../media/image42.jpeg"/><Relationship Id="rId4" Type="http://schemas.openxmlformats.org/officeDocument/2006/relationships/image" Target="../media/image41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://www.learnenglish.de/newsounds/transport/bus.rm" TargetMode="External"/><Relationship Id="rId13" Type="http://schemas.openxmlformats.org/officeDocument/2006/relationships/image" Target="../media/image50.gif"/><Relationship Id="rId18" Type="http://schemas.openxmlformats.org/officeDocument/2006/relationships/hyperlink" Target="http://www.learnenglish.de/newsounds/transport/motorbike.rm" TargetMode="External"/><Relationship Id="rId26" Type="http://schemas.openxmlformats.org/officeDocument/2006/relationships/hyperlink" Target="http://www.learnenglish.de/newsounds/transport/taxi.rm" TargetMode="External"/><Relationship Id="rId3" Type="http://schemas.openxmlformats.org/officeDocument/2006/relationships/image" Target="../media/image45.gif"/><Relationship Id="rId21" Type="http://schemas.openxmlformats.org/officeDocument/2006/relationships/image" Target="../media/image54.gif"/><Relationship Id="rId34" Type="http://schemas.openxmlformats.org/officeDocument/2006/relationships/hyperlink" Target="http://www.learnenglish.de/newsounds/transport/van.rm" TargetMode="External"/><Relationship Id="rId7" Type="http://schemas.openxmlformats.org/officeDocument/2006/relationships/image" Target="../media/image47.gif"/><Relationship Id="rId12" Type="http://schemas.openxmlformats.org/officeDocument/2006/relationships/hyperlink" Target="http://www.learnenglish.de/newsounds/transport/helicopter.rm" TargetMode="External"/><Relationship Id="rId17" Type="http://schemas.openxmlformats.org/officeDocument/2006/relationships/image" Target="../media/image52.gif"/><Relationship Id="rId25" Type="http://schemas.openxmlformats.org/officeDocument/2006/relationships/image" Target="../media/image56.gif"/><Relationship Id="rId33" Type="http://schemas.openxmlformats.org/officeDocument/2006/relationships/image" Target="../media/image60.gif"/><Relationship Id="rId2" Type="http://schemas.openxmlformats.org/officeDocument/2006/relationships/hyperlink" Target="http://www.learnenglish.de/newsounds/transport/aeroplane.rm" TargetMode="External"/><Relationship Id="rId16" Type="http://schemas.openxmlformats.org/officeDocument/2006/relationships/hyperlink" Target="http://www.learnenglish.de/newsounds/transport/moped.rm" TargetMode="External"/><Relationship Id="rId20" Type="http://schemas.openxmlformats.org/officeDocument/2006/relationships/hyperlink" Target="http://www.learnenglish.de/newsounds/transport/ship.rm" TargetMode="External"/><Relationship Id="rId29" Type="http://schemas.openxmlformats.org/officeDocument/2006/relationships/image" Target="../media/image58.gif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learnenglish.de/newsounds/transport/boat.rm" TargetMode="External"/><Relationship Id="rId11" Type="http://schemas.openxmlformats.org/officeDocument/2006/relationships/image" Target="../media/image49.gif"/><Relationship Id="rId24" Type="http://schemas.openxmlformats.org/officeDocument/2006/relationships/hyperlink" Target="http://www.learnenglish.de/newsounds/transport/tanker.rm" TargetMode="External"/><Relationship Id="rId32" Type="http://schemas.openxmlformats.org/officeDocument/2006/relationships/hyperlink" Target="http://www.learnenglish.de/newsounds/transport/tube.rm" TargetMode="External"/><Relationship Id="rId37" Type="http://schemas.openxmlformats.org/officeDocument/2006/relationships/image" Target="../media/image62.gif"/><Relationship Id="rId5" Type="http://schemas.openxmlformats.org/officeDocument/2006/relationships/image" Target="../media/image46.gif"/><Relationship Id="rId15" Type="http://schemas.openxmlformats.org/officeDocument/2006/relationships/image" Target="../media/image51.gif"/><Relationship Id="rId23" Type="http://schemas.openxmlformats.org/officeDocument/2006/relationships/image" Target="../media/image55.gif"/><Relationship Id="rId28" Type="http://schemas.openxmlformats.org/officeDocument/2006/relationships/hyperlink" Target="http://www.learnenglish.de/newsounds/transport/train.rm" TargetMode="External"/><Relationship Id="rId36" Type="http://schemas.openxmlformats.org/officeDocument/2006/relationships/hyperlink" Target="http://www.learnenglish.de/newsounds/transport/yacht.rm" TargetMode="External"/><Relationship Id="rId10" Type="http://schemas.openxmlformats.org/officeDocument/2006/relationships/hyperlink" Target="http://www.learnenglish.de/newsounds/transport/car.rm" TargetMode="External"/><Relationship Id="rId19" Type="http://schemas.openxmlformats.org/officeDocument/2006/relationships/image" Target="../media/image53.gif"/><Relationship Id="rId31" Type="http://schemas.openxmlformats.org/officeDocument/2006/relationships/image" Target="../media/image59.gif"/><Relationship Id="rId4" Type="http://schemas.openxmlformats.org/officeDocument/2006/relationships/hyperlink" Target="http://www.learnenglish.de/newsounds/transport/bicycle.rm" TargetMode="External"/><Relationship Id="rId9" Type="http://schemas.openxmlformats.org/officeDocument/2006/relationships/image" Target="../media/image48.gif"/><Relationship Id="rId14" Type="http://schemas.openxmlformats.org/officeDocument/2006/relationships/hyperlink" Target="http://www.learnenglish.de/newsounds/transport/lorry.rm" TargetMode="External"/><Relationship Id="rId22" Type="http://schemas.openxmlformats.org/officeDocument/2006/relationships/hyperlink" Target="http://www.learnenglish.de/newsounds/transport/submarine.rm" TargetMode="External"/><Relationship Id="rId27" Type="http://schemas.openxmlformats.org/officeDocument/2006/relationships/image" Target="../media/image57.gif"/><Relationship Id="rId30" Type="http://schemas.openxmlformats.org/officeDocument/2006/relationships/hyperlink" Target="http://www.learnenglish.de/newsounds/transport/tram.rm" TargetMode="External"/><Relationship Id="rId35" Type="http://schemas.openxmlformats.org/officeDocument/2006/relationships/image" Target="../media/image61.gi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www.learnenglish.de/newsounds/transport/bus.rm" TargetMode="External"/><Relationship Id="rId13" Type="http://schemas.openxmlformats.org/officeDocument/2006/relationships/image" Target="../media/image50.gif"/><Relationship Id="rId18" Type="http://schemas.openxmlformats.org/officeDocument/2006/relationships/hyperlink" Target="http://www.learnenglish.de/newsounds/transport/motorbike.rm" TargetMode="External"/><Relationship Id="rId26" Type="http://schemas.openxmlformats.org/officeDocument/2006/relationships/hyperlink" Target="http://www.learnenglish.de/newsounds/transport/taxi.rm" TargetMode="External"/><Relationship Id="rId3" Type="http://schemas.openxmlformats.org/officeDocument/2006/relationships/image" Target="../media/image45.gif"/><Relationship Id="rId21" Type="http://schemas.openxmlformats.org/officeDocument/2006/relationships/image" Target="../media/image54.gif"/><Relationship Id="rId34" Type="http://schemas.openxmlformats.org/officeDocument/2006/relationships/hyperlink" Target="http://www.learnenglish.de/newsounds/transport/van.rm" TargetMode="External"/><Relationship Id="rId7" Type="http://schemas.openxmlformats.org/officeDocument/2006/relationships/image" Target="../media/image47.gif"/><Relationship Id="rId12" Type="http://schemas.openxmlformats.org/officeDocument/2006/relationships/hyperlink" Target="http://www.learnenglish.de/newsounds/transport/helicopter.rm" TargetMode="External"/><Relationship Id="rId17" Type="http://schemas.openxmlformats.org/officeDocument/2006/relationships/image" Target="../media/image52.gif"/><Relationship Id="rId25" Type="http://schemas.openxmlformats.org/officeDocument/2006/relationships/image" Target="../media/image56.gif"/><Relationship Id="rId33" Type="http://schemas.openxmlformats.org/officeDocument/2006/relationships/image" Target="../media/image60.gif"/><Relationship Id="rId2" Type="http://schemas.openxmlformats.org/officeDocument/2006/relationships/hyperlink" Target="http://www.learnenglish.de/newsounds/transport/aeroplane.rm" TargetMode="External"/><Relationship Id="rId16" Type="http://schemas.openxmlformats.org/officeDocument/2006/relationships/hyperlink" Target="http://www.learnenglish.de/newsounds/transport/moped.rm" TargetMode="External"/><Relationship Id="rId20" Type="http://schemas.openxmlformats.org/officeDocument/2006/relationships/hyperlink" Target="http://www.learnenglish.de/newsounds/transport/ship.rm" TargetMode="External"/><Relationship Id="rId29" Type="http://schemas.openxmlformats.org/officeDocument/2006/relationships/image" Target="../media/image58.gif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learnenglish.de/newsounds/transport/boat.rm" TargetMode="External"/><Relationship Id="rId11" Type="http://schemas.openxmlformats.org/officeDocument/2006/relationships/image" Target="../media/image49.gif"/><Relationship Id="rId24" Type="http://schemas.openxmlformats.org/officeDocument/2006/relationships/hyperlink" Target="http://www.learnenglish.de/newsounds/transport/tanker.rm" TargetMode="External"/><Relationship Id="rId32" Type="http://schemas.openxmlformats.org/officeDocument/2006/relationships/hyperlink" Target="http://www.learnenglish.de/newsounds/transport/tube.rm" TargetMode="External"/><Relationship Id="rId37" Type="http://schemas.openxmlformats.org/officeDocument/2006/relationships/image" Target="../media/image62.gif"/><Relationship Id="rId5" Type="http://schemas.openxmlformats.org/officeDocument/2006/relationships/image" Target="../media/image46.gif"/><Relationship Id="rId15" Type="http://schemas.openxmlformats.org/officeDocument/2006/relationships/image" Target="../media/image51.gif"/><Relationship Id="rId23" Type="http://schemas.openxmlformats.org/officeDocument/2006/relationships/image" Target="../media/image55.gif"/><Relationship Id="rId28" Type="http://schemas.openxmlformats.org/officeDocument/2006/relationships/hyperlink" Target="http://www.learnenglish.de/newsounds/transport/train.rm" TargetMode="External"/><Relationship Id="rId36" Type="http://schemas.openxmlformats.org/officeDocument/2006/relationships/hyperlink" Target="http://www.learnenglish.de/newsounds/transport/yacht.rm" TargetMode="External"/><Relationship Id="rId10" Type="http://schemas.openxmlformats.org/officeDocument/2006/relationships/hyperlink" Target="http://www.learnenglish.de/newsounds/transport/car.rm" TargetMode="External"/><Relationship Id="rId19" Type="http://schemas.openxmlformats.org/officeDocument/2006/relationships/image" Target="../media/image53.gif"/><Relationship Id="rId31" Type="http://schemas.openxmlformats.org/officeDocument/2006/relationships/image" Target="../media/image59.gif"/><Relationship Id="rId4" Type="http://schemas.openxmlformats.org/officeDocument/2006/relationships/hyperlink" Target="http://www.learnenglish.de/newsounds/transport/bicycle.rm" TargetMode="External"/><Relationship Id="rId9" Type="http://schemas.openxmlformats.org/officeDocument/2006/relationships/image" Target="../media/image48.gif"/><Relationship Id="rId14" Type="http://schemas.openxmlformats.org/officeDocument/2006/relationships/hyperlink" Target="http://www.learnenglish.de/newsounds/transport/lorry.rm" TargetMode="External"/><Relationship Id="rId22" Type="http://schemas.openxmlformats.org/officeDocument/2006/relationships/hyperlink" Target="http://www.learnenglish.de/newsounds/transport/submarine.rm" TargetMode="External"/><Relationship Id="rId27" Type="http://schemas.openxmlformats.org/officeDocument/2006/relationships/image" Target="../media/image57.gif"/><Relationship Id="rId30" Type="http://schemas.openxmlformats.org/officeDocument/2006/relationships/hyperlink" Target="http://www.learnenglish.de/newsounds/transport/tram.rm" TargetMode="External"/><Relationship Id="rId35" Type="http://schemas.openxmlformats.org/officeDocument/2006/relationships/image" Target="../media/image61.gif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69.png"/><Relationship Id="rId3" Type="http://schemas.openxmlformats.org/officeDocument/2006/relationships/image" Target="../media/image64.png"/><Relationship Id="rId7" Type="http://schemas.openxmlformats.org/officeDocument/2006/relationships/image" Target="../media/image68.png"/><Relationship Id="rId12" Type="http://schemas.openxmlformats.org/officeDocument/2006/relationships/image" Target="../media/image33.jpeg"/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7.png"/><Relationship Id="rId11" Type="http://schemas.openxmlformats.org/officeDocument/2006/relationships/image" Target="../media/image72.png"/><Relationship Id="rId5" Type="http://schemas.openxmlformats.org/officeDocument/2006/relationships/image" Target="../media/image66.png"/><Relationship Id="rId10" Type="http://schemas.openxmlformats.org/officeDocument/2006/relationships/image" Target="../media/image71.png"/><Relationship Id="rId4" Type="http://schemas.openxmlformats.org/officeDocument/2006/relationships/image" Target="../media/image65.png"/><Relationship Id="rId9" Type="http://schemas.openxmlformats.org/officeDocument/2006/relationships/image" Target="../media/image70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4.png"/><Relationship Id="rId2" Type="http://schemas.openxmlformats.org/officeDocument/2006/relationships/image" Target="../media/image7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5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2.jpeg"/><Relationship Id="rId13" Type="http://schemas.openxmlformats.org/officeDocument/2006/relationships/image" Target="../media/image87.jpeg"/><Relationship Id="rId18" Type="http://schemas.openxmlformats.org/officeDocument/2006/relationships/image" Target="../media/image92.jpeg"/><Relationship Id="rId3" Type="http://schemas.openxmlformats.org/officeDocument/2006/relationships/image" Target="../media/image77.png"/><Relationship Id="rId7" Type="http://schemas.openxmlformats.org/officeDocument/2006/relationships/image" Target="../media/image81.jpeg"/><Relationship Id="rId12" Type="http://schemas.openxmlformats.org/officeDocument/2006/relationships/image" Target="../media/image86.jpeg"/><Relationship Id="rId17" Type="http://schemas.openxmlformats.org/officeDocument/2006/relationships/image" Target="../media/image91.jpeg"/><Relationship Id="rId2" Type="http://schemas.openxmlformats.org/officeDocument/2006/relationships/image" Target="../media/image76.jpeg"/><Relationship Id="rId16" Type="http://schemas.openxmlformats.org/officeDocument/2006/relationships/image" Target="../media/image90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0.jpeg"/><Relationship Id="rId11" Type="http://schemas.openxmlformats.org/officeDocument/2006/relationships/image" Target="../media/image85.jpeg"/><Relationship Id="rId5" Type="http://schemas.openxmlformats.org/officeDocument/2006/relationships/image" Target="../media/image79.png"/><Relationship Id="rId15" Type="http://schemas.openxmlformats.org/officeDocument/2006/relationships/image" Target="../media/image89.jpeg"/><Relationship Id="rId10" Type="http://schemas.openxmlformats.org/officeDocument/2006/relationships/image" Target="../media/image84.jpeg"/><Relationship Id="rId4" Type="http://schemas.openxmlformats.org/officeDocument/2006/relationships/image" Target="../media/image78.jpeg"/><Relationship Id="rId9" Type="http://schemas.openxmlformats.org/officeDocument/2006/relationships/image" Target="../media/image83.jpeg"/><Relationship Id="rId14" Type="http://schemas.openxmlformats.org/officeDocument/2006/relationships/image" Target="../media/image88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4.jpeg"/><Relationship Id="rId7" Type="http://schemas.openxmlformats.org/officeDocument/2006/relationships/image" Target="../media/image98.jpeg"/><Relationship Id="rId2" Type="http://schemas.openxmlformats.org/officeDocument/2006/relationships/image" Target="../media/image9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7.jpeg"/><Relationship Id="rId5" Type="http://schemas.openxmlformats.org/officeDocument/2006/relationships/image" Target="../media/image96.jpeg"/><Relationship Id="rId4" Type="http://schemas.openxmlformats.org/officeDocument/2006/relationships/image" Target="../media/image95.jpe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9.gif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1.jpeg"/><Relationship Id="rId2" Type="http://schemas.openxmlformats.org/officeDocument/2006/relationships/image" Target="../media/image100.jpeg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www.eslkidslab.com/lessons/course3/videos/transport/index.html" TargetMode="External"/><Relationship Id="rId4" Type="http://schemas.openxmlformats.org/officeDocument/2006/relationships/hyperlink" Target="http://exchange.smarttech.com/details.html?id=40c95f7e-aff2-4db0-8df3-b6806d5bfc7a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2.jpeg"/><Relationship Id="rId2" Type="http://schemas.openxmlformats.org/officeDocument/2006/relationships/hyperlink" Target="http://www.google.cz/search?q=transportation+pictures&amp;hl=cs&amp;prmd=imvns&amp;tbm=isch&amp;tbo=u&amp;source=univ&amp;sa=X&amp;ei=WSPWT8CfIK6K4gTbg5WXAw&amp;ved=0CGwQsAQ&amp;biw=1366&amp;bih=617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3155340781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3739196" y="2564904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751442" y="13394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57133" y="218009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328616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23728" y="620688"/>
            <a:ext cx="1512168" cy="461665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ANOTACE: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15616" y="1484784"/>
            <a:ext cx="6048672" cy="4093428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	</a:t>
            </a:r>
            <a:r>
              <a:rPr lang="cs-CZ" sz="2000" dirty="0" smtClean="0"/>
              <a:t>Prezentace je určena žákům 5., 6. tříd ZŠ k rozšíření znalostí o dopravních prostředcích a jejich rozdělení.</a:t>
            </a:r>
          </a:p>
          <a:p>
            <a:r>
              <a:rPr lang="cs-CZ" sz="2000" dirty="0"/>
              <a:t>	</a:t>
            </a:r>
            <a:r>
              <a:rPr lang="cs-CZ" sz="2000" dirty="0" smtClean="0"/>
              <a:t>V první části prezentace žáci přiřazují názvy jednotlivých prostředků k obrázkům. Následně si mohou zahrát hru Bingo. </a:t>
            </a:r>
          </a:p>
          <a:p>
            <a:r>
              <a:rPr lang="cs-CZ" sz="2000" dirty="0"/>
              <a:t>	</a:t>
            </a:r>
            <a:r>
              <a:rPr lang="cs-CZ" sz="2000" dirty="0" smtClean="0"/>
              <a:t>V další  cvičeních děti doplňují do textu názvy dopravních prostředků podle obrázků, hledají pravopisné chyby v textu, dávají slova do správného pořadí ve větě, apod.</a:t>
            </a:r>
          </a:p>
          <a:p>
            <a:r>
              <a:rPr lang="cs-CZ" sz="2000" dirty="0"/>
              <a:t>	</a:t>
            </a:r>
            <a:r>
              <a:rPr lang="cs-CZ" sz="2000" dirty="0" smtClean="0"/>
              <a:t>V závěru prezentace s žáci učí, jak se zeptat na cestu, např. na nádraží a podle obrázků opakují všechny probrané dopravní prostředky.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08861153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2420888"/>
            <a:ext cx="4752528" cy="2078087"/>
          </a:xfrm>
          <a:ln w="76200">
            <a:solidFill>
              <a:srgbClr val="C00000"/>
            </a:solidFill>
          </a:ln>
        </p:spPr>
        <p:txBody>
          <a:bodyPr/>
          <a:lstStyle/>
          <a:p>
            <a:r>
              <a:rPr lang="cs-CZ" dirty="0" smtClean="0"/>
              <a:t>MEANS OF TRANSPORT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600" y="4581128"/>
            <a:ext cx="2808312" cy="1057672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tx2">
                    <a:lumMod val="75000"/>
                  </a:schemeClr>
                </a:solidFill>
              </a:rPr>
              <a:t>Lenka Kulhavá</a:t>
            </a:r>
            <a:endParaRPr lang="cs-CZ" sz="32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 rot="2191386">
            <a:off x="5940152" y="2138373"/>
            <a:ext cx="100811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600" b="1" dirty="0"/>
              <a:t>bus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 rot="20104714">
            <a:off x="2570594" y="5232704"/>
            <a:ext cx="1613907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prstClr val="black"/>
                </a:solidFill>
              </a:rPr>
              <a:t>tram </a:t>
            </a:r>
            <a:endParaRPr lang="cs-CZ" sz="2400" dirty="0"/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 rot="1308530">
            <a:off x="3827008" y="4921042"/>
            <a:ext cx="9675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b="1" dirty="0" err="1">
                <a:solidFill>
                  <a:srgbClr val="C00000"/>
                </a:solidFill>
                <a:latin typeface="Verdana"/>
              </a:rPr>
              <a:t>train</a:t>
            </a:r>
            <a:endParaRPr lang="cs-CZ" dirty="0">
              <a:solidFill>
                <a:srgbClr val="C00000"/>
              </a:solidFill>
              <a:latin typeface="Verdana"/>
            </a:endParaRPr>
          </a:p>
          <a:p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 rot="20431301">
            <a:off x="1810861" y="751513"/>
            <a:ext cx="72779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chemeClr val="tx2">
                    <a:lumMod val="50000"/>
                  </a:schemeClr>
                </a:solidFill>
              </a:rPr>
              <a:t>taxi</a:t>
            </a:r>
            <a:endParaRPr lang="cs-CZ" sz="2400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 rot="20679951">
            <a:off x="3028497" y="1410834"/>
            <a:ext cx="2415917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3200" b="1" dirty="0">
                <a:solidFill>
                  <a:srgbClr val="2F2B20"/>
                </a:solidFill>
              </a:rPr>
              <a:t>underground</a:t>
            </a:r>
            <a:endParaRPr lang="cs-CZ" sz="3200" dirty="0">
              <a:solidFill>
                <a:srgbClr val="2F2B20"/>
              </a:solidFill>
            </a:endParaRPr>
          </a:p>
          <a:p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 rot="907305">
            <a:off x="6300192" y="332656"/>
            <a:ext cx="2448272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rgbClr val="C00000"/>
                </a:solidFill>
              </a:rPr>
              <a:t>double-decker </a:t>
            </a:r>
            <a:endParaRPr lang="cs-CZ" sz="2400" dirty="0">
              <a:solidFill>
                <a:srgbClr val="C00000"/>
              </a:solidFill>
            </a:endParaRPr>
          </a:p>
          <a:p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 rot="1489235">
            <a:off x="5677677" y="2960838"/>
            <a:ext cx="155240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rgbClr val="C00000"/>
                </a:solidFill>
              </a:rPr>
              <a:t>bicycle</a:t>
            </a:r>
            <a:endParaRPr lang="cs-CZ" dirty="0">
              <a:solidFill>
                <a:srgbClr val="C00000"/>
              </a:solidFill>
            </a:endParaRPr>
          </a:p>
          <a:p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 rot="841060">
            <a:off x="2486118" y="89348"/>
            <a:ext cx="135209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accent1">
                    <a:lumMod val="50000"/>
                  </a:schemeClr>
                </a:solidFill>
              </a:rPr>
              <a:t>motorbike</a:t>
            </a: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  <a:p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 rot="20607386">
            <a:off x="539552" y="1536467"/>
            <a:ext cx="194421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lorry</a:t>
            </a:r>
            <a:endParaRPr lang="cs-CZ" sz="24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 rot="757220">
            <a:off x="5640724" y="3481908"/>
            <a:ext cx="102690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b="1" dirty="0">
                <a:solidFill>
                  <a:srgbClr val="C00000"/>
                </a:solidFill>
              </a:rPr>
              <a:t>car </a:t>
            </a:r>
            <a:endParaRPr lang="cs-CZ" sz="3600" dirty="0">
              <a:solidFill>
                <a:srgbClr val="C00000"/>
              </a:solidFill>
            </a:endParaRPr>
          </a:p>
          <a:p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 rot="20697491">
            <a:off x="5585266" y="1004205"/>
            <a:ext cx="143849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>
                <a:solidFill>
                  <a:srgbClr val="C00000"/>
                </a:solidFill>
              </a:rPr>
              <a:t>plane </a:t>
            </a:r>
            <a:endParaRPr lang="cs-CZ" sz="3200" dirty="0">
              <a:solidFill>
                <a:srgbClr val="C00000"/>
              </a:solidFill>
            </a:endParaRPr>
          </a:p>
          <a:p>
            <a:endParaRPr lang="cs-CZ" sz="3200" dirty="0">
              <a:solidFill>
                <a:srgbClr val="C0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 rot="1731073">
            <a:off x="1666869" y="5772412"/>
            <a:ext cx="145468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err="1">
                <a:solidFill>
                  <a:schemeClr val="bg1">
                    <a:lumMod val="50000"/>
                  </a:schemeClr>
                </a:solidFill>
              </a:rPr>
              <a:t>helicopter</a:t>
            </a:r>
            <a:endParaRPr lang="cs-CZ" b="1" dirty="0">
              <a:solidFill>
                <a:schemeClr val="bg1">
                  <a:lumMod val="50000"/>
                </a:schemeClr>
              </a:solidFill>
            </a:endParaRPr>
          </a:p>
          <a:p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 rot="20564449">
            <a:off x="5710034" y="5875134"/>
            <a:ext cx="10960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err="1">
                <a:solidFill>
                  <a:schemeClr val="tx2">
                    <a:lumMod val="75000"/>
                  </a:schemeClr>
                </a:solidFill>
              </a:rPr>
              <a:t>boat</a:t>
            </a:r>
            <a:endParaRPr lang="cs-CZ" sz="3200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 rot="19515106">
            <a:off x="5134558" y="4401307"/>
            <a:ext cx="95903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err="1">
                <a:solidFill>
                  <a:srgbClr val="C00000"/>
                </a:solidFill>
              </a:rPr>
              <a:t>ship</a:t>
            </a:r>
            <a:r>
              <a:rPr lang="cs-CZ" b="1" dirty="0">
                <a:solidFill>
                  <a:srgbClr val="C00000"/>
                </a:solidFill>
              </a:rPr>
              <a:t> </a:t>
            </a:r>
            <a:endParaRPr lang="cs-CZ" dirty="0">
              <a:solidFill>
                <a:srgbClr val="C00000"/>
              </a:solidFill>
            </a:endParaRPr>
          </a:p>
          <a:p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 rot="19749376">
            <a:off x="5598582" y="4801929"/>
            <a:ext cx="92746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solidFill>
                  <a:schemeClr val="bg1">
                    <a:lumMod val="50000"/>
                  </a:schemeClr>
                </a:solidFill>
              </a:rPr>
              <a:t>van</a:t>
            </a:r>
            <a:endParaRPr lang="cs-CZ" sz="36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 rot="1592161">
            <a:off x="2825192" y="816912"/>
            <a:ext cx="117485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chemeClr val="bg1">
                    <a:lumMod val="50000"/>
                  </a:schemeClr>
                </a:solidFill>
              </a:rPr>
              <a:t>coach</a:t>
            </a:r>
            <a:endParaRPr lang="cs-CZ" sz="2800" dirty="0">
              <a:solidFill>
                <a:schemeClr val="bg1">
                  <a:lumMod val="50000"/>
                </a:schemeClr>
              </a:solidFill>
            </a:endParaRPr>
          </a:p>
        </p:txBody>
      </p:sp>
      <p:pic>
        <p:nvPicPr>
          <p:cNvPr id="2050" name="Picture 2" descr="http://t1.gstatic.com/images?q=tbn:ANd9GcTvLx545TWbHehzFVjJ2xQe9jId9uiKaQ-GT13fLPHTVoMVPpZ8f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590" y="135015"/>
            <a:ext cx="1406624" cy="1265962"/>
          </a:xfrm>
          <a:prstGeom prst="rect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t0.gstatic.com/images?q=tbn:ANd9GcSmy1uJuTqE14qwyCBJF1GIshnmtNwinfQ__n9WHLoLZqw4NNnL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4699685"/>
            <a:ext cx="2220576" cy="1466425"/>
          </a:xfrm>
          <a:prstGeom prst="rect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http://t2.gstatic.com/images?q=tbn:ANd9GcSKaBm_wyf9H_tocmENPkSL_VQ76-9xvIHAPKMsTkNbCB5SvRc3K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6400" y="1169970"/>
            <a:ext cx="2257600" cy="1341272"/>
          </a:xfrm>
          <a:prstGeom prst="rect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http://t1.gstatic.com/images?q=tbn:ANd9GcTtLEsZuqBqD2SGVGiLsxmZoFFbQA-Afl2ih_2WnlZ1E9YjF-4a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804" y="5154717"/>
            <a:ext cx="1660912" cy="1639356"/>
          </a:xfrm>
          <a:prstGeom prst="rect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http://t3.gstatic.com/images?q=tbn:ANd9GcSxHiKdp8oyYpzuBgKqD0uFxyY169CDmnJc0_NZx1tAPdcueFsO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18807" y="5432897"/>
            <a:ext cx="1881415" cy="1361176"/>
          </a:xfrm>
          <a:prstGeom prst="rect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http://t3.gstatic.com/images?q=tbn:ANd9GcSuu6l7nlPNjemYhQSyOtWldaAd4kSu6SYmGorDxlA0prOslEvp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0698" y="31921"/>
            <a:ext cx="1758648" cy="1189485"/>
          </a:xfrm>
          <a:prstGeom prst="rect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http://t0.gstatic.com/images?q=tbn:ANd9GcTASs4HzHht-j8bQ3Utro9k28IsGuaPxalR1dw4RYnuWl6iIPYl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6400" y="2852936"/>
            <a:ext cx="2257599" cy="1573784"/>
          </a:xfrm>
          <a:prstGeom prst="rect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142656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260648"/>
            <a:ext cx="2808312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 smtClean="0">
                <a:solidFill>
                  <a:srgbClr val="C00000"/>
                </a:solidFill>
              </a:rPr>
              <a:t>Transportation</a:t>
            </a:r>
            <a:r>
              <a:rPr lang="cs-CZ" sz="2800" b="1" dirty="0" smtClean="0">
                <a:solidFill>
                  <a:srgbClr val="C00000"/>
                </a:solidFill>
              </a:rPr>
              <a:t>:</a:t>
            </a:r>
            <a:endParaRPr lang="cs-CZ" sz="2800" b="1" dirty="0">
              <a:solidFill>
                <a:srgbClr val="C00000"/>
              </a:solidFill>
            </a:endParaRPr>
          </a:p>
          <a:p>
            <a:endParaRPr lang="cs-CZ" dirty="0"/>
          </a:p>
        </p:txBody>
      </p:sp>
      <p:pic>
        <p:nvPicPr>
          <p:cNvPr id="1036" name="Picture 12" descr="http://www.anglaisfacile.com/cgi2/myexam/images/25417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2264" y="800894"/>
            <a:ext cx="1453484" cy="11604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http://www.anglaisfacile.com/cgi2/myexam/images/25418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3707" y="881372"/>
            <a:ext cx="1152525" cy="1000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http://www.anglaisfacile.com/cgi2/myexam/images/25423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63919" y="828397"/>
            <a:ext cx="1668689" cy="12515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http://www.anglaisfacile.com/cgi2/myexam/images/25420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3523" y="780500"/>
            <a:ext cx="1713203" cy="11467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http://www.anglaisfacile.com/cgi2/myexam/images/25419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729950"/>
            <a:ext cx="1645915" cy="12313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36031" y="1988840"/>
            <a:ext cx="1131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smtClean="0"/>
              <a:t>A bus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1547664" y="2115622"/>
            <a:ext cx="158417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b="1" dirty="0">
                <a:solidFill>
                  <a:prstClr val="black"/>
                </a:solidFill>
              </a:rPr>
              <a:t>A double-decker 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3347864" y="2065338"/>
            <a:ext cx="11008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b="1" dirty="0">
                <a:solidFill>
                  <a:prstClr val="black"/>
                </a:solidFill>
              </a:rPr>
              <a:t>A tram 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5148064" y="1988840"/>
            <a:ext cx="122413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b="1" dirty="0">
                <a:solidFill>
                  <a:prstClr val="black"/>
                </a:solidFill>
              </a:rPr>
              <a:t>A shuttle 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7164288" y="1961337"/>
            <a:ext cx="1645915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b="1" dirty="0">
                <a:solidFill>
                  <a:prstClr val="black"/>
                </a:solidFill>
              </a:rPr>
              <a:t>A coach</a:t>
            </a:r>
            <a:endParaRPr lang="cs-CZ" dirty="0"/>
          </a:p>
        </p:txBody>
      </p:sp>
      <p:pic>
        <p:nvPicPr>
          <p:cNvPr id="1041" name="Picture 17" descr="http://www.anglaisfacile.com/cgi2/myexam/images/25422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9956" y="3068960"/>
            <a:ext cx="1057275" cy="828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http://www.anglaisfacile.com/cgi2/myexam/images/25422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3707" y="3068960"/>
            <a:ext cx="1057275" cy="828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3" name="Picture 19" descr="http://www.anglaisfacile.com/cgi2/myexam/images/25421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3883" y="3066378"/>
            <a:ext cx="1228725" cy="819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4" name="Picture 20" descr="http://www.anglaisfacile.com/cgi2/myexam/images/23871.jp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3386" y="3037803"/>
            <a:ext cx="1133475" cy="876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5" name="Picture 21" descr="http://www.anglaisfacile.com/cgi2/myexam/images/25424.jp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3" y="2903021"/>
            <a:ext cx="1123950" cy="1028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Obdélník 13"/>
          <p:cNvSpPr/>
          <p:nvPr/>
        </p:nvSpPr>
        <p:spPr>
          <a:xfrm>
            <a:off x="202705" y="3914103"/>
            <a:ext cx="1181100" cy="3231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1500" b="1" dirty="0">
                <a:solidFill>
                  <a:srgbClr val="000000"/>
                </a:solidFill>
                <a:latin typeface="Verdana"/>
              </a:rPr>
              <a:t>A </a:t>
            </a:r>
            <a:r>
              <a:rPr lang="cs-CZ" sz="1500" b="1" dirty="0" err="1">
                <a:solidFill>
                  <a:srgbClr val="000000"/>
                </a:solidFill>
                <a:latin typeface="Verdana"/>
              </a:rPr>
              <a:t>train</a:t>
            </a:r>
            <a:endParaRPr lang="cs-CZ" sz="1500" dirty="0">
              <a:solidFill>
                <a:srgbClr val="000000"/>
              </a:solidFill>
              <a:latin typeface="Verdana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0" y="5698906"/>
            <a:ext cx="476594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ctr"/>
            <a:r>
              <a:rPr lang="en-US" b="1" dirty="0" smtClean="0"/>
              <a:t>Station</a:t>
            </a:r>
            <a:br>
              <a:rPr lang="en-US" b="1" dirty="0" smtClean="0"/>
            </a:br>
            <a:r>
              <a:rPr lang="en-US" b="1" dirty="0" smtClean="0"/>
              <a:t>Bus station</a:t>
            </a:r>
            <a:br>
              <a:rPr lang="en-US" b="1" dirty="0" smtClean="0"/>
            </a:br>
            <a:r>
              <a:rPr lang="en-US" b="1" dirty="0" smtClean="0"/>
              <a:t>Railway station </a:t>
            </a:r>
            <a:r>
              <a:rPr lang="cs-CZ" b="1" dirty="0" smtClean="0"/>
              <a:t>   </a:t>
            </a:r>
            <a:r>
              <a:rPr lang="en-US" b="1" dirty="0" smtClean="0"/>
              <a:t>A bus shelter </a:t>
            </a:r>
            <a:r>
              <a:rPr lang="cs-CZ" b="1" dirty="0" smtClean="0"/>
              <a:t>         </a:t>
            </a:r>
            <a:r>
              <a:rPr lang="en-US" b="1" dirty="0" smtClean="0"/>
              <a:t>A bus stop </a:t>
            </a:r>
            <a:br>
              <a:rPr lang="en-US" b="1" dirty="0" smtClean="0"/>
            </a:b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1727684" y="3931722"/>
            <a:ext cx="121854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fontAlgn="ctr"/>
            <a:r>
              <a:rPr lang="cs-CZ" b="1" dirty="0">
                <a:solidFill>
                  <a:srgbClr val="2F2B20"/>
                </a:solidFill>
              </a:rPr>
              <a:t>A </a:t>
            </a:r>
            <a:r>
              <a:rPr lang="cs-CZ" b="1" dirty="0" err="1">
                <a:solidFill>
                  <a:srgbClr val="2F2B20"/>
                </a:solidFill>
              </a:rPr>
              <a:t>local</a:t>
            </a:r>
            <a:r>
              <a:rPr lang="cs-CZ" b="1" dirty="0">
                <a:solidFill>
                  <a:srgbClr val="2F2B20"/>
                </a:solidFill>
              </a:rPr>
              <a:t> </a:t>
            </a:r>
            <a:r>
              <a:rPr lang="cs-CZ" b="1" dirty="0" err="1">
                <a:solidFill>
                  <a:srgbClr val="2F2B20"/>
                </a:solidFill>
              </a:rPr>
              <a:t>train</a:t>
            </a:r>
            <a:endParaRPr lang="cs-CZ" dirty="0">
              <a:solidFill>
                <a:srgbClr val="2F2B20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3503884" y="3885528"/>
            <a:ext cx="106811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fontAlgn="ctr"/>
            <a:r>
              <a:rPr lang="cs-CZ" b="1" dirty="0" err="1">
                <a:solidFill>
                  <a:srgbClr val="2F2B20"/>
                </a:solidFill>
              </a:rPr>
              <a:t>The</a:t>
            </a:r>
            <a:r>
              <a:rPr lang="cs-CZ" b="1" dirty="0">
                <a:solidFill>
                  <a:srgbClr val="2F2B20"/>
                </a:solidFill>
              </a:rPr>
              <a:t> tube</a:t>
            </a:r>
            <a:endParaRPr lang="cs-CZ" dirty="0">
              <a:solidFill>
                <a:srgbClr val="2F2B20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6746727" y="3914103"/>
            <a:ext cx="214575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fontAlgn="ctr"/>
            <a:r>
              <a:rPr lang="cs-CZ" b="1" dirty="0">
                <a:solidFill>
                  <a:srgbClr val="2F2B20"/>
                </a:solidFill>
              </a:rPr>
              <a:t>A taxi - A cab(US)</a:t>
            </a:r>
            <a:endParaRPr lang="cs-CZ" dirty="0">
              <a:solidFill>
                <a:srgbClr val="2F2B20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4732608" y="3885529"/>
            <a:ext cx="2014119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fontAlgn="ctr"/>
            <a:r>
              <a:rPr lang="cs-CZ" b="1" dirty="0" err="1">
                <a:solidFill>
                  <a:srgbClr val="2F2B20"/>
                </a:solidFill>
              </a:rPr>
              <a:t>The</a:t>
            </a:r>
            <a:r>
              <a:rPr lang="cs-CZ" b="1" dirty="0">
                <a:solidFill>
                  <a:srgbClr val="2F2B20"/>
                </a:solidFill>
              </a:rPr>
              <a:t> underground</a:t>
            </a:r>
            <a:endParaRPr lang="cs-CZ" dirty="0">
              <a:solidFill>
                <a:srgbClr val="2F2B20"/>
              </a:solidFill>
            </a:endParaRPr>
          </a:p>
        </p:txBody>
      </p:sp>
      <p:pic>
        <p:nvPicPr>
          <p:cNvPr id="1046" name="Picture 22" descr="http://www.anglaisfacile.com/cgi2/myexam/images/25425.jp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6030" y="4870232"/>
            <a:ext cx="1247775" cy="828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7" name="Picture 23" descr="http://www.anglaisfacile.com/cgi2/myexam/images/25426.jpg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7764" y="4794032"/>
            <a:ext cx="1323975" cy="990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8" name="Picture 24" descr="http://www.anglaisfacile.com/cgi2/myexam/images/25428.jpg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0545" y="4870232"/>
            <a:ext cx="1295400" cy="914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9" name="Picture 25" descr="http://www.anglaisfacile.com/cgi2/myexam/images/25427.jpg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55853" y="4938608"/>
            <a:ext cx="1190625" cy="895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0" name="Picture 26" descr="http://www.anglaisfacile.com/cgi2/myexam/images/25429.jpg"/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5901" y="4905270"/>
            <a:ext cx="1285875" cy="962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TextovéPole 21"/>
          <p:cNvSpPr txBox="1"/>
          <p:nvPr/>
        </p:nvSpPr>
        <p:spPr>
          <a:xfrm>
            <a:off x="-1404664" y="7245424"/>
            <a:ext cx="993710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/>
            </a:r>
            <a:br>
              <a:rPr lang="en-US" b="1" dirty="0"/>
            </a:br>
            <a:r>
              <a:rPr lang="en-US" b="1" dirty="0"/>
              <a:t/>
            </a:r>
            <a:br>
              <a:rPr lang="en-US" b="1" dirty="0"/>
            </a:br>
            <a:endParaRPr lang="cs-CZ" dirty="0"/>
          </a:p>
        </p:txBody>
      </p:sp>
      <p:sp>
        <p:nvSpPr>
          <p:cNvPr id="23" name="Obdélník 22"/>
          <p:cNvSpPr/>
          <p:nvPr/>
        </p:nvSpPr>
        <p:spPr>
          <a:xfrm>
            <a:off x="5323386" y="5867295"/>
            <a:ext cx="2490289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b="1" dirty="0">
                <a:solidFill>
                  <a:srgbClr val="2F2B20"/>
                </a:solidFill>
              </a:rPr>
              <a:t>The underground station</a:t>
            </a:r>
            <a:br>
              <a:rPr lang="en-US" b="1" dirty="0">
                <a:solidFill>
                  <a:srgbClr val="2F2B20"/>
                </a:solidFill>
              </a:rPr>
            </a:br>
            <a:r>
              <a:rPr lang="en-US" b="1" dirty="0">
                <a:solidFill>
                  <a:srgbClr val="2F2B20"/>
                </a:solidFill>
              </a:rPr>
              <a:t>The tube station </a:t>
            </a:r>
            <a:br>
              <a:rPr lang="en-US" b="1" dirty="0">
                <a:solidFill>
                  <a:srgbClr val="2F2B20"/>
                </a:solidFill>
              </a:rPr>
            </a:br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7164289" y="5867294"/>
            <a:ext cx="254777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US" b="1" dirty="0">
                <a:solidFill>
                  <a:srgbClr val="2F2B20"/>
                </a:solidFill>
              </a:rPr>
              <a:t>A taxi rank</a:t>
            </a:r>
            <a:endParaRPr lang="cs-CZ" dirty="0">
              <a:solidFill>
                <a:srgbClr val="2F2B2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214175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9" name="Picture 1" descr="http://www.anglaisfacile.com/cgi2/myexam/images/25430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60647"/>
            <a:ext cx="1315059" cy="9836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http://www.anglaisfacile.com/cgi2/myexam/images/2543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3" y="222547"/>
            <a:ext cx="1085579" cy="10217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http://www.anglaisfacile.com/cgi2/myexam/images/25432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29712" y="236289"/>
            <a:ext cx="1351122" cy="10079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http://www.anglaisfacile.com/cgi2/myexam/images/25433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65410"/>
            <a:ext cx="1080120" cy="9788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http://www.anglaisfacile.com/cgi2/myexam/images/25434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236289"/>
            <a:ext cx="1800225" cy="942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95537" y="1244267"/>
            <a:ext cx="109204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US" b="1" dirty="0">
                <a:solidFill>
                  <a:srgbClr val="2F2B20"/>
                </a:solidFill>
              </a:rPr>
              <a:t>The driver</a:t>
            </a:r>
          </a:p>
        </p:txBody>
      </p:sp>
      <p:sp>
        <p:nvSpPr>
          <p:cNvPr id="5" name="Obdélník 4"/>
          <p:cNvSpPr/>
          <p:nvPr/>
        </p:nvSpPr>
        <p:spPr>
          <a:xfrm>
            <a:off x="1710595" y="1244269"/>
            <a:ext cx="1282687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b="1" dirty="0">
                <a:solidFill>
                  <a:srgbClr val="2F2B20"/>
                </a:solidFill>
              </a:rPr>
              <a:t>The conductor 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3229712" y="1229797"/>
            <a:ext cx="127028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b="1" dirty="0">
                <a:solidFill>
                  <a:srgbClr val="2F2B20"/>
                </a:solidFill>
              </a:rPr>
              <a:t>Passengers 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4788024" y="1244269"/>
            <a:ext cx="151216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b="1" dirty="0">
                <a:solidFill>
                  <a:srgbClr val="2F2B20"/>
                </a:solidFill>
              </a:rPr>
              <a:t>A fare dodger </a:t>
            </a:r>
            <a:br>
              <a:rPr lang="en-US" b="1" dirty="0">
                <a:solidFill>
                  <a:srgbClr val="2F2B20"/>
                </a:solidFill>
              </a:rPr>
            </a:b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6516216" y="1179263"/>
            <a:ext cx="1584201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US" b="1" dirty="0">
                <a:solidFill>
                  <a:srgbClr val="2F2B20"/>
                </a:solidFill>
              </a:rPr>
              <a:t>A commuter</a:t>
            </a:r>
            <a:endParaRPr lang="cs-CZ" dirty="0">
              <a:solidFill>
                <a:srgbClr val="2F2B20"/>
              </a:solidFill>
            </a:endParaRPr>
          </a:p>
        </p:txBody>
      </p:sp>
      <p:pic>
        <p:nvPicPr>
          <p:cNvPr id="2054" name="Picture 6" descr="http://www.anglaisfacile.com/cgi2/myexam/images/23876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528" y="2373345"/>
            <a:ext cx="1309053" cy="6481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http://www.anglaisfacile.com/cgi2/myexam/images/25463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4974" y="2347837"/>
            <a:ext cx="1304925" cy="809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http://www.anglaisfacile.com/cgi2/myexam/images/25437.jp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40174" y="2200671"/>
            <a:ext cx="1333500" cy="914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http://www.anglaisfacile.com/cgi2/myexam/images/24136.jp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73674" y="2086371"/>
            <a:ext cx="1028700" cy="1143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http://www.anglaisfacile.com/cgi2/myexam/images/25436.jp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15686" y="2253059"/>
            <a:ext cx="1276350" cy="962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http://www.anglaisfacile.com/cgi2/myexam/images/25438.jpg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2276872"/>
            <a:ext cx="1428750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-324544" y="3717032"/>
            <a:ext cx="862955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/>
            </a:r>
            <a:br>
              <a:rPr lang="en-US" b="1" dirty="0"/>
            </a:br>
            <a:r>
              <a:rPr lang="en-US" b="1" dirty="0"/>
              <a:t/>
            </a:r>
            <a:br>
              <a:rPr lang="en-US" b="1" dirty="0"/>
            </a:b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251521" y="3115071"/>
            <a:ext cx="252837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b="1" dirty="0" smtClean="0">
                <a:solidFill>
                  <a:srgbClr val="2F2B20"/>
                </a:solidFill>
              </a:rPr>
              <a:t>Ticket</a:t>
            </a:r>
            <a:r>
              <a:rPr lang="cs-CZ" b="1" dirty="0" smtClean="0">
                <a:solidFill>
                  <a:srgbClr val="2F2B20"/>
                </a:solidFill>
              </a:rPr>
              <a:t> </a:t>
            </a:r>
            <a:r>
              <a:rPr lang="en-US" b="1" dirty="0" smtClean="0"/>
              <a:t>Book </a:t>
            </a:r>
            <a:r>
              <a:rPr lang="en-US" b="1" dirty="0"/>
              <a:t>of tickets</a:t>
            </a:r>
            <a:br>
              <a:rPr lang="en-US" b="1" dirty="0"/>
            </a:br>
            <a:r>
              <a:rPr lang="en-US" b="1" dirty="0"/>
              <a:t>Season ticket Fare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2627785" y="3157462"/>
            <a:ext cx="187220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b="1" dirty="0">
                <a:solidFill>
                  <a:srgbClr val="2F2B20"/>
                </a:solidFill>
              </a:rPr>
              <a:t>Reduction</a:t>
            </a:r>
            <a:br>
              <a:rPr lang="en-US" b="1" dirty="0">
                <a:solidFill>
                  <a:srgbClr val="2F2B20"/>
                </a:solidFill>
              </a:rPr>
            </a:br>
            <a:r>
              <a:rPr lang="en-US" b="1" dirty="0">
                <a:solidFill>
                  <a:srgbClr val="2F2B20"/>
                </a:solidFill>
              </a:rPr>
              <a:t>Concession</a:t>
            </a:r>
            <a:br>
              <a:rPr lang="en-US" b="1" dirty="0">
                <a:solidFill>
                  <a:srgbClr val="2F2B20"/>
                </a:solidFill>
              </a:rPr>
            </a:br>
            <a:r>
              <a:rPr lang="en-US" b="1" dirty="0">
                <a:solidFill>
                  <a:srgbClr val="2F2B20"/>
                </a:solidFill>
              </a:rPr>
              <a:t>Excess fare </a:t>
            </a:r>
            <a:br>
              <a:rPr lang="en-US" b="1" dirty="0">
                <a:solidFill>
                  <a:srgbClr val="2F2B20"/>
                </a:solidFill>
              </a:rPr>
            </a:b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4355977" y="3229371"/>
            <a:ext cx="79208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b="1" dirty="0" err="1" smtClean="0">
                <a:solidFill>
                  <a:srgbClr val="2F2B20"/>
                </a:solidFill>
              </a:rPr>
              <a:t>Adult</a:t>
            </a:r>
            <a:r>
              <a:rPr lang="en-US" b="1" dirty="0" err="1"/>
              <a:t>Child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5515687" y="3229371"/>
            <a:ext cx="150458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b="1" dirty="0">
                <a:solidFill>
                  <a:srgbClr val="2F2B20"/>
                </a:solidFill>
              </a:rPr>
              <a:t>First class</a:t>
            </a:r>
            <a:br>
              <a:rPr lang="en-US" b="1" dirty="0">
                <a:solidFill>
                  <a:srgbClr val="2F2B20"/>
                </a:solidFill>
              </a:rPr>
            </a:br>
            <a:r>
              <a:rPr lang="en-US" b="1" dirty="0">
                <a:solidFill>
                  <a:srgbClr val="2F2B20"/>
                </a:solidFill>
              </a:rPr>
              <a:t>Standard class </a:t>
            </a:r>
            <a:br>
              <a:rPr lang="en-US" b="1" dirty="0">
                <a:solidFill>
                  <a:srgbClr val="2F2B20"/>
                </a:solidFill>
              </a:rPr>
            </a:b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6792037" y="3229372"/>
            <a:ext cx="195642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US" b="1" dirty="0">
                <a:solidFill>
                  <a:srgbClr val="2F2B20"/>
                </a:solidFill>
              </a:rPr>
              <a:t>= Peak = rush hour</a:t>
            </a:r>
            <a:br>
              <a:rPr lang="en-US" b="1" dirty="0">
                <a:solidFill>
                  <a:srgbClr val="2F2B20"/>
                </a:solidFill>
              </a:rPr>
            </a:br>
            <a:r>
              <a:rPr lang="en-US" b="1" dirty="0">
                <a:solidFill>
                  <a:srgbClr val="2F2B20"/>
                </a:solidFill>
              </a:rPr>
              <a:t>Off-peak</a:t>
            </a:r>
          </a:p>
        </p:txBody>
      </p:sp>
      <p:pic>
        <p:nvPicPr>
          <p:cNvPr id="2062" name="Picture 14" descr="http://www.anglaisfacile.com/cgi2/myexam/images/23873.jpg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342129"/>
            <a:ext cx="1731900" cy="13046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3" name="Picture 15" descr="http://www.anglaisfacile.com/cgi2/myexam/images/25440.jpg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61480" y="4366404"/>
            <a:ext cx="1712193" cy="1278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 descr="http://www.anglaisfacile.com/cgi2/myexam/images/23878.jpg"/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2021" y="4429700"/>
            <a:ext cx="1634798" cy="12315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http://www.anglaisfacile.com/cgi2/myexam/images/23874.jpg"/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5151" y="4429812"/>
            <a:ext cx="1597537" cy="12314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Obdélník 17"/>
          <p:cNvSpPr/>
          <p:nvPr/>
        </p:nvSpPr>
        <p:spPr>
          <a:xfrm>
            <a:off x="395536" y="5661248"/>
            <a:ext cx="173190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err="1" smtClean="0">
                <a:solidFill>
                  <a:srgbClr val="2F2B20"/>
                </a:solidFill>
              </a:rPr>
              <a:t>Platform</a:t>
            </a:r>
            <a:endParaRPr lang="cs-CZ" b="1" dirty="0" smtClean="0">
              <a:solidFill>
                <a:srgbClr val="2F2B20"/>
              </a:solidFill>
            </a:endParaRPr>
          </a:p>
          <a:p>
            <a:r>
              <a:rPr lang="en-US" b="1" dirty="0" smtClean="0">
                <a:solidFill>
                  <a:srgbClr val="2F2B20"/>
                </a:solidFill>
              </a:rPr>
              <a:t>Departure</a:t>
            </a:r>
            <a:r>
              <a:rPr lang="en-US" b="1" dirty="0">
                <a:solidFill>
                  <a:srgbClr val="2F2B20"/>
                </a:solidFill>
              </a:rPr>
              <a:t/>
            </a:r>
            <a:br>
              <a:rPr lang="en-US" b="1" dirty="0">
                <a:solidFill>
                  <a:srgbClr val="2F2B20"/>
                </a:solidFill>
              </a:rPr>
            </a:br>
            <a:r>
              <a:rPr lang="en-US" b="1" dirty="0">
                <a:solidFill>
                  <a:srgbClr val="2F2B20"/>
                </a:solidFill>
              </a:rPr>
              <a:t>Arrival </a:t>
            </a:r>
            <a:endParaRPr lang="cs-CZ" b="1" dirty="0">
              <a:solidFill>
                <a:srgbClr val="2F2B20"/>
              </a:solidFill>
            </a:endParaRPr>
          </a:p>
          <a:p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2450493" y="5661247"/>
            <a:ext cx="213034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b="1" dirty="0" smtClean="0">
                <a:solidFill>
                  <a:srgbClr val="2F2B20"/>
                </a:solidFill>
              </a:rPr>
              <a:t>Booking </a:t>
            </a:r>
            <a:r>
              <a:rPr lang="en-US" b="1" dirty="0">
                <a:solidFill>
                  <a:srgbClr val="2F2B20"/>
                </a:solidFill>
              </a:rPr>
              <a:t>office</a:t>
            </a:r>
            <a:br>
              <a:rPr lang="en-US" b="1" dirty="0">
                <a:solidFill>
                  <a:srgbClr val="2F2B20"/>
                </a:solidFill>
              </a:rPr>
            </a:br>
            <a:r>
              <a:rPr lang="en-US" b="1" dirty="0"/>
              <a:t>Ticket machine</a:t>
            </a:r>
            <a:br>
              <a:rPr lang="en-US" b="1" dirty="0"/>
            </a:br>
            <a:r>
              <a:rPr lang="en-US" b="1" dirty="0"/>
              <a:t>Waiting room </a:t>
            </a:r>
            <a:endParaRPr lang="cs-CZ" dirty="0"/>
          </a:p>
          <a:p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6785151" y="5755203"/>
            <a:ext cx="257951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US" b="1" dirty="0">
                <a:solidFill>
                  <a:srgbClr val="2F2B20"/>
                </a:solidFill>
              </a:rPr>
              <a:t>Network</a:t>
            </a:r>
            <a:br>
              <a:rPr lang="en-US" b="1" dirty="0">
                <a:solidFill>
                  <a:srgbClr val="2F2B20"/>
                </a:solidFill>
              </a:rPr>
            </a:br>
            <a:r>
              <a:rPr lang="en-US" b="1" dirty="0">
                <a:solidFill>
                  <a:srgbClr val="2F2B20"/>
                </a:solidFill>
              </a:rPr>
              <a:t>Line</a:t>
            </a:r>
            <a:br>
              <a:rPr lang="en-US" b="1" dirty="0">
                <a:solidFill>
                  <a:srgbClr val="2F2B20"/>
                </a:solidFill>
              </a:rPr>
            </a:br>
            <a:r>
              <a:rPr lang="en-US" b="1" dirty="0">
                <a:solidFill>
                  <a:srgbClr val="2F2B20"/>
                </a:solidFill>
              </a:rPr>
              <a:t>Direction Platform</a:t>
            </a:r>
            <a:br>
              <a:rPr lang="en-US" b="1" dirty="0">
                <a:solidFill>
                  <a:srgbClr val="2F2B20"/>
                </a:solidFill>
              </a:rPr>
            </a:br>
            <a:endParaRPr lang="cs-CZ" dirty="0">
              <a:solidFill>
                <a:srgbClr val="2F2B20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4752021" y="5755203"/>
            <a:ext cx="1226027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US" b="1" dirty="0">
                <a:solidFill>
                  <a:srgbClr val="2F2B20"/>
                </a:solidFill>
              </a:rPr>
              <a:t>Front</a:t>
            </a:r>
          </a:p>
          <a:p>
            <a:pPr lvl="0"/>
            <a:r>
              <a:rPr lang="en-US" b="1" dirty="0">
                <a:solidFill>
                  <a:srgbClr val="2F2B20"/>
                </a:solidFill>
              </a:rPr>
              <a:t>Back</a:t>
            </a:r>
            <a:br>
              <a:rPr lang="en-US" b="1" dirty="0">
                <a:solidFill>
                  <a:srgbClr val="2F2B20"/>
                </a:solidFill>
              </a:rPr>
            </a:br>
            <a:r>
              <a:rPr lang="en-US" b="1" dirty="0">
                <a:solidFill>
                  <a:srgbClr val="2F2B20"/>
                </a:solidFill>
              </a:rPr>
              <a:t>Seat</a:t>
            </a:r>
          </a:p>
          <a:p>
            <a:pPr lvl="0"/>
            <a:endParaRPr lang="cs-CZ" dirty="0">
              <a:solidFill>
                <a:srgbClr val="2F2B2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413588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3" name="Picture 1" descr="http://www.anglaisfacile.com/cgi2/myexam/images/2544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332656"/>
            <a:ext cx="1675528" cy="16641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http://www.anglaisfacile.com/cgi2/myexam/images/25442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6691" y="496656"/>
            <a:ext cx="1771823" cy="13361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http://www.anglaisfacile.com/cgi2/myexam/images/23877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514" y="553396"/>
            <a:ext cx="1574969" cy="12115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http://www.anglaisfacile.com/cgi2/myexam/images/23997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33482" y="496999"/>
            <a:ext cx="2030805" cy="13639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http://www.anglaisfacile.com/cgi2/myexam/images/25431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370883"/>
            <a:ext cx="1512168" cy="15365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07504" y="1832785"/>
            <a:ext cx="151216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US" b="1" dirty="0">
                <a:solidFill>
                  <a:srgbClr val="2F2B20"/>
                </a:solidFill>
              </a:rPr>
              <a:t>To get on </a:t>
            </a:r>
            <a:br>
              <a:rPr lang="en-US" b="1" dirty="0">
                <a:solidFill>
                  <a:srgbClr val="2F2B20"/>
                </a:solidFill>
              </a:rPr>
            </a:br>
            <a:r>
              <a:rPr lang="en-US" b="1" dirty="0">
                <a:solidFill>
                  <a:srgbClr val="2F2B20"/>
                </a:solidFill>
              </a:rPr>
              <a:t>To get off</a:t>
            </a:r>
          </a:p>
        </p:txBody>
      </p:sp>
      <p:sp>
        <p:nvSpPr>
          <p:cNvPr id="5" name="Obdélník 4"/>
          <p:cNvSpPr/>
          <p:nvPr/>
        </p:nvSpPr>
        <p:spPr>
          <a:xfrm>
            <a:off x="1783032" y="1907441"/>
            <a:ext cx="177548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b="1" dirty="0">
                <a:solidFill>
                  <a:srgbClr val="2F2B20"/>
                </a:solidFill>
              </a:rPr>
              <a:t>To wait (for) </a:t>
            </a:r>
            <a:endParaRPr lang="cs-CZ" b="1" dirty="0" smtClean="0">
              <a:solidFill>
                <a:srgbClr val="2F2B2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558514" y="1764911"/>
            <a:ext cx="1574969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US" b="1" dirty="0">
                <a:solidFill>
                  <a:srgbClr val="2F2B20"/>
                </a:solidFill>
              </a:rPr>
              <a:t>To arrive</a:t>
            </a:r>
            <a:br>
              <a:rPr lang="en-US" b="1" dirty="0">
                <a:solidFill>
                  <a:srgbClr val="2F2B20"/>
                </a:solidFill>
              </a:rPr>
            </a:br>
            <a:r>
              <a:rPr lang="en-US" b="1" dirty="0"/>
              <a:t>To change</a:t>
            </a:r>
            <a:br>
              <a:rPr lang="en-US" b="1" dirty="0"/>
            </a:br>
            <a:r>
              <a:rPr lang="en-US" b="1" dirty="0"/>
              <a:t>To stop </a:t>
            </a:r>
            <a:endParaRPr lang="cs-CZ" b="1" dirty="0" smtClean="0"/>
          </a:p>
          <a:p>
            <a:pPr lvl="0"/>
            <a:r>
              <a:rPr lang="en-US" b="1" dirty="0" smtClean="0"/>
              <a:t>To </a:t>
            </a:r>
            <a:r>
              <a:rPr lang="en-US" b="1" dirty="0"/>
              <a:t>hurry</a:t>
            </a:r>
            <a:br>
              <a:rPr lang="en-US" b="1" dirty="0"/>
            </a:br>
            <a:endParaRPr lang="cs-CZ" dirty="0">
              <a:solidFill>
                <a:srgbClr val="2F2B2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133483" y="1860972"/>
            <a:ext cx="1814781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b="1" dirty="0">
                <a:solidFill>
                  <a:srgbClr val="2F2B20"/>
                </a:solidFill>
              </a:rPr>
              <a:t>To miss </a:t>
            </a:r>
            <a:br>
              <a:rPr lang="en-US" b="1" dirty="0">
                <a:solidFill>
                  <a:srgbClr val="2F2B20"/>
                </a:solidFill>
              </a:rPr>
            </a:b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7164287" y="1996786"/>
            <a:ext cx="1349425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en-US" b="1" dirty="0">
                <a:solidFill>
                  <a:srgbClr val="2F2B20"/>
                </a:solidFill>
              </a:rPr>
              <a:t>To produce one's ticket</a:t>
            </a:r>
            <a:endParaRPr lang="cs-CZ" dirty="0">
              <a:solidFill>
                <a:srgbClr val="2F2B20"/>
              </a:solidFill>
            </a:endParaRPr>
          </a:p>
        </p:txBody>
      </p:sp>
      <p:pic>
        <p:nvPicPr>
          <p:cNvPr id="1026" name="Picture 2" descr="http://t2.gstatic.com/images?q=tbn:ANd9GcTkPX20Qsi3Rqv7lUtUnmJsCL0rcdtlUYmmvz7VEN9mVZA1MTrM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2996952"/>
            <a:ext cx="3585819" cy="3732511"/>
          </a:xfrm>
          <a:prstGeom prst="rect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139952" y="2996952"/>
            <a:ext cx="38884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err="1" smtClean="0">
                <a:solidFill>
                  <a:srgbClr val="C00000"/>
                </a:solidFill>
              </a:rPr>
              <a:t>Can</a:t>
            </a:r>
            <a:r>
              <a:rPr lang="cs-CZ" sz="2000" b="1" dirty="0" smtClean="0">
                <a:solidFill>
                  <a:srgbClr val="C00000"/>
                </a:solidFill>
              </a:rPr>
              <a:t> </a:t>
            </a:r>
            <a:r>
              <a:rPr lang="cs-CZ" sz="2000" b="1" dirty="0" err="1" smtClean="0">
                <a:solidFill>
                  <a:srgbClr val="C00000"/>
                </a:solidFill>
              </a:rPr>
              <a:t>you</a:t>
            </a:r>
            <a:r>
              <a:rPr lang="cs-CZ" sz="2000" b="1" dirty="0" smtClean="0">
                <a:solidFill>
                  <a:srgbClr val="C00000"/>
                </a:solidFill>
              </a:rPr>
              <a:t> </a:t>
            </a:r>
            <a:r>
              <a:rPr lang="cs-CZ" sz="2000" b="1" dirty="0" err="1" smtClean="0">
                <a:solidFill>
                  <a:srgbClr val="C00000"/>
                </a:solidFill>
              </a:rPr>
              <a:t>name</a:t>
            </a:r>
            <a:r>
              <a:rPr lang="cs-CZ" sz="2000" b="1" dirty="0" smtClean="0">
                <a:solidFill>
                  <a:srgbClr val="C00000"/>
                </a:solidFill>
              </a:rPr>
              <a:t> these </a:t>
            </a:r>
            <a:r>
              <a:rPr lang="cs-CZ" sz="2000" b="1" dirty="0" err="1" smtClean="0">
                <a:solidFill>
                  <a:srgbClr val="C00000"/>
                </a:solidFill>
              </a:rPr>
              <a:t>means</a:t>
            </a:r>
            <a:r>
              <a:rPr lang="cs-CZ" sz="2000" b="1" dirty="0" smtClean="0">
                <a:solidFill>
                  <a:srgbClr val="C00000"/>
                </a:solidFill>
              </a:rPr>
              <a:t> </a:t>
            </a:r>
            <a:r>
              <a:rPr lang="cs-CZ" sz="2000" b="1" dirty="0" err="1" smtClean="0">
                <a:solidFill>
                  <a:srgbClr val="C00000"/>
                </a:solidFill>
              </a:rPr>
              <a:t>of</a:t>
            </a:r>
            <a:r>
              <a:rPr lang="cs-CZ" sz="2000" b="1" dirty="0" smtClean="0">
                <a:solidFill>
                  <a:srgbClr val="C00000"/>
                </a:solidFill>
              </a:rPr>
              <a:t> transport?</a:t>
            </a:r>
            <a:endParaRPr lang="cs-CZ" sz="2000" b="1" dirty="0">
              <a:solidFill>
                <a:srgbClr val="C00000"/>
              </a:solidFill>
            </a:endParaRPr>
          </a:p>
        </p:txBody>
      </p:sp>
      <p:pic>
        <p:nvPicPr>
          <p:cNvPr id="1028" name="Picture 4" descr="http://t1.gstatic.com/images?q=tbn:ANd9GcQTbbLbFb00EfsXbxRSW1RN8TmxJRuTEnNOAuFGI15cSrbYsrSnCw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3670532"/>
            <a:ext cx="3888432" cy="3019255"/>
          </a:xfrm>
          <a:prstGeom prst="rect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063872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an aeroplane / a plane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15037" y="109198"/>
            <a:ext cx="1144346" cy="1069892"/>
          </a:xfrm>
          <a:prstGeom prst="rect">
            <a:avLst/>
          </a:prstGeom>
          <a:noFill/>
          <a:ln>
            <a:solidFill>
              <a:srgbClr val="7030A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a bicycle / a cycle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6" y="4625138"/>
            <a:ext cx="1093350" cy="1068702"/>
          </a:xfrm>
          <a:prstGeom prst="rect">
            <a:avLst/>
          </a:prstGeom>
          <a:noFill/>
          <a:ln>
            <a:solidFill>
              <a:srgbClr val="7030A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a boat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361" y="239074"/>
            <a:ext cx="1087955" cy="1052992"/>
          </a:xfrm>
          <a:prstGeom prst="rect">
            <a:avLst/>
          </a:prstGeom>
          <a:noFill/>
          <a:ln>
            <a:solidFill>
              <a:srgbClr val="7030A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a bus">
            <a:hlinkClick r:id="rId8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361" y="1308966"/>
            <a:ext cx="1091938" cy="1064109"/>
          </a:xfrm>
          <a:prstGeom prst="rect">
            <a:avLst/>
          </a:prstGeom>
          <a:noFill/>
          <a:ln>
            <a:solidFill>
              <a:srgbClr val="7030A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a car">
            <a:hlinkClick r:id="rId10"/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378" y="2373075"/>
            <a:ext cx="1083972" cy="1113568"/>
          </a:xfrm>
          <a:prstGeom prst="rect">
            <a:avLst/>
          </a:prstGeom>
          <a:noFill/>
          <a:ln>
            <a:solidFill>
              <a:srgbClr val="7030A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 descr="a helicopter">
            <a:hlinkClick r:id="rId12"/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15037" y="1179090"/>
            <a:ext cx="1144346" cy="1144346"/>
          </a:xfrm>
          <a:prstGeom prst="rect">
            <a:avLst/>
          </a:prstGeom>
          <a:noFill/>
          <a:ln>
            <a:solidFill>
              <a:srgbClr val="7030A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6" name="Picture 18" descr="a lorry">
            <a:hlinkClick r:id="rId14"/>
          </p:cNvPr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15038" y="3436258"/>
            <a:ext cx="1128962" cy="1132415"/>
          </a:xfrm>
          <a:prstGeom prst="rect">
            <a:avLst/>
          </a:prstGeom>
          <a:noFill/>
          <a:ln>
            <a:solidFill>
              <a:srgbClr val="7030A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8" name="Picture 20" descr="a moped">
            <a:hlinkClick r:id="rId16"/>
          </p:cNvPr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2015" y="5707598"/>
            <a:ext cx="1130124" cy="1155094"/>
          </a:xfrm>
          <a:prstGeom prst="rect">
            <a:avLst/>
          </a:prstGeom>
          <a:noFill/>
          <a:ln>
            <a:solidFill>
              <a:srgbClr val="7030A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0" name="Picture 22" descr="a (motor)bike">
            <a:hlinkClick r:id="rId18"/>
          </p:cNvPr>
          <p:cNvPicPr>
            <a:picLocks noChangeAspect="1" noChangeArrowheads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15039" y="4568673"/>
            <a:ext cx="1128962" cy="1133570"/>
          </a:xfrm>
          <a:prstGeom prst="rect">
            <a:avLst/>
          </a:prstGeom>
          <a:noFill/>
          <a:ln>
            <a:solidFill>
              <a:srgbClr val="7030A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2" name="Picture 24" descr="a ship">
            <a:hlinkClick r:id="rId20"/>
          </p:cNvPr>
          <p:cNvPicPr>
            <a:picLocks noChangeAspect="1" noChangeArrowheads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5693841"/>
            <a:ext cx="1145232" cy="1156356"/>
          </a:xfrm>
          <a:prstGeom prst="rect">
            <a:avLst/>
          </a:prstGeom>
          <a:noFill/>
          <a:ln>
            <a:solidFill>
              <a:srgbClr val="7030A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4" name="Picture 26" descr="a submarine / a sub">
            <a:hlinkClick r:id="rId22"/>
          </p:cNvPr>
          <p:cNvPicPr>
            <a:picLocks noChangeAspect="1" noChangeArrowheads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3086" y="5718220"/>
            <a:ext cx="1144472" cy="1144472"/>
          </a:xfrm>
          <a:prstGeom prst="rect">
            <a:avLst/>
          </a:prstGeom>
          <a:noFill/>
          <a:ln>
            <a:solidFill>
              <a:srgbClr val="7030A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6" name="Picture 28" descr="a tanker">
            <a:hlinkClick r:id="rId24"/>
          </p:cNvPr>
          <p:cNvPicPr>
            <a:picLocks noChangeAspect="1" noChangeArrowheads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7403" y="5718220"/>
            <a:ext cx="1115442" cy="1139780"/>
          </a:xfrm>
          <a:prstGeom prst="rect">
            <a:avLst/>
          </a:prstGeom>
          <a:noFill/>
          <a:ln>
            <a:solidFill>
              <a:srgbClr val="7030A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8" name="Picture 30" descr="a taxi">
            <a:hlinkClick r:id="rId26"/>
          </p:cNvPr>
          <p:cNvPicPr>
            <a:picLocks noChangeAspect="1" noChangeArrowheads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15037" y="2350827"/>
            <a:ext cx="1144345" cy="1069180"/>
          </a:xfrm>
          <a:prstGeom prst="rect">
            <a:avLst/>
          </a:prstGeom>
          <a:noFill/>
          <a:ln>
            <a:solidFill>
              <a:srgbClr val="7030A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80" name="Picture 32" descr="a train">
            <a:hlinkClick r:id="rId28"/>
          </p:cNvPr>
          <p:cNvPicPr>
            <a:picLocks noChangeAspect="1" noChangeArrowheads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39915" y="5707223"/>
            <a:ext cx="1119468" cy="1137391"/>
          </a:xfrm>
          <a:prstGeom prst="rect">
            <a:avLst/>
          </a:prstGeom>
          <a:noFill/>
          <a:ln>
            <a:solidFill>
              <a:srgbClr val="7030A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82" name="Picture 34" descr="a tram">
            <a:hlinkClick r:id="rId30"/>
          </p:cNvPr>
          <p:cNvPicPr>
            <a:picLocks noChangeAspect="1" noChangeArrowheads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32138" y="5706256"/>
            <a:ext cx="1148197" cy="1151743"/>
          </a:xfrm>
          <a:prstGeom prst="rect">
            <a:avLst/>
          </a:prstGeom>
          <a:noFill/>
          <a:ln>
            <a:solidFill>
              <a:srgbClr val="7030A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84" name="Picture 36" descr="an underground train / a tube train">
            <a:hlinkClick r:id="rId32"/>
          </p:cNvPr>
          <p:cNvPicPr>
            <a:picLocks noChangeAspect="1" noChangeArrowheads="1"/>
          </p:cNvPicPr>
          <p:nvPr/>
        </p:nvPicPr>
        <p:blipFill>
          <a:blip r:embed="rId3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3510322"/>
            <a:ext cx="1090310" cy="1113546"/>
          </a:xfrm>
          <a:prstGeom prst="rect">
            <a:avLst/>
          </a:prstGeom>
          <a:noFill/>
          <a:ln>
            <a:solidFill>
              <a:srgbClr val="7030A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86" name="Picture 38" descr="a van">
            <a:hlinkClick r:id="rId34"/>
          </p:cNvPr>
          <p:cNvPicPr>
            <a:picLocks noChangeAspect="1" noChangeArrowheads="1"/>
          </p:cNvPicPr>
          <p:nvPr/>
        </p:nvPicPr>
        <p:blipFill>
          <a:blip r:embed="rId3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0335" y="5706255"/>
            <a:ext cx="1159580" cy="1155619"/>
          </a:xfrm>
          <a:prstGeom prst="rect">
            <a:avLst/>
          </a:prstGeom>
          <a:noFill/>
          <a:ln>
            <a:solidFill>
              <a:srgbClr val="7030A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88" name="Picture 40" descr="a yacht">
            <a:hlinkClick r:id="rId36"/>
          </p:cNvPr>
          <p:cNvPicPr>
            <a:picLocks noChangeAspect="1" noChangeArrowheads="1"/>
          </p:cNvPicPr>
          <p:nvPr/>
        </p:nvPicPr>
        <p:blipFill>
          <a:blip r:embed="rId3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2975" y="5693840"/>
            <a:ext cx="1189039" cy="1164159"/>
          </a:xfrm>
          <a:prstGeom prst="rect">
            <a:avLst/>
          </a:prstGeom>
          <a:noFill/>
          <a:ln>
            <a:solidFill>
              <a:srgbClr val="7030A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907704" y="350071"/>
            <a:ext cx="555242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7030A0"/>
                </a:solidFill>
              </a:rPr>
              <a:t>Can</a:t>
            </a:r>
            <a:r>
              <a:rPr lang="cs-CZ" sz="2400" dirty="0" smtClean="0">
                <a:solidFill>
                  <a:srgbClr val="7030A0"/>
                </a:solidFill>
              </a:rPr>
              <a:t> </a:t>
            </a:r>
            <a:r>
              <a:rPr lang="cs-CZ" sz="2400" dirty="0" err="1" smtClean="0">
                <a:solidFill>
                  <a:srgbClr val="7030A0"/>
                </a:solidFill>
              </a:rPr>
              <a:t>you</a:t>
            </a:r>
            <a:r>
              <a:rPr lang="cs-CZ" sz="2400" dirty="0" smtClean="0">
                <a:solidFill>
                  <a:srgbClr val="7030A0"/>
                </a:solidFill>
              </a:rPr>
              <a:t> </a:t>
            </a:r>
            <a:r>
              <a:rPr lang="cs-CZ" sz="2400" dirty="0" err="1" smtClean="0">
                <a:solidFill>
                  <a:srgbClr val="7030A0"/>
                </a:solidFill>
              </a:rPr>
              <a:t>name</a:t>
            </a:r>
            <a:r>
              <a:rPr lang="cs-CZ" sz="2400" dirty="0" smtClean="0">
                <a:solidFill>
                  <a:srgbClr val="7030A0"/>
                </a:solidFill>
              </a:rPr>
              <a:t> these </a:t>
            </a:r>
            <a:r>
              <a:rPr lang="cs-CZ" sz="2400" dirty="0" err="1" smtClean="0">
                <a:solidFill>
                  <a:srgbClr val="7030A0"/>
                </a:solidFill>
              </a:rPr>
              <a:t>means</a:t>
            </a:r>
            <a:r>
              <a:rPr lang="cs-CZ" sz="2400" dirty="0" smtClean="0">
                <a:solidFill>
                  <a:srgbClr val="7030A0"/>
                </a:solidFill>
              </a:rPr>
              <a:t> </a:t>
            </a:r>
            <a:r>
              <a:rPr lang="cs-CZ" sz="2400" dirty="0" err="1" smtClean="0">
                <a:solidFill>
                  <a:srgbClr val="7030A0"/>
                </a:solidFill>
              </a:rPr>
              <a:t>of</a:t>
            </a:r>
            <a:r>
              <a:rPr lang="cs-CZ" sz="2400" dirty="0" smtClean="0">
                <a:solidFill>
                  <a:srgbClr val="7030A0"/>
                </a:solidFill>
              </a:rPr>
              <a:t> transport?</a:t>
            </a:r>
            <a:endParaRPr lang="cs-CZ" sz="2400" dirty="0">
              <a:solidFill>
                <a:srgbClr val="7030A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907704" y="1751264"/>
            <a:ext cx="2232246" cy="2585323"/>
          </a:xfrm>
          <a:prstGeom prst="rect">
            <a:avLst/>
          </a:prstGeom>
          <a:noFill/>
          <a:ln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pPr marL="285750" indent="-285750" fontAlgn="b">
              <a:buFont typeface="Arial" pitchFamily="34" charset="0"/>
              <a:buChar char="•"/>
            </a:pPr>
            <a:r>
              <a:rPr lang="cs-CZ" dirty="0" err="1"/>
              <a:t>aeroplane</a:t>
            </a:r>
            <a:endParaRPr lang="cs-CZ" dirty="0"/>
          </a:p>
          <a:p>
            <a:pPr marL="285750" indent="-285750" fontAlgn="b">
              <a:buFont typeface="Arial" pitchFamily="34" charset="0"/>
              <a:buChar char="•"/>
            </a:pPr>
            <a:r>
              <a:rPr lang="cs-CZ" dirty="0" err="1" smtClean="0"/>
              <a:t>bicycl</a:t>
            </a:r>
            <a:endParaRPr lang="cs-CZ" dirty="0"/>
          </a:p>
          <a:p>
            <a:pPr marL="285750" indent="-285750" fontAlgn="b">
              <a:buFont typeface="Arial" pitchFamily="34" charset="0"/>
              <a:buChar char="•"/>
            </a:pPr>
            <a:r>
              <a:rPr lang="cs-CZ" dirty="0" err="1"/>
              <a:t>boat</a:t>
            </a:r>
            <a:endParaRPr lang="cs-CZ" dirty="0"/>
          </a:p>
          <a:p>
            <a:pPr marL="285750" indent="-285750" fontAlgn="b">
              <a:buFont typeface="Arial" pitchFamily="34" charset="0"/>
              <a:buChar char="•"/>
            </a:pPr>
            <a:r>
              <a:rPr lang="cs-CZ" dirty="0"/>
              <a:t>bus</a:t>
            </a:r>
          </a:p>
          <a:p>
            <a:pPr marL="285750" indent="-285750" fontAlgn="b">
              <a:buFont typeface="Arial" pitchFamily="34" charset="0"/>
              <a:buChar char="•"/>
            </a:pPr>
            <a:r>
              <a:rPr lang="cs-CZ" dirty="0"/>
              <a:t>c</a:t>
            </a:r>
            <a:r>
              <a:rPr lang="cs-CZ" dirty="0" smtClean="0"/>
              <a:t>ar</a:t>
            </a:r>
          </a:p>
          <a:p>
            <a:pPr marL="285750" indent="-285750" fontAlgn="b">
              <a:buFont typeface="Arial" pitchFamily="34" charset="0"/>
              <a:buChar char="•"/>
            </a:pPr>
            <a:r>
              <a:rPr lang="cs-CZ" dirty="0" err="1"/>
              <a:t>helicopter</a:t>
            </a:r>
            <a:endParaRPr lang="cs-CZ" dirty="0"/>
          </a:p>
          <a:p>
            <a:pPr marL="285750" indent="-285750" fontAlgn="b">
              <a:buFont typeface="Arial" pitchFamily="34" charset="0"/>
              <a:buChar char="•"/>
            </a:pPr>
            <a:r>
              <a:rPr lang="cs-CZ" dirty="0" err="1"/>
              <a:t>lorry</a:t>
            </a:r>
            <a:endParaRPr lang="cs-CZ" dirty="0"/>
          </a:p>
          <a:p>
            <a:pPr marL="285750" indent="-285750" fontAlgn="b">
              <a:buFont typeface="Arial" pitchFamily="34" charset="0"/>
              <a:buChar char="•"/>
            </a:pPr>
            <a:r>
              <a:rPr lang="cs-CZ" dirty="0"/>
              <a:t>moped</a:t>
            </a:r>
          </a:p>
          <a:p>
            <a:pPr marL="285750" indent="-285750" fontAlgn="b">
              <a:buFont typeface="Arial" pitchFamily="34" charset="0"/>
              <a:buChar char="•"/>
            </a:pPr>
            <a:r>
              <a:rPr lang="cs-CZ" dirty="0" err="1" smtClean="0"/>
              <a:t>motorbike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139949" y="1751264"/>
            <a:ext cx="2740385" cy="2585323"/>
          </a:xfrm>
          <a:prstGeom prst="rect">
            <a:avLst/>
          </a:prstGeom>
          <a:noFill/>
          <a:ln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pPr marL="285750" indent="-285750" fontAlgn="b">
              <a:buFont typeface="Arial" pitchFamily="34" charset="0"/>
              <a:buChar char="•"/>
            </a:pPr>
            <a:r>
              <a:rPr lang="cs-CZ" dirty="0" err="1" smtClean="0"/>
              <a:t>ship</a:t>
            </a:r>
            <a:endParaRPr lang="cs-CZ" dirty="0"/>
          </a:p>
          <a:p>
            <a:pPr marL="285750" indent="-285750" fontAlgn="b">
              <a:buFont typeface="Arial" pitchFamily="34" charset="0"/>
              <a:buChar char="•"/>
            </a:pPr>
            <a:r>
              <a:rPr lang="cs-CZ" dirty="0" err="1"/>
              <a:t>submarine</a:t>
            </a:r>
            <a:endParaRPr lang="cs-CZ" dirty="0"/>
          </a:p>
          <a:p>
            <a:pPr marL="285750" indent="-285750" fontAlgn="b">
              <a:buFont typeface="Arial" pitchFamily="34" charset="0"/>
              <a:buChar char="•"/>
            </a:pPr>
            <a:r>
              <a:rPr lang="cs-CZ" dirty="0"/>
              <a:t>tanker</a:t>
            </a:r>
          </a:p>
          <a:p>
            <a:pPr marL="285750" indent="-285750" fontAlgn="b">
              <a:buFont typeface="Arial" pitchFamily="34" charset="0"/>
              <a:buChar char="•"/>
            </a:pPr>
            <a:r>
              <a:rPr lang="cs-CZ" dirty="0"/>
              <a:t>taxi</a:t>
            </a:r>
          </a:p>
          <a:p>
            <a:pPr marL="285750" indent="-285750" fontAlgn="b">
              <a:buFont typeface="Arial" pitchFamily="34" charset="0"/>
              <a:buChar char="•"/>
            </a:pPr>
            <a:r>
              <a:rPr lang="cs-CZ" dirty="0" err="1"/>
              <a:t>train</a:t>
            </a:r>
            <a:endParaRPr lang="cs-CZ" dirty="0"/>
          </a:p>
          <a:p>
            <a:pPr marL="285750" indent="-285750" fontAlgn="b">
              <a:buFont typeface="Arial" pitchFamily="34" charset="0"/>
              <a:buChar char="•"/>
            </a:pPr>
            <a:r>
              <a:rPr lang="cs-CZ" dirty="0" smtClean="0"/>
              <a:t>tram</a:t>
            </a:r>
            <a:endParaRPr lang="cs-CZ" dirty="0"/>
          </a:p>
          <a:p>
            <a:pPr marL="285750" indent="-285750" fontAlgn="b">
              <a:buFont typeface="Arial" pitchFamily="34" charset="0"/>
              <a:buChar char="•"/>
            </a:pPr>
            <a:r>
              <a:rPr lang="cs-CZ" dirty="0" smtClean="0"/>
              <a:t>tube/underground </a:t>
            </a:r>
            <a:r>
              <a:rPr lang="cs-CZ" dirty="0" err="1"/>
              <a:t>train</a:t>
            </a:r>
            <a:endParaRPr lang="cs-CZ" dirty="0"/>
          </a:p>
          <a:p>
            <a:pPr marL="285750" indent="-285750" fontAlgn="b">
              <a:buFont typeface="Arial" pitchFamily="34" charset="0"/>
              <a:buChar char="•"/>
            </a:pPr>
            <a:r>
              <a:rPr lang="cs-CZ" dirty="0" smtClean="0"/>
              <a:t>van</a:t>
            </a:r>
            <a:endParaRPr lang="cs-CZ" dirty="0"/>
          </a:p>
          <a:p>
            <a:pPr marL="285750" indent="-285750" fontAlgn="b">
              <a:buFont typeface="Arial" pitchFamily="34" charset="0"/>
              <a:buChar char="•"/>
            </a:pPr>
            <a:r>
              <a:rPr lang="cs-CZ" dirty="0" err="1" smtClean="0"/>
              <a:t>yacht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622431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an aeroplane / a plane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504" y="1627089"/>
            <a:ext cx="1228748" cy="1178184"/>
          </a:xfrm>
          <a:prstGeom prst="rect">
            <a:avLst/>
          </a:prstGeom>
          <a:noFill/>
          <a:ln>
            <a:solidFill>
              <a:srgbClr val="7030A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a bicycle / a cycle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22252" y="1627089"/>
            <a:ext cx="1213889" cy="1186524"/>
          </a:xfrm>
          <a:prstGeom prst="rect">
            <a:avLst/>
          </a:prstGeom>
          <a:noFill/>
          <a:ln>
            <a:solidFill>
              <a:srgbClr val="7030A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a boat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7641" y="1627089"/>
            <a:ext cx="1225921" cy="1186524"/>
          </a:xfrm>
          <a:prstGeom prst="rect">
            <a:avLst/>
          </a:prstGeom>
          <a:noFill/>
          <a:ln>
            <a:solidFill>
              <a:srgbClr val="7030A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a bus">
            <a:hlinkClick r:id="rId8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1385" y="1627089"/>
            <a:ext cx="1213299" cy="1182377"/>
          </a:xfrm>
          <a:prstGeom prst="rect">
            <a:avLst/>
          </a:prstGeom>
          <a:noFill/>
          <a:ln>
            <a:solidFill>
              <a:srgbClr val="7030A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a car">
            <a:hlinkClick r:id="rId10"/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94685" y="1619013"/>
            <a:ext cx="1191476" cy="1224007"/>
          </a:xfrm>
          <a:prstGeom prst="rect">
            <a:avLst/>
          </a:prstGeom>
          <a:noFill/>
          <a:ln>
            <a:solidFill>
              <a:srgbClr val="7030A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 descr="a helicopter">
            <a:hlinkClick r:id="rId12"/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2783" y="1619013"/>
            <a:ext cx="1211612" cy="1211612"/>
          </a:xfrm>
          <a:prstGeom prst="rect">
            <a:avLst/>
          </a:prstGeom>
          <a:noFill/>
          <a:ln>
            <a:solidFill>
              <a:srgbClr val="7030A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6" name="Picture 18" descr="a lorry">
            <a:hlinkClick r:id="rId14"/>
          </p:cNvPr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9478" y="4067419"/>
            <a:ext cx="1218294" cy="1222020"/>
          </a:xfrm>
          <a:prstGeom prst="rect">
            <a:avLst/>
          </a:prstGeom>
          <a:noFill/>
          <a:ln>
            <a:solidFill>
              <a:srgbClr val="7030A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8" name="Picture 20" descr="a moped">
            <a:hlinkClick r:id="rId16"/>
          </p:cNvPr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94684" y="4067419"/>
            <a:ext cx="1184794" cy="1222020"/>
          </a:xfrm>
          <a:prstGeom prst="rect">
            <a:avLst/>
          </a:prstGeom>
          <a:noFill/>
          <a:ln>
            <a:solidFill>
              <a:srgbClr val="7030A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0" name="Picture 22" descr="a (motor)bike">
            <a:hlinkClick r:id="rId18"/>
          </p:cNvPr>
          <p:cNvPicPr>
            <a:picLocks noChangeAspect="1" noChangeArrowheads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486" y="2830625"/>
            <a:ext cx="1231766" cy="1236794"/>
          </a:xfrm>
          <a:prstGeom prst="rect">
            <a:avLst/>
          </a:prstGeom>
          <a:noFill/>
          <a:ln>
            <a:solidFill>
              <a:srgbClr val="7030A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2" name="Picture 24" descr="a ship">
            <a:hlinkClick r:id="rId20"/>
          </p:cNvPr>
          <p:cNvPicPr>
            <a:picLocks noChangeAspect="1" noChangeArrowheads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22252" y="2843020"/>
            <a:ext cx="1224896" cy="1236794"/>
          </a:xfrm>
          <a:prstGeom prst="rect">
            <a:avLst/>
          </a:prstGeom>
          <a:noFill/>
          <a:ln>
            <a:solidFill>
              <a:srgbClr val="7030A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4" name="Picture 26" descr="a submarine / a sub">
            <a:hlinkClick r:id="rId22"/>
          </p:cNvPr>
          <p:cNvPicPr>
            <a:picLocks noChangeAspect="1" noChangeArrowheads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8440" y="2843020"/>
            <a:ext cx="1222946" cy="1222946"/>
          </a:xfrm>
          <a:prstGeom prst="rect">
            <a:avLst/>
          </a:prstGeom>
          <a:noFill/>
          <a:ln>
            <a:solidFill>
              <a:srgbClr val="7030A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6" name="Picture 28" descr="a tanker">
            <a:hlinkClick r:id="rId24"/>
          </p:cNvPr>
          <p:cNvPicPr>
            <a:picLocks noChangeAspect="1" noChangeArrowheads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3562" y="2843020"/>
            <a:ext cx="1222946" cy="1222946"/>
          </a:xfrm>
          <a:prstGeom prst="rect">
            <a:avLst/>
          </a:prstGeom>
          <a:noFill/>
          <a:ln>
            <a:solidFill>
              <a:srgbClr val="7030A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8" name="Picture 30" descr="a taxi">
            <a:hlinkClick r:id="rId26"/>
          </p:cNvPr>
          <p:cNvPicPr>
            <a:picLocks noChangeAspect="1" noChangeArrowheads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6160" y="2835278"/>
            <a:ext cx="1211612" cy="1218294"/>
          </a:xfrm>
          <a:prstGeom prst="rect">
            <a:avLst/>
          </a:prstGeom>
          <a:noFill/>
          <a:ln>
            <a:solidFill>
              <a:srgbClr val="7030A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80" name="Picture 32" descr="a train">
            <a:hlinkClick r:id="rId28"/>
          </p:cNvPr>
          <p:cNvPicPr>
            <a:picLocks noChangeAspect="1" noChangeArrowheads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94684" y="2843020"/>
            <a:ext cx="1191476" cy="1210552"/>
          </a:xfrm>
          <a:prstGeom prst="rect">
            <a:avLst/>
          </a:prstGeom>
          <a:noFill/>
          <a:ln>
            <a:solidFill>
              <a:srgbClr val="7030A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82" name="Picture 34" descr="a tram">
            <a:hlinkClick r:id="rId30"/>
          </p:cNvPr>
          <p:cNvPicPr>
            <a:picLocks noChangeAspect="1" noChangeArrowheads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5068" y="4079396"/>
            <a:ext cx="1206317" cy="1210043"/>
          </a:xfrm>
          <a:prstGeom prst="rect">
            <a:avLst/>
          </a:prstGeom>
          <a:noFill/>
          <a:ln>
            <a:solidFill>
              <a:srgbClr val="7030A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84" name="Picture 36" descr="an underground train / a tube train">
            <a:hlinkClick r:id="rId32"/>
          </p:cNvPr>
          <p:cNvPicPr>
            <a:picLocks noChangeAspect="1" noChangeArrowheads="1"/>
          </p:cNvPicPr>
          <p:nvPr/>
        </p:nvPicPr>
        <p:blipFill>
          <a:blip r:embed="rId3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1385" y="4077070"/>
            <a:ext cx="1187071" cy="1212369"/>
          </a:xfrm>
          <a:prstGeom prst="rect">
            <a:avLst/>
          </a:prstGeom>
          <a:noFill/>
          <a:ln>
            <a:solidFill>
              <a:srgbClr val="7030A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86" name="Picture 38" descr="a van">
            <a:hlinkClick r:id="rId34"/>
          </p:cNvPr>
          <p:cNvPicPr>
            <a:picLocks noChangeAspect="1" noChangeArrowheads="1"/>
          </p:cNvPicPr>
          <p:nvPr/>
        </p:nvPicPr>
        <p:blipFill>
          <a:blip r:embed="rId3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486" y="4079814"/>
            <a:ext cx="1213771" cy="1209625"/>
          </a:xfrm>
          <a:prstGeom prst="rect">
            <a:avLst/>
          </a:prstGeom>
          <a:noFill/>
          <a:ln>
            <a:solidFill>
              <a:srgbClr val="7030A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88" name="Picture 40" descr="a yacht">
            <a:hlinkClick r:id="rId36"/>
          </p:cNvPr>
          <p:cNvPicPr>
            <a:picLocks noChangeAspect="1" noChangeArrowheads="1"/>
          </p:cNvPicPr>
          <p:nvPr/>
        </p:nvPicPr>
        <p:blipFill>
          <a:blip r:embed="rId3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21243" y="4079395"/>
            <a:ext cx="1235904" cy="1210043"/>
          </a:xfrm>
          <a:prstGeom prst="rect">
            <a:avLst/>
          </a:prstGeom>
          <a:noFill/>
          <a:ln>
            <a:solidFill>
              <a:srgbClr val="7030A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971600" y="373306"/>
            <a:ext cx="340196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7030A0"/>
                </a:solidFill>
              </a:rPr>
              <a:t>Means</a:t>
            </a:r>
            <a:r>
              <a:rPr lang="cs-CZ" sz="2400" dirty="0" smtClean="0">
                <a:solidFill>
                  <a:srgbClr val="7030A0"/>
                </a:solidFill>
              </a:rPr>
              <a:t> </a:t>
            </a:r>
            <a:r>
              <a:rPr lang="cs-CZ" sz="2400" dirty="0" err="1" smtClean="0">
                <a:solidFill>
                  <a:srgbClr val="7030A0"/>
                </a:solidFill>
              </a:rPr>
              <a:t>of</a:t>
            </a:r>
            <a:r>
              <a:rPr lang="cs-CZ" sz="2400" dirty="0" smtClean="0">
                <a:solidFill>
                  <a:srgbClr val="7030A0"/>
                </a:solidFill>
              </a:rPr>
              <a:t> transport</a:t>
            </a:r>
            <a:endParaRPr lang="cs-CZ" sz="2400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74545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404664"/>
            <a:ext cx="78488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Where can I find the nearest </a:t>
            </a:r>
            <a:r>
              <a:rPr lang="cs-CZ" b="1" dirty="0" smtClean="0"/>
              <a:t>                              </a:t>
            </a:r>
            <a:r>
              <a:rPr lang="en-US" b="1" dirty="0" smtClean="0"/>
              <a:t>please</a:t>
            </a:r>
            <a:r>
              <a:rPr lang="en-US" b="1" dirty="0"/>
              <a:t>?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6851" y="132130"/>
            <a:ext cx="129540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51520" y="1046530"/>
            <a:ext cx="66967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This teenager is a </a:t>
            </a:r>
            <a:r>
              <a:rPr lang="cs-CZ" b="1" dirty="0" smtClean="0"/>
              <a:t>                           </a:t>
            </a:r>
            <a:r>
              <a:rPr lang="en-US" b="1" dirty="0" smtClean="0"/>
              <a:t>, </a:t>
            </a:r>
            <a:r>
              <a:rPr lang="en-US" b="1" dirty="0"/>
              <a:t>the </a:t>
            </a:r>
            <a:r>
              <a:rPr lang="cs-CZ" b="1" dirty="0" smtClean="0"/>
              <a:t>                          </a:t>
            </a:r>
            <a:r>
              <a:rPr lang="en-US" b="1" dirty="0" smtClean="0"/>
              <a:t>gives </a:t>
            </a:r>
            <a:r>
              <a:rPr lang="en-US" b="1" dirty="0"/>
              <a:t>him a fine.</a:t>
            </a:r>
            <a:endParaRPr lang="cs-CZ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887739"/>
            <a:ext cx="1083123" cy="9138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6246" y="916905"/>
            <a:ext cx="1181100" cy="1200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95536" y="2348880"/>
            <a:ext cx="70567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In London, </a:t>
            </a:r>
            <a:r>
              <a:rPr lang="cs-CZ" b="1" dirty="0" smtClean="0"/>
              <a:t>                      </a:t>
            </a:r>
            <a:r>
              <a:rPr lang="en-US" b="1" dirty="0" smtClean="0"/>
              <a:t>are </a:t>
            </a:r>
            <a:r>
              <a:rPr lang="en-US" b="1" dirty="0"/>
              <a:t>being replaced by modern </a:t>
            </a:r>
            <a:r>
              <a:rPr lang="cs-CZ" b="1" dirty="0" smtClean="0"/>
              <a:t>                                </a:t>
            </a:r>
            <a:r>
              <a:rPr lang="en-US" b="1" dirty="0" smtClean="0"/>
              <a:t>. </a:t>
            </a:r>
            <a:r>
              <a:rPr lang="en-US" b="1" dirty="0"/>
              <a:t/>
            </a:r>
            <a:br>
              <a:rPr lang="en-US" b="1" dirty="0"/>
            </a:br>
            <a:endParaRPr lang="cs-CZ" dirty="0"/>
          </a:p>
        </p:txBody>
      </p:sp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465" y="1993986"/>
            <a:ext cx="1152525" cy="1000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84409" y="1993986"/>
            <a:ext cx="1358272" cy="10844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95536" y="3573016"/>
            <a:ext cx="86409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Under no circumstances </a:t>
            </a:r>
            <a:r>
              <a:rPr lang="cs-CZ" b="1" dirty="0" smtClean="0"/>
              <a:t>                         </a:t>
            </a:r>
            <a:r>
              <a:rPr lang="en-US" b="1" dirty="0" smtClean="0"/>
              <a:t>is </a:t>
            </a:r>
            <a:r>
              <a:rPr lang="en-US" b="1" dirty="0"/>
              <a:t>a allowed to speak to the </a:t>
            </a:r>
            <a:r>
              <a:rPr lang="cs-CZ" b="1" dirty="0" smtClean="0"/>
              <a:t>                               </a:t>
            </a:r>
            <a:r>
              <a:rPr lang="en-US" b="1" dirty="0" smtClean="0"/>
              <a:t>. </a:t>
            </a:r>
            <a:r>
              <a:rPr lang="en-US" b="1" dirty="0"/>
              <a:t/>
            </a:r>
            <a:br>
              <a:rPr lang="en-US" b="1" dirty="0"/>
            </a:br>
            <a:endParaRPr lang="cs-CZ" dirty="0"/>
          </a:p>
        </p:txBody>
      </p:sp>
      <p:pic>
        <p:nvPicPr>
          <p:cNvPr id="4103" name="Picture 7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34671" y="3134866"/>
            <a:ext cx="1171575" cy="876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4" name="Picture 8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69618" y="3134866"/>
            <a:ext cx="1374789" cy="10256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95536" y="4797152"/>
            <a:ext cx="784887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smtClean="0"/>
              <a:t>A</a:t>
            </a:r>
            <a:r>
              <a:rPr lang="cs-CZ" b="1" dirty="0" smtClean="0"/>
              <a:t>                       </a:t>
            </a:r>
            <a:r>
              <a:rPr lang="en-US" b="1" dirty="0" smtClean="0"/>
              <a:t> </a:t>
            </a:r>
            <a:r>
              <a:rPr lang="en-US" b="1" dirty="0"/>
              <a:t>is a kind of electric train cruising in the streets of lots of big cities. </a:t>
            </a:r>
            <a:br>
              <a:rPr lang="en-US" b="1" dirty="0"/>
            </a:br>
            <a:endParaRPr lang="cs-CZ" dirty="0"/>
          </a:p>
        </p:txBody>
      </p:sp>
      <p:pic>
        <p:nvPicPr>
          <p:cNvPr id="4105" name="Picture 9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7" y="4219348"/>
            <a:ext cx="1353597" cy="10151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95536" y="5661248"/>
            <a:ext cx="784887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I am </a:t>
            </a:r>
            <a:r>
              <a:rPr lang="en-US" b="1" dirty="0" smtClean="0"/>
              <a:t>a</a:t>
            </a:r>
            <a:r>
              <a:rPr lang="cs-CZ" b="1" dirty="0" smtClean="0"/>
              <a:t>                         </a:t>
            </a:r>
            <a:r>
              <a:rPr lang="en-US" b="1" dirty="0" smtClean="0"/>
              <a:t> </a:t>
            </a:r>
            <a:r>
              <a:rPr lang="en-US" b="1" dirty="0"/>
              <a:t>. Each morning I take </a:t>
            </a:r>
            <a:r>
              <a:rPr lang="en-US" b="1" dirty="0" smtClean="0"/>
              <a:t>a</a:t>
            </a:r>
            <a:r>
              <a:rPr lang="cs-CZ" b="1" dirty="0" smtClean="0"/>
              <a:t>                          </a:t>
            </a:r>
            <a:r>
              <a:rPr lang="en-US" b="1" dirty="0" smtClean="0"/>
              <a:t> </a:t>
            </a:r>
            <a:r>
              <a:rPr lang="en-US" b="1" dirty="0"/>
              <a:t>to reach my work. After getting off my train I run towards the . </a:t>
            </a:r>
            <a:endParaRPr lang="cs-CZ" dirty="0"/>
          </a:p>
        </p:txBody>
      </p:sp>
      <p:pic>
        <p:nvPicPr>
          <p:cNvPr id="4106" name="Picture 10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8479" y="5120317"/>
            <a:ext cx="1247775" cy="942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7" name="Picture 11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58708" y="5246910"/>
            <a:ext cx="1209436" cy="828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9" name="Picture 13" descr="http://www.anglaisfacile.com/cgi2/myexam/images/25436.jpg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25251" y="6017446"/>
            <a:ext cx="1276350" cy="8735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356188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692696"/>
            <a:ext cx="828092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Fortunately I have got </a:t>
            </a:r>
            <a:r>
              <a:rPr lang="en-US" b="1" dirty="0" smtClean="0"/>
              <a:t>a</a:t>
            </a:r>
            <a:r>
              <a:rPr lang="cs-CZ" b="1" dirty="0" smtClean="0"/>
              <a:t>                             </a:t>
            </a:r>
            <a:r>
              <a:rPr lang="en-US" b="1" dirty="0" smtClean="0"/>
              <a:t> </a:t>
            </a:r>
            <a:r>
              <a:rPr lang="en-US" b="1" dirty="0"/>
              <a:t>There's no need for me to get a </a:t>
            </a:r>
            <a:r>
              <a:rPr lang="cs-CZ" b="1" dirty="0" smtClean="0"/>
              <a:t>                              </a:t>
            </a:r>
            <a:r>
              <a:rPr lang="en-US" b="1" dirty="0" smtClean="0"/>
              <a:t>at the</a:t>
            </a:r>
            <a:r>
              <a:rPr lang="cs-CZ" b="1" dirty="0" smtClean="0"/>
              <a:t>                               </a:t>
            </a:r>
            <a:r>
              <a:rPr lang="en-US" b="1" dirty="0" smtClean="0"/>
              <a:t> </a:t>
            </a:r>
            <a:r>
              <a:rPr lang="en-US" b="1" dirty="0"/>
              <a:t>. </a:t>
            </a:r>
            <a:br>
              <a:rPr lang="en-US" b="1" dirty="0"/>
            </a:b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25575" y="548680"/>
            <a:ext cx="1200150" cy="819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8264" y="578680"/>
            <a:ext cx="1360200" cy="6734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064306"/>
            <a:ext cx="1428750" cy="1066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83568" y="2492896"/>
            <a:ext cx="7056784" cy="3211329"/>
          </a:xfrm>
          <a:prstGeom prst="rect">
            <a:avLst/>
          </a:prstGeom>
          <a:noFill/>
          <a:ln w="38100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en-US" b="1" dirty="0"/>
              <a:t>Where can I find the nearest </a:t>
            </a:r>
            <a:r>
              <a:rPr lang="en-US" b="1" u="sng" dirty="0" smtClean="0"/>
              <a:t>bus</a:t>
            </a:r>
            <a:r>
              <a:rPr lang="en-US" b="1" dirty="0" smtClean="0"/>
              <a:t> </a:t>
            </a:r>
            <a:r>
              <a:rPr lang="en-US" b="1" u="sng" dirty="0"/>
              <a:t>stop</a:t>
            </a:r>
            <a:r>
              <a:rPr lang="en-US" b="1" dirty="0"/>
              <a:t> please? </a:t>
            </a:r>
            <a:br>
              <a:rPr lang="en-US" b="1" dirty="0"/>
            </a:br>
            <a:r>
              <a:rPr lang="en-US" b="1" dirty="0"/>
              <a:t>This teenager is a </a:t>
            </a:r>
            <a:r>
              <a:rPr lang="en-US" b="1" u="sng" dirty="0" smtClean="0"/>
              <a:t>fare</a:t>
            </a:r>
            <a:r>
              <a:rPr lang="en-US" b="1" dirty="0" smtClean="0"/>
              <a:t> </a:t>
            </a:r>
            <a:r>
              <a:rPr lang="en-US" b="1" u="sng" dirty="0"/>
              <a:t>dodger</a:t>
            </a:r>
            <a:r>
              <a:rPr lang="en-US" b="1" dirty="0"/>
              <a:t>, </a:t>
            </a:r>
            <a:r>
              <a:rPr lang="en-US" b="1" dirty="0" smtClean="0"/>
              <a:t>the</a:t>
            </a:r>
            <a:r>
              <a:rPr lang="cs-CZ" b="1" dirty="0" smtClean="0"/>
              <a:t> </a:t>
            </a:r>
            <a:r>
              <a:rPr lang="en-US" b="1" u="sng" dirty="0" smtClean="0"/>
              <a:t>conductor</a:t>
            </a:r>
            <a:r>
              <a:rPr lang="en-US" b="1" dirty="0" smtClean="0"/>
              <a:t> </a:t>
            </a:r>
            <a:r>
              <a:rPr lang="en-US" b="1" dirty="0"/>
              <a:t>gives him a fine. </a:t>
            </a:r>
            <a:br>
              <a:rPr lang="en-US" b="1" dirty="0"/>
            </a:br>
            <a:r>
              <a:rPr lang="en-US" b="1" dirty="0" smtClean="0"/>
              <a:t>In </a:t>
            </a:r>
            <a:r>
              <a:rPr lang="en-US" b="1" dirty="0"/>
              <a:t>London, </a:t>
            </a:r>
            <a:r>
              <a:rPr lang="en-US" b="1" u="sng" dirty="0" smtClean="0"/>
              <a:t>double-deckers</a:t>
            </a:r>
            <a:r>
              <a:rPr lang="cs-CZ" b="1" u="sng" dirty="0" smtClean="0"/>
              <a:t> </a:t>
            </a:r>
            <a:r>
              <a:rPr lang="en-US" b="1" dirty="0" smtClean="0"/>
              <a:t>are </a:t>
            </a:r>
            <a:r>
              <a:rPr lang="en-US" b="1" dirty="0"/>
              <a:t>being replaced by modern buses. </a:t>
            </a:r>
            <a:br>
              <a:rPr lang="en-US" b="1" dirty="0"/>
            </a:br>
            <a:r>
              <a:rPr lang="en-US" b="1" dirty="0" smtClean="0"/>
              <a:t>Under </a:t>
            </a:r>
            <a:r>
              <a:rPr lang="en-US" b="1" dirty="0"/>
              <a:t>no circumstances is a </a:t>
            </a:r>
            <a:r>
              <a:rPr lang="en-US" b="1" u="sng" dirty="0" smtClean="0"/>
              <a:t>driver</a:t>
            </a:r>
            <a:r>
              <a:rPr lang="cs-CZ" b="1" u="sng" dirty="0" smtClean="0"/>
              <a:t> </a:t>
            </a:r>
            <a:r>
              <a:rPr lang="en-US" b="1" dirty="0" smtClean="0"/>
              <a:t>allowed </a:t>
            </a:r>
            <a:r>
              <a:rPr lang="en-US" b="1" dirty="0"/>
              <a:t>to speak to the </a:t>
            </a:r>
            <a:r>
              <a:rPr lang="en-US" b="1" u="sng" dirty="0"/>
              <a:t>passengers</a:t>
            </a:r>
            <a:r>
              <a:rPr lang="en-US" b="1" dirty="0"/>
              <a:t>. </a:t>
            </a:r>
            <a:br>
              <a:rPr lang="en-US" b="1" dirty="0"/>
            </a:br>
            <a:r>
              <a:rPr lang="en-US" b="1" dirty="0" smtClean="0"/>
              <a:t>A </a:t>
            </a:r>
            <a:r>
              <a:rPr lang="en-US" b="1" u="sng" dirty="0" smtClean="0"/>
              <a:t>tram</a:t>
            </a:r>
            <a:r>
              <a:rPr lang="en-US" b="1" dirty="0" smtClean="0"/>
              <a:t> </a:t>
            </a:r>
            <a:r>
              <a:rPr lang="en-US" b="1" dirty="0"/>
              <a:t>is a kind of electric train cruising in the streets of lots of big </a:t>
            </a:r>
            <a:r>
              <a:rPr lang="en-US" b="1" dirty="0" smtClean="0"/>
              <a:t>cities.</a:t>
            </a:r>
            <a:br>
              <a:rPr lang="en-US" b="1" dirty="0" smtClean="0"/>
            </a:br>
            <a:r>
              <a:rPr lang="en-US" b="1" dirty="0" smtClean="0"/>
              <a:t>I </a:t>
            </a:r>
            <a:r>
              <a:rPr lang="en-US" b="1" dirty="0"/>
              <a:t>am a </a:t>
            </a:r>
            <a:r>
              <a:rPr lang="en-US" b="1" u="sng" dirty="0" smtClean="0"/>
              <a:t>commuter</a:t>
            </a:r>
            <a:r>
              <a:rPr lang="en-US" b="1" dirty="0"/>
              <a:t>.</a:t>
            </a:r>
            <a:br>
              <a:rPr lang="en-US" b="1" dirty="0"/>
            </a:br>
            <a:r>
              <a:rPr lang="en-US" b="1" dirty="0"/>
              <a:t>Each morning I take a </a:t>
            </a:r>
            <a:r>
              <a:rPr lang="en-US" b="1" u="sng" dirty="0" smtClean="0"/>
              <a:t>local</a:t>
            </a:r>
            <a:r>
              <a:rPr lang="en-US" b="1" dirty="0" smtClean="0"/>
              <a:t> </a:t>
            </a:r>
            <a:r>
              <a:rPr lang="en-US" b="1" u="sng" dirty="0"/>
              <a:t>train</a:t>
            </a:r>
            <a:r>
              <a:rPr lang="en-US" b="1" dirty="0"/>
              <a:t> to reach my work.</a:t>
            </a:r>
            <a:br>
              <a:rPr lang="en-US" b="1" dirty="0"/>
            </a:br>
            <a:r>
              <a:rPr lang="en-US" b="1" dirty="0"/>
              <a:t>After getting off my train I run towards the </a:t>
            </a:r>
            <a:r>
              <a:rPr lang="en-US" b="1" u="sng" dirty="0" smtClean="0"/>
              <a:t>underground</a:t>
            </a:r>
            <a:r>
              <a:rPr lang="en-US" b="1" dirty="0"/>
              <a:t>.</a:t>
            </a:r>
            <a:br>
              <a:rPr lang="en-US" b="1" dirty="0"/>
            </a:br>
            <a:r>
              <a:rPr lang="en-US" b="1" dirty="0"/>
              <a:t>Fortunately I have got a </a:t>
            </a:r>
            <a:r>
              <a:rPr lang="en-US" b="1" u="sng" dirty="0" smtClean="0"/>
              <a:t>season</a:t>
            </a:r>
            <a:r>
              <a:rPr lang="en-US" b="1" dirty="0" smtClean="0"/>
              <a:t> </a:t>
            </a:r>
            <a:r>
              <a:rPr lang="en-US" b="1" u="sng" dirty="0" smtClean="0"/>
              <a:t>ticket</a:t>
            </a:r>
            <a:r>
              <a:rPr lang="cs-CZ" b="1" u="sng" dirty="0" smtClean="0"/>
              <a:t>.</a:t>
            </a:r>
            <a:r>
              <a:rPr lang="en-US" b="1" dirty="0"/>
              <a:t/>
            </a:r>
            <a:br>
              <a:rPr lang="en-US" b="1" dirty="0"/>
            </a:br>
            <a:r>
              <a:rPr lang="en-US" b="1" dirty="0"/>
              <a:t>There's no need for me to get </a:t>
            </a:r>
            <a:r>
              <a:rPr lang="en-US" b="1" dirty="0" smtClean="0"/>
              <a:t>a</a:t>
            </a:r>
            <a:r>
              <a:rPr lang="cs-CZ" b="1" dirty="0" smtClean="0"/>
              <a:t> </a:t>
            </a:r>
            <a:r>
              <a:rPr lang="en-US" b="1" u="sng" dirty="0" smtClean="0"/>
              <a:t>ticket</a:t>
            </a:r>
            <a:r>
              <a:rPr lang="en-US" b="1" dirty="0"/>
              <a:t/>
            </a:r>
            <a:br>
              <a:rPr lang="en-US" b="1" dirty="0"/>
            </a:br>
            <a:r>
              <a:rPr lang="en-US" b="1" dirty="0"/>
              <a:t>at the </a:t>
            </a:r>
            <a:r>
              <a:rPr lang="en-US" b="1" u="sng" dirty="0" smtClean="0"/>
              <a:t>booking</a:t>
            </a:r>
            <a:r>
              <a:rPr lang="en-US" b="1" dirty="0" smtClean="0"/>
              <a:t> </a:t>
            </a:r>
            <a:r>
              <a:rPr lang="en-US" b="1" u="sng" dirty="0"/>
              <a:t>office</a:t>
            </a:r>
            <a:r>
              <a:rPr lang="en-US" b="1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850411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188640"/>
            <a:ext cx="8208912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err="1">
                <a:solidFill>
                  <a:srgbClr val="C00000"/>
                </a:solidFill>
                <a:latin typeface="Verdana"/>
              </a:rPr>
              <a:t>Means</a:t>
            </a:r>
            <a:r>
              <a:rPr lang="cs-CZ" sz="2000" b="1" dirty="0">
                <a:solidFill>
                  <a:srgbClr val="C00000"/>
                </a:solidFill>
                <a:latin typeface="Verdana"/>
              </a:rPr>
              <a:t> </a:t>
            </a:r>
            <a:r>
              <a:rPr lang="cs-CZ" sz="2000" b="1" dirty="0" err="1">
                <a:solidFill>
                  <a:srgbClr val="C00000"/>
                </a:solidFill>
                <a:latin typeface="Verdana"/>
              </a:rPr>
              <a:t>of</a:t>
            </a:r>
            <a:r>
              <a:rPr lang="cs-CZ" sz="2000" b="1" dirty="0">
                <a:solidFill>
                  <a:srgbClr val="C00000"/>
                </a:solidFill>
                <a:latin typeface="Verdana"/>
              </a:rPr>
              <a:t> </a:t>
            </a:r>
            <a:r>
              <a:rPr lang="cs-CZ" sz="2000" b="1" dirty="0" err="1">
                <a:solidFill>
                  <a:srgbClr val="C00000"/>
                </a:solidFill>
                <a:latin typeface="Verdana"/>
              </a:rPr>
              <a:t>transportation</a:t>
            </a:r>
            <a:r>
              <a:rPr lang="cs-CZ" sz="2000" b="1" dirty="0">
                <a:solidFill>
                  <a:srgbClr val="000000"/>
                </a:solidFill>
                <a:latin typeface="Verdana"/>
              </a:rPr>
              <a:t> </a:t>
            </a:r>
          </a:p>
          <a:p>
            <a:endParaRPr lang="cs-CZ" dirty="0"/>
          </a:p>
        </p:txBody>
      </p:sp>
      <p:pic>
        <p:nvPicPr>
          <p:cNvPr id="6146" name="Picture 2" descr="http://www.anglaisfacile.com/cgi2/myexam/images/2503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7281"/>
            <a:ext cx="1440160" cy="1062977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60601" y="5550"/>
            <a:ext cx="1238250" cy="104775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0" name="Picture 6" descr="http://www.anglaisfacile.com/cgi2/myexam/images/25034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079" y="27322"/>
            <a:ext cx="1337589" cy="1076324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0932" y="27322"/>
            <a:ext cx="1428750" cy="1076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3080" y="1340768"/>
            <a:ext cx="2135444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>
                <a:solidFill>
                  <a:srgbClr val="C00000"/>
                </a:solidFill>
              </a:rPr>
              <a:t>Road</a:t>
            </a:r>
            <a:r>
              <a:rPr lang="cs-CZ" sz="2400" b="1" dirty="0">
                <a:solidFill>
                  <a:srgbClr val="C00000"/>
                </a:solidFill>
              </a:rPr>
              <a:t> transport</a:t>
            </a:r>
          </a:p>
          <a:p>
            <a:endParaRPr lang="cs-CZ" dirty="0"/>
          </a:p>
        </p:txBody>
      </p:sp>
      <p:pic>
        <p:nvPicPr>
          <p:cNvPr id="6151" name="Picture 7" descr="http://www.anglaisfacile.com/cgi2/myexam/images/25042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1340768"/>
            <a:ext cx="1532330" cy="1152128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2" name="Picture 8" descr="http://www.anglaisfacile.com/cgi2/myexam/images/25043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1375128"/>
            <a:ext cx="1482752" cy="1117767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3944091" y="1916832"/>
            <a:ext cx="134799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b="1" dirty="0" err="1">
                <a:solidFill>
                  <a:srgbClr val="000000"/>
                </a:solidFill>
                <a:latin typeface="Verdana"/>
              </a:rPr>
              <a:t>The</a:t>
            </a:r>
            <a:r>
              <a:rPr lang="cs-CZ" b="1" dirty="0">
                <a:solidFill>
                  <a:srgbClr val="000000"/>
                </a:solidFill>
                <a:latin typeface="Verdana"/>
              </a:rPr>
              <a:t> </a:t>
            </a:r>
            <a:r>
              <a:rPr lang="cs-CZ" b="1" dirty="0" err="1">
                <a:solidFill>
                  <a:srgbClr val="000000"/>
                </a:solidFill>
                <a:latin typeface="Verdana"/>
              </a:rPr>
              <a:t>road</a:t>
            </a:r>
            <a:endParaRPr lang="cs-CZ" dirty="0">
              <a:solidFill>
                <a:srgbClr val="000000"/>
              </a:solidFill>
              <a:latin typeface="Verdana"/>
            </a:endParaRPr>
          </a:p>
        </p:txBody>
      </p:sp>
      <p:sp>
        <p:nvSpPr>
          <p:cNvPr id="7" name="Obdélník 6"/>
          <p:cNvSpPr/>
          <p:nvPr/>
        </p:nvSpPr>
        <p:spPr>
          <a:xfrm flipH="1">
            <a:off x="6918848" y="1710100"/>
            <a:ext cx="154158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err="1"/>
              <a:t>The</a:t>
            </a:r>
            <a:r>
              <a:rPr lang="cs-CZ" b="1" dirty="0"/>
              <a:t> </a:t>
            </a:r>
            <a:r>
              <a:rPr lang="cs-CZ" b="1" dirty="0" err="1"/>
              <a:t>motorway</a:t>
            </a:r>
            <a:endParaRPr lang="cs-CZ" dirty="0"/>
          </a:p>
        </p:txBody>
      </p:sp>
      <p:pic>
        <p:nvPicPr>
          <p:cNvPr id="6153" name="Picture 9" descr="http://www.anglaisfacile.com/cgi2/myexam/images/25035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98851" y="2987120"/>
            <a:ext cx="1718045" cy="12169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4" name="Picture 10" descr="http://www.anglaisfacile.com/cgi2/myexam/images/25036.jp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2563798"/>
            <a:ext cx="1898335" cy="16572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5" name="Picture 11" descr="http://www.anglaisfacile.com/cgi2/myexam/images/25040.jp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775" y="2829486"/>
            <a:ext cx="1598339" cy="13018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6" name="Picture 12" descr="http://www.anglaisfacile.com/cgi2/myexam/images/25038.jp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3994" y="2691593"/>
            <a:ext cx="1591376" cy="15374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7" name="Picture 13" descr="http://www.anglaisfacile.com/cgi2/myexam/images/25039.jpg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3252" y="3043905"/>
            <a:ext cx="1377442" cy="10874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bdélník 8"/>
          <p:cNvSpPr/>
          <p:nvPr/>
        </p:nvSpPr>
        <p:spPr>
          <a:xfrm>
            <a:off x="7334431" y="4204068"/>
            <a:ext cx="1663319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b="1" dirty="0">
                <a:solidFill>
                  <a:srgbClr val="2F2B20"/>
                </a:solidFill>
              </a:rPr>
              <a:t>A car 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107505" y="3982998"/>
            <a:ext cx="124316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b="1" dirty="0"/>
              <a:t>A bicycle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1763688" y="3982998"/>
            <a:ext cx="1414237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b="1" dirty="0"/>
              <a:t>A motorbike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3635896" y="3982998"/>
            <a:ext cx="1351153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b="1" dirty="0"/>
              <a:t>A lorry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 flipH="1">
            <a:off x="5796135" y="3982998"/>
            <a:ext cx="883591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b="1" dirty="0"/>
              <a:t>A bus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43252" y="4573400"/>
            <a:ext cx="3464523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>
                <a:solidFill>
                  <a:srgbClr val="C00000"/>
                </a:solidFill>
              </a:rPr>
              <a:t>Rail</a:t>
            </a:r>
            <a:r>
              <a:rPr lang="cs-CZ" sz="2400" b="1" dirty="0">
                <a:solidFill>
                  <a:srgbClr val="C00000"/>
                </a:solidFill>
              </a:rPr>
              <a:t> transport</a:t>
            </a:r>
          </a:p>
          <a:p>
            <a:endParaRPr lang="cs-CZ" dirty="0"/>
          </a:p>
        </p:txBody>
      </p:sp>
      <p:pic>
        <p:nvPicPr>
          <p:cNvPr id="6158" name="Picture 14" descr="http://www.anglaisfacile.com/cgi2/myexam/images/25044.jpg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079" y="5043573"/>
            <a:ext cx="1539296" cy="1134218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9" name="Picture 15" descr="http://www.anglaisfacile.com/cgi2/myexam/images/25045.jpg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5076962"/>
            <a:ext cx="1572285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395536" y="6381328"/>
            <a:ext cx="35485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A railway </a:t>
            </a:r>
            <a:r>
              <a:rPr lang="cs-CZ" b="1" dirty="0" smtClean="0"/>
              <a:t>               </a:t>
            </a:r>
            <a:r>
              <a:rPr lang="en-US" b="1" dirty="0" smtClean="0"/>
              <a:t>A </a:t>
            </a:r>
            <a:r>
              <a:rPr lang="en-US" b="1" dirty="0"/>
              <a:t>railway station</a:t>
            </a:r>
            <a:endParaRPr lang="cs-CZ" dirty="0"/>
          </a:p>
        </p:txBody>
      </p:sp>
      <p:pic>
        <p:nvPicPr>
          <p:cNvPr id="6160" name="Picture 16" descr="http://www.anglaisfacile.com/cgi2/myexam/images/25046.jpg"/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4942732"/>
            <a:ext cx="1267767" cy="1025238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61" name="Picture 17" descr="http://www.anglaisfacile.com/cgi2/myexam/images/25047.jpg"/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87049" y="4889261"/>
            <a:ext cx="1250881" cy="1101693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62" name="Picture 18" descr="http://www.anglaisfacile.com/cgi2/myexam/images/25048.jpg"/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6398" y="4870211"/>
            <a:ext cx="1323242" cy="1117911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63" name="Picture 19" descr="http://www.anglaisfacile.com/cgi2/myexam/images/25049.jpg"/>
          <p:cNvPicPr>
            <a:picLocks noChangeAspect="1" noChangeArrowheads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00975" y="4854864"/>
            <a:ext cx="1343025" cy="1133258"/>
          </a:xfrm>
          <a:prstGeom prst="rect">
            <a:avLst/>
          </a:prstGeom>
          <a:noFill/>
          <a:ln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ovéPole 15"/>
          <p:cNvSpPr txBox="1"/>
          <p:nvPr/>
        </p:nvSpPr>
        <p:spPr>
          <a:xfrm>
            <a:off x="3635896" y="5990954"/>
            <a:ext cx="53618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A </a:t>
            </a:r>
            <a:r>
              <a:rPr lang="en-US" b="1" dirty="0" smtClean="0"/>
              <a:t>tram</a:t>
            </a:r>
            <a:r>
              <a:rPr lang="cs-CZ" b="1" dirty="0" smtClean="0"/>
              <a:t>          </a:t>
            </a:r>
            <a:r>
              <a:rPr lang="en-US" b="1" dirty="0" smtClean="0"/>
              <a:t> </a:t>
            </a:r>
            <a:r>
              <a:rPr lang="en-US" b="1" dirty="0"/>
              <a:t>A </a:t>
            </a:r>
            <a:r>
              <a:rPr lang="en-US" b="1" dirty="0" smtClean="0"/>
              <a:t>train</a:t>
            </a:r>
            <a:r>
              <a:rPr lang="cs-CZ" b="1" dirty="0" smtClean="0"/>
              <a:t>              </a:t>
            </a:r>
            <a:r>
              <a:rPr lang="en-US" b="1" dirty="0" smtClean="0"/>
              <a:t> </a:t>
            </a:r>
            <a:r>
              <a:rPr lang="en-US" b="1" dirty="0"/>
              <a:t>underground </a:t>
            </a:r>
            <a:r>
              <a:rPr lang="cs-CZ" b="1" dirty="0" smtClean="0"/>
              <a:t>  </a:t>
            </a:r>
            <a:r>
              <a:rPr lang="en-US" b="1" dirty="0" smtClean="0"/>
              <a:t>A </a:t>
            </a:r>
            <a:r>
              <a:rPr lang="en-US" b="1" dirty="0"/>
              <a:t>monorail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34923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332656"/>
            <a:ext cx="67687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C00000"/>
                </a:solidFill>
              </a:rPr>
              <a:t>Air transport</a:t>
            </a:r>
            <a:endParaRPr lang="cs-CZ" sz="2400" dirty="0">
              <a:solidFill>
                <a:srgbClr val="C00000"/>
              </a:solidFill>
            </a:endParaRPr>
          </a:p>
        </p:txBody>
      </p:sp>
      <p:pic>
        <p:nvPicPr>
          <p:cNvPr id="7169" name="Picture 1" descr="http://www.anglaisfacile.com/cgi2/myexam/images/25050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218171"/>
            <a:ext cx="2160240" cy="13161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2699793" y="1556792"/>
            <a:ext cx="208823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err="1">
                <a:solidFill>
                  <a:srgbClr val="000000"/>
                </a:solidFill>
                <a:latin typeface="Verdana"/>
              </a:rPr>
              <a:t>The</a:t>
            </a:r>
            <a:r>
              <a:rPr lang="cs-CZ" b="1" dirty="0">
                <a:solidFill>
                  <a:srgbClr val="000000"/>
                </a:solidFill>
                <a:latin typeface="Verdana"/>
              </a:rPr>
              <a:t> </a:t>
            </a:r>
            <a:r>
              <a:rPr lang="cs-CZ" b="1" dirty="0" err="1">
                <a:solidFill>
                  <a:srgbClr val="000000"/>
                </a:solidFill>
                <a:latin typeface="Verdana"/>
              </a:rPr>
              <a:t>airport</a:t>
            </a:r>
            <a:endParaRPr lang="cs-CZ" dirty="0">
              <a:solidFill>
                <a:srgbClr val="000000"/>
              </a:solidFill>
              <a:latin typeface="Verdana"/>
            </a:endParaRPr>
          </a:p>
        </p:txBody>
      </p:sp>
      <p:pic>
        <p:nvPicPr>
          <p:cNvPr id="7170" name="Picture 2" descr="http://www.anglaisfacile.com/cgi2/myexam/images/2505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725" y="1184491"/>
            <a:ext cx="1935320" cy="11139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http://www.anglaisfacile.com/cgi2/myexam/images/25052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1115" y="332657"/>
            <a:ext cx="2269589" cy="11964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148064" y="1556792"/>
            <a:ext cx="18002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A </a:t>
            </a:r>
            <a:r>
              <a:rPr lang="cs-CZ" b="1" dirty="0" err="1"/>
              <a:t>helicopter</a:t>
            </a:r>
            <a:endParaRPr lang="cs-CZ" b="1" dirty="0"/>
          </a:p>
          <a:p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467544" y="2298424"/>
            <a:ext cx="1766117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>
                <a:solidFill>
                  <a:srgbClr val="2F2B20"/>
                </a:solidFill>
              </a:rPr>
              <a:t>A plane 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23528" y="3140968"/>
            <a:ext cx="37444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>
                <a:solidFill>
                  <a:srgbClr val="C00000"/>
                </a:solidFill>
              </a:rPr>
              <a:t>Sea</a:t>
            </a:r>
            <a:r>
              <a:rPr lang="cs-CZ" sz="2400" b="1" dirty="0">
                <a:solidFill>
                  <a:srgbClr val="C00000"/>
                </a:solidFill>
              </a:rPr>
              <a:t> transport</a:t>
            </a:r>
            <a:endParaRPr lang="cs-CZ" sz="2400" dirty="0">
              <a:solidFill>
                <a:srgbClr val="C00000"/>
              </a:solidFill>
            </a:endParaRPr>
          </a:p>
        </p:txBody>
      </p:sp>
      <p:pic>
        <p:nvPicPr>
          <p:cNvPr id="7172" name="Picture 4" descr="http://www.anglaisfacile.com/cgi2/myexam/images/25053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1" y="3717032"/>
            <a:ext cx="1958945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1979712" y="5013176"/>
            <a:ext cx="3272923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err="1"/>
              <a:t>The</a:t>
            </a:r>
            <a:r>
              <a:rPr lang="cs-CZ" b="1" dirty="0"/>
              <a:t> </a:t>
            </a:r>
            <a:r>
              <a:rPr lang="cs-CZ" b="1" dirty="0" err="1"/>
              <a:t>harbour</a:t>
            </a:r>
            <a:endParaRPr lang="cs-CZ" dirty="0"/>
          </a:p>
        </p:txBody>
      </p:sp>
      <p:pic>
        <p:nvPicPr>
          <p:cNvPr id="7173" name="Picture 5" descr="http://www.anglaisfacile.com/cgi2/myexam/images/25054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7209" y="4149080"/>
            <a:ext cx="1850142" cy="14049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http://www.anglaisfacile.com/cgi2/myexam/images/25055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13019" y="4149080"/>
            <a:ext cx="1756191" cy="14049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4211959" y="5733256"/>
            <a:ext cx="380539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A </a:t>
            </a:r>
            <a:r>
              <a:rPr lang="cs-CZ" b="1" dirty="0" err="1" smtClean="0"/>
              <a:t>boat</a:t>
            </a:r>
            <a:r>
              <a:rPr lang="cs-CZ" b="1" dirty="0" smtClean="0"/>
              <a:t>                                      A </a:t>
            </a:r>
            <a:r>
              <a:rPr lang="cs-CZ" b="1" dirty="0" err="1"/>
              <a:t>ship</a:t>
            </a:r>
            <a:r>
              <a:rPr lang="cs-CZ" b="1" dirty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849889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90649817"/>
              </p:ext>
            </p:extLst>
          </p:nvPr>
        </p:nvGraphicFramePr>
        <p:xfrm>
          <a:off x="179512" y="188640"/>
          <a:ext cx="8280920" cy="3606120"/>
        </p:xfrm>
        <a:graphic>
          <a:graphicData uri="http://schemas.openxmlformats.org/drawingml/2006/table">
            <a:tbl>
              <a:tblPr/>
              <a:tblGrid>
                <a:gridCol w="8280920"/>
              </a:tblGrid>
              <a:tr h="277394">
                <a:tc>
                  <a:txBody>
                    <a:bodyPr/>
                    <a:lstStyle/>
                    <a:p>
                      <a:r>
                        <a:rPr lang="en-US" b="1" dirty="0">
                          <a:solidFill>
                            <a:srgbClr val="C00000"/>
                          </a:solidFill>
                          <a:effectLst/>
                          <a:latin typeface="Verdana"/>
                        </a:rPr>
                        <a:t>Find 10 mistakes in this </a:t>
                      </a:r>
                      <a:r>
                        <a:rPr lang="en-US" b="1" dirty="0" smtClean="0">
                          <a:solidFill>
                            <a:srgbClr val="C00000"/>
                          </a:solidFill>
                          <a:effectLst/>
                          <a:latin typeface="Verdana"/>
                        </a:rPr>
                        <a:t>text</a:t>
                      </a:r>
                      <a:r>
                        <a:rPr lang="cs-CZ" b="1" dirty="0" smtClean="0">
                          <a:solidFill>
                            <a:srgbClr val="C00000"/>
                          </a:solidFill>
                          <a:effectLst/>
                          <a:latin typeface="Verdana"/>
                        </a:rPr>
                        <a:t>:</a:t>
                      </a:r>
                      <a:endParaRPr lang="en-US" dirty="0">
                        <a:solidFill>
                          <a:srgbClr val="C00000"/>
                        </a:solidFill>
                      </a:endParaRPr>
                    </a:p>
                  </a:txBody>
                  <a:tcPr marL="0" marR="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8F8F8"/>
                    </a:solidFill>
                  </a:tcPr>
                </a:tc>
              </a:tr>
              <a:tr h="3328726">
                <a:tc>
                  <a:txBody>
                    <a:bodyPr/>
                    <a:lstStyle/>
                    <a:p>
                      <a:pPr algn="l"/>
                      <a:r>
                        <a:rPr lang="en-US" dirty="0">
                          <a:solidFill>
                            <a:srgbClr val="000000"/>
                          </a:solidFill>
                          <a:effectLst/>
                          <a:latin typeface="Arial, Helvetica, sans-serif"/>
                        </a:rPr>
                        <a:t/>
                      </a:r>
                      <a:br>
                        <a:rPr lang="en-US" dirty="0">
                          <a:solidFill>
                            <a:srgbClr val="000000"/>
                          </a:solidFill>
                          <a:effectLst/>
                          <a:latin typeface="Arial, Helvetica, sans-serif"/>
                        </a:rPr>
                      </a:br>
                      <a:r>
                        <a:rPr lang="en-US" dirty="0">
                          <a:solidFill>
                            <a:srgbClr val="000000"/>
                          </a:solidFill>
                          <a:effectLst/>
                          <a:latin typeface="Arial, Helvetica, sans-serif"/>
                        </a:rPr>
                        <a:t/>
                      </a:r>
                      <a:br>
                        <a:rPr lang="en-US" dirty="0">
                          <a:solidFill>
                            <a:srgbClr val="000000"/>
                          </a:solidFill>
                          <a:effectLst/>
                          <a:latin typeface="Arial, Helvetica, sans-serif"/>
                        </a:rPr>
                      </a:br>
                      <a:r>
                        <a:rPr lang="en-US" dirty="0">
                          <a:solidFill>
                            <a:srgbClr val="000000"/>
                          </a:solidFill>
                          <a:effectLst/>
                          <a:latin typeface="Arial, Helvetica, sans-serif"/>
                        </a:rPr>
                        <a:t/>
                      </a:r>
                      <a:br>
                        <a:rPr lang="en-US" dirty="0">
                          <a:solidFill>
                            <a:srgbClr val="000000"/>
                          </a:solidFill>
                          <a:effectLst/>
                          <a:latin typeface="Arial, Helvetica, sans-serif"/>
                        </a:rPr>
                      </a:br>
                      <a:r>
                        <a:rPr lang="en-US" dirty="0">
                          <a:solidFill>
                            <a:srgbClr val="000000"/>
                          </a:solidFill>
                          <a:effectLst/>
                          <a:latin typeface="Arial, Helvetica, sans-serif"/>
                        </a:rPr>
                        <a:t>For a long time, people have used lots of means of </a:t>
                      </a:r>
                      <a:r>
                        <a:rPr lang="en-US" dirty="0" err="1">
                          <a:solidFill>
                            <a:srgbClr val="000000"/>
                          </a:solidFill>
                          <a:effectLst/>
                          <a:latin typeface="Arial, Helvetica, sans-serif"/>
                        </a:rPr>
                        <a:t>transportatoin</a:t>
                      </a:r>
                      <a:r>
                        <a:rPr lang="en-US" dirty="0">
                          <a:solidFill>
                            <a:srgbClr val="000000"/>
                          </a:solidFill>
                          <a:effectLst/>
                          <a:latin typeface="Arial, Helvetica, sans-serif"/>
                        </a:rPr>
                        <a:t> to move from one place to another, or for the importation or exportation of goods and </a:t>
                      </a:r>
                      <a:r>
                        <a:rPr lang="en-US" dirty="0" err="1">
                          <a:solidFill>
                            <a:srgbClr val="000000"/>
                          </a:solidFill>
                          <a:effectLst/>
                          <a:latin typeface="Arial, Helvetica, sans-serif"/>
                        </a:rPr>
                        <a:t>marchandise</a:t>
                      </a:r>
                      <a:r>
                        <a:rPr lang="en-US" dirty="0">
                          <a:solidFill>
                            <a:srgbClr val="000000"/>
                          </a:solidFill>
                          <a:effectLst/>
                          <a:latin typeface="Arial, Helvetica, sans-serif"/>
                        </a:rPr>
                        <a:t>. Today we can use planes and </a:t>
                      </a:r>
                      <a:r>
                        <a:rPr lang="en-US" dirty="0" err="1">
                          <a:solidFill>
                            <a:srgbClr val="000000"/>
                          </a:solidFill>
                          <a:effectLst/>
                          <a:latin typeface="Arial, Helvetica, sans-serif"/>
                        </a:rPr>
                        <a:t>boates</a:t>
                      </a:r>
                      <a:r>
                        <a:rPr lang="en-US" dirty="0">
                          <a:solidFill>
                            <a:srgbClr val="000000"/>
                          </a:solidFill>
                          <a:effectLst/>
                          <a:latin typeface="Arial, Helvetica, sans-serif"/>
                        </a:rPr>
                        <a:t> to travel from </a:t>
                      </a:r>
                      <a:r>
                        <a:rPr lang="en-US" dirty="0" err="1">
                          <a:solidFill>
                            <a:srgbClr val="000000"/>
                          </a:solidFill>
                          <a:effectLst/>
                          <a:latin typeface="Arial, Helvetica, sans-serif"/>
                        </a:rPr>
                        <a:t>london</a:t>
                      </a:r>
                      <a:r>
                        <a:rPr lang="en-US" dirty="0">
                          <a:solidFill>
                            <a:srgbClr val="000000"/>
                          </a:solidFill>
                          <a:effectLst/>
                          <a:latin typeface="Arial, Helvetica, sans-serif"/>
                        </a:rPr>
                        <a:t> to New York in a short period of time. Buses, </a:t>
                      </a:r>
                      <a:r>
                        <a:rPr lang="en-US" dirty="0" err="1">
                          <a:solidFill>
                            <a:srgbClr val="000000"/>
                          </a:solidFill>
                          <a:effectLst/>
                          <a:latin typeface="Arial, Helvetica, sans-serif"/>
                        </a:rPr>
                        <a:t>traines</a:t>
                      </a:r>
                      <a:r>
                        <a:rPr lang="en-US" dirty="0">
                          <a:solidFill>
                            <a:srgbClr val="000000"/>
                          </a:solidFill>
                          <a:effectLst/>
                          <a:latin typeface="Arial, Helvetica, sans-serif"/>
                        </a:rPr>
                        <a:t> , or cars are used to move from towns and cities to other places, for short or even for long distances. In </a:t>
                      </a:r>
                      <a:r>
                        <a:rPr lang="en-US" dirty="0" err="1">
                          <a:solidFill>
                            <a:srgbClr val="000000"/>
                          </a:solidFill>
                          <a:effectLst/>
                          <a:latin typeface="Arial, Helvetica, sans-serif"/>
                        </a:rPr>
                        <a:t>urbain</a:t>
                      </a:r>
                      <a:r>
                        <a:rPr lang="en-US" dirty="0">
                          <a:solidFill>
                            <a:srgbClr val="000000"/>
                          </a:solidFill>
                          <a:effectLst/>
                          <a:latin typeface="Arial, Helvetica, sans-serif"/>
                        </a:rPr>
                        <a:t> cities people use </a:t>
                      </a:r>
                      <a:r>
                        <a:rPr lang="en-US" dirty="0" err="1">
                          <a:solidFill>
                            <a:srgbClr val="000000"/>
                          </a:solidFill>
                          <a:effectLst/>
                          <a:latin typeface="Arial, Helvetica, sans-serif"/>
                        </a:rPr>
                        <a:t>trames</a:t>
                      </a:r>
                      <a:r>
                        <a:rPr lang="en-US" dirty="0">
                          <a:solidFill>
                            <a:srgbClr val="000000"/>
                          </a:solidFill>
                          <a:effectLst/>
                          <a:latin typeface="Arial, Helvetica, sans-serif"/>
                        </a:rPr>
                        <a:t> and underground to go to work. </a:t>
                      </a:r>
                      <a:br>
                        <a:rPr lang="en-US" dirty="0">
                          <a:solidFill>
                            <a:srgbClr val="000000"/>
                          </a:solidFill>
                          <a:effectLst/>
                          <a:latin typeface="Arial, Helvetica, sans-serif"/>
                        </a:rPr>
                      </a:br>
                      <a:r>
                        <a:rPr lang="en-US" dirty="0">
                          <a:solidFill>
                            <a:srgbClr val="000000"/>
                          </a:solidFill>
                          <a:effectLst/>
                          <a:latin typeface="Arial, Helvetica, sans-serif"/>
                        </a:rPr>
                        <a:t>The </a:t>
                      </a:r>
                      <a:r>
                        <a:rPr lang="en-US" dirty="0" err="1">
                          <a:solidFill>
                            <a:srgbClr val="000000"/>
                          </a:solidFill>
                          <a:effectLst/>
                          <a:latin typeface="Arial, Helvetica, sans-serif"/>
                        </a:rPr>
                        <a:t>Chineese</a:t>
                      </a:r>
                      <a:r>
                        <a:rPr lang="en-US" dirty="0">
                          <a:solidFill>
                            <a:srgbClr val="000000"/>
                          </a:solidFill>
                          <a:effectLst/>
                          <a:latin typeface="Arial, Helvetica, sans-serif"/>
                        </a:rPr>
                        <a:t> use bicycles and motorbikes on their daily life to go to work or to school as an attempt to avoid the </a:t>
                      </a:r>
                      <a:r>
                        <a:rPr lang="en-US" dirty="0" err="1">
                          <a:solidFill>
                            <a:srgbClr val="000000"/>
                          </a:solidFill>
                          <a:effectLst/>
                          <a:latin typeface="Arial, Helvetica, sans-serif"/>
                        </a:rPr>
                        <a:t>trafic</a:t>
                      </a:r>
                      <a:r>
                        <a:rPr lang="en-US" dirty="0">
                          <a:solidFill>
                            <a:srgbClr val="000000"/>
                          </a:solidFill>
                          <a:effectLst/>
                          <a:latin typeface="Arial, Helvetica, sans-serif"/>
                        </a:rPr>
                        <a:t> during the day. </a:t>
                      </a:r>
                      <a:br>
                        <a:rPr lang="en-US" dirty="0">
                          <a:solidFill>
                            <a:srgbClr val="000000"/>
                          </a:solidFill>
                          <a:effectLst/>
                          <a:latin typeface="Arial, Helvetica, sans-serif"/>
                        </a:rPr>
                      </a:br>
                      <a:endParaRPr lang="en-US" b="1" dirty="0">
                        <a:solidFill>
                          <a:srgbClr val="000000"/>
                        </a:solidFill>
                        <a:effectLst/>
                        <a:latin typeface="Verdana"/>
                      </a:endParaRPr>
                    </a:p>
                  </a:txBody>
                  <a:tcPr marL="0" marR="0" marT="0" marB="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8F8F8"/>
                    </a:solidFill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251520" y="3717032"/>
            <a:ext cx="7992888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For a long time, people have used lots of means of </a:t>
            </a:r>
            <a:r>
              <a:rPr lang="en-US" b="1" dirty="0" smtClean="0"/>
              <a:t>transportation </a:t>
            </a:r>
            <a:r>
              <a:rPr lang="en-US" b="1" dirty="0"/>
              <a:t>to move from one place to another, or for the importation or exportation of goods and </a:t>
            </a:r>
            <a:r>
              <a:rPr lang="en-US" b="1" dirty="0" smtClean="0"/>
              <a:t>merchandise </a:t>
            </a:r>
            <a:r>
              <a:rPr lang="en-US" b="1" dirty="0"/>
              <a:t>. Today we can use planes and </a:t>
            </a:r>
            <a:r>
              <a:rPr lang="en-US" b="1" dirty="0" smtClean="0"/>
              <a:t>boats </a:t>
            </a:r>
            <a:r>
              <a:rPr lang="en-US" b="1" dirty="0"/>
              <a:t>to travel from </a:t>
            </a:r>
            <a:r>
              <a:rPr lang="en-US" b="1" dirty="0" smtClean="0"/>
              <a:t>London </a:t>
            </a:r>
            <a:r>
              <a:rPr lang="en-US" b="1" dirty="0"/>
              <a:t>to New York in a short period of time. Buses, </a:t>
            </a:r>
            <a:r>
              <a:rPr lang="en-US" b="1" dirty="0" smtClean="0"/>
              <a:t>trains </a:t>
            </a:r>
            <a:r>
              <a:rPr lang="en-US" b="1" dirty="0"/>
              <a:t>, or cars are used to move from towns and cities to other places, for short or even for long distances. In </a:t>
            </a:r>
            <a:r>
              <a:rPr lang="en-US" b="1" dirty="0" smtClean="0"/>
              <a:t>urban </a:t>
            </a:r>
            <a:r>
              <a:rPr lang="en-US" b="1" dirty="0"/>
              <a:t>cities people use </a:t>
            </a:r>
            <a:r>
              <a:rPr lang="en-US" b="1" dirty="0" smtClean="0"/>
              <a:t>trams </a:t>
            </a:r>
            <a:r>
              <a:rPr lang="en-US" b="1" dirty="0"/>
              <a:t>and underground to go to work. </a:t>
            </a:r>
            <a:br>
              <a:rPr lang="en-US" b="1" dirty="0"/>
            </a:br>
            <a:r>
              <a:rPr lang="en-US" b="1" dirty="0" smtClean="0"/>
              <a:t>The Chinese </a:t>
            </a:r>
            <a:r>
              <a:rPr lang="en-US" b="1" dirty="0"/>
              <a:t>use bicycles and motorbikes </a:t>
            </a:r>
            <a:r>
              <a:rPr lang="en-US" b="1" dirty="0" smtClean="0"/>
              <a:t>in </a:t>
            </a:r>
            <a:r>
              <a:rPr lang="en-US" b="1" dirty="0"/>
              <a:t>their daily life to go to work or to school as an attempt to avoid the </a:t>
            </a:r>
            <a:r>
              <a:rPr lang="en-US" b="1" dirty="0" smtClean="0"/>
              <a:t>traffic </a:t>
            </a:r>
            <a:r>
              <a:rPr lang="en-US" b="1" dirty="0"/>
              <a:t>during the day.</a:t>
            </a:r>
            <a:br>
              <a:rPr lang="en-US" b="1" dirty="0"/>
            </a:b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251520" y="3717032"/>
            <a:ext cx="7992888" cy="24482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29453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19" y="188640"/>
            <a:ext cx="597666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rgbClr val="C00000"/>
                </a:solidFill>
              </a:rPr>
              <a:t>Dialogue : Where is the station</a:t>
            </a:r>
            <a:r>
              <a:rPr lang="en-US" sz="2400" b="1" dirty="0" smtClean="0">
                <a:solidFill>
                  <a:srgbClr val="C00000"/>
                </a:solidFill>
              </a:rPr>
              <a:t>?</a:t>
            </a:r>
            <a:endParaRPr lang="cs-CZ" sz="2400" b="1" dirty="0">
              <a:solidFill>
                <a:srgbClr val="C00000"/>
              </a:solidFill>
            </a:endParaRPr>
          </a:p>
        </p:txBody>
      </p:sp>
      <p:pic>
        <p:nvPicPr>
          <p:cNvPr id="9218" name="Picture 2" descr="http://www.anglaisfacile.com/cgi2/myexam/images2/55923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8069" y="765398"/>
            <a:ext cx="7927660" cy="56022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538910" y="857039"/>
            <a:ext cx="2448272" cy="1033264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5267529" y="4721518"/>
            <a:ext cx="1104671" cy="258316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475656" y="5029709"/>
            <a:ext cx="1748083" cy="601216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588224" y="3121186"/>
            <a:ext cx="1440160" cy="81187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67545" y="3049872"/>
            <a:ext cx="1520552" cy="1033264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5580112" y="938338"/>
            <a:ext cx="2448272" cy="1033264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3923928" y="5686400"/>
            <a:ext cx="3528392" cy="44918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16174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http://t0.gstatic.com/images?q=tbn:ANd9GcR4dAPEloaRsscYH-uGD43KRij5LL9s4ZTO9n8b_sAvVpXu-X1Ud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3140968"/>
            <a:ext cx="4669196" cy="3717032"/>
          </a:xfrm>
          <a:prstGeom prst="rect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79512" y="548680"/>
            <a:ext cx="7776864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b="1" dirty="0"/>
              <a:t>1. the tell you way station the to railway Can us please? </a:t>
            </a:r>
            <a:br>
              <a:rPr lang="en-US" b="1" dirty="0"/>
            </a:br>
            <a:r>
              <a:rPr lang="en-US" b="1" dirty="0"/>
              <a:t>2. to straight next crossroads, on Go the </a:t>
            </a:r>
            <a:br>
              <a:rPr lang="en-US" b="1" dirty="0"/>
            </a:br>
            <a:r>
              <a:rPr lang="en-US" b="1" dirty="0"/>
              <a:t>3. the lights. turn and traffic left at </a:t>
            </a:r>
            <a:br>
              <a:rPr lang="en-US" b="1" dirty="0"/>
            </a:br>
            <a:r>
              <a:rPr lang="en-US" b="1" dirty="0"/>
              <a:t>4. show map? Could the you us way on our </a:t>
            </a:r>
            <a:br>
              <a:rPr lang="en-US" b="1" dirty="0"/>
            </a:br>
            <a:r>
              <a:rPr lang="en-US" b="1" dirty="0"/>
              <a:t>5. far. it's have here, Yes, not a very look </a:t>
            </a:r>
            <a:br>
              <a:rPr lang="en-US" b="1" dirty="0"/>
            </a:br>
            <a:r>
              <a:rPr lang="en-US" b="1" dirty="0"/>
              <a:t>6. you. kind very Thank you of that's </a:t>
            </a:r>
            <a:br>
              <a:rPr lang="en-US" b="1" dirty="0"/>
            </a:br>
            <a:r>
              <a:rPr lang="en-US" b="1" dirty="0"/>
              <a:t>7. You're welcome. </a:t>
            </a:r>
            <a:br>
              <a:rPr lang="en-US" b="1" dirty="0"/>
            </a:br>
            <a:r>
              <a:rPr lang="en-US" b="1" dirty="0"/>
              <a:t/>
            </a:r>
            <a:br>
              <a:rPr lang="en-US" b="1" dirty="0"/>
            </a:b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2708920"/>
            <a:ext cx="5616624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en-US" b="1" dirty="0" smtClean="0"/>
              <a:t>Can </a:t>
            </a:r>
            <a:r>
              <a:rPr lang="en-US" b="1" dirty="0"/>
              <a:t>you tell us the way to the railway </a:t>
            </a:r>
            <a:r>
              <a:rPr lang="en-US" b="1" dirty="0" smtClean="0"/>
              <a:t>station</a:t>
            </a:r>
            <a:r>
              <a:rPr lang="cs-CZ" b="1" dirty="0" smtClean="0"/>
              <a:t>,</a:t>
            </a:r>
          </a:p>
          <a:p>
            <a:r>
              <a:rPr lang="en-US" b="1" dirty="0" smtClean="0"/>
              <a:t> </a:t>
            </a:r>
            <a:r>
              <a:rPr lang="en-US" b="1" dirty="0"/>
              <a:t>please?</a:t>
            </a:r>
            <a:br>
              <a:rPr lang="en-US" b="1" dirty="0"/>
            </a:br>
            <a:r>
              <a:rPr lang="en-US" b="1" dirty="0"/>
              <a:t>2. </a:t>
            </a:r>
            <a:r>
              <a:rPr lang="en-US" b="1" dirty="0" smtClean="0"/>
              <a:t>Go </a:t>
            </a:r>
            <a:r>
              <a:rPr lang="en-US" b="1" dirty="0"/>
              <a:t>straight on to the next crossroads,</a:t>
            </a:r>
            <a:br>
              <a:rPr lang="en-US" b="1" dirty="0"/>
            </a:br>
            <a:r>
              <a:rPr lang="en-US" b="1" dirty="0"/>
              <a:t>3. </a:t>
            </a:r>
            <a:r>
              <a:rPr lang="en-US" b="1" strike="sngStrike" dirty="0" smtClean="0"/>
              <a:t>[No answer]</a:t>
            </a:r>
            <a:r>
              <a:rPr lang="en-US" b="1" dirty="0" smtClean="0"/>
              <a:t> and </a:t>
            </a:r>
            <a:r>
              <a:rPr lang="en-US" b="1" dirty="0"/>
              <a:t>turn left at the traffic lights.</a:t>
            </a:r>
            <a:br>
              <a:rPr lang="en-US" b="1" dirty="0"/>
            </a:br>
            <a:r>
              <a:rPr lang="en-US" b="1" dirty="0"/>
              <a:t>4. </a:t>
            </a:r>
            <a:r>
              <a:rPr lang="en-US" b="1" dirty="0" smtClean="0"/>
              <a:t>Could </a:t>
            </a:r>
            <a:r>
              <a:rPr lang="en-US" b="1" dirty="0"/>
              <a:t>you show us the way on our map?</a:t>
            </a:r>
            <a:br>
              <a:rPr lang="en-US" b="1" dirty="0"/>
            </a:br>
            <a:r>
              <a:rPr lang="en-US" b="1" dirty="0"/>
              <a:t>5. </a:t>
            </a:r>
            <a:r>
              <a:rPr lang="en-US" b="1" dirty="0" smtClean="0"/>
              <a:t>Yes</a:t>
            </a:r>
            <a:r>
              <a:rPr lang="en-US" b="1" dirty="0"/>
              <a:t>, have a look here, it's not very far.</a:t>
            </a:r>
            <a:br>
              <a:rPr lang="en-US" b="1" dirty="0"/>
            </a:br>
            <a:r>
              <a:rPr lang="en-US" b="1" dirty="0"/>
              <a:t>6. </a:t>
            </a:r>
            <a:r>
              <a:rPr lang="en-US" b="1" dirty="0" smtClean="0"/>
              <a:t>Thank </a:t>
            </a:r>
            <a:r>
              <a:rPr lang="en-US" b="1" dirty="0"/>
              <a:t>you that's very kind of you.</a:t>
            </a:r>
            <a:br>
              <a:rPr lang="en-US" b="1" dirty="0"/>
            </a:br>
            <a:r>
              <a:rPr lang="en-US" b="1" dirty="0"/>
              <a:t>7. </a:t>
            </a:r>
            <a:r>
              <a:rPr lang="en-US" b="1" dirty="0" smtClean="0"/>
              <a:t>You're </a:t>
            </a:r>
            <a:r>
              <a:rPr lang="en-US" b="1" dirty="0"/>
              <a:t>welcome.</a:t>
            </a:r>
            <a:br>
              <a:rPr lang="en-US" b="1" dirty="0"/>
            </a:br>
            <a:endParaRPr lang="cs-CZ" dirty="0"/>
          </a:p>
        </p:txBody>
      </p:sp>
      <p:pic>
        <p:nvPicPr>
          <p:cNvPr id="3076" name="Picture 4" descr="http://t2.gstatic.com/images?q=tbn:ANd9GcTpwnYDnie6z3TZUFQBD0AYEWWYc2jB3uJgSm0W7lhIVk__n6eCL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0"/>
            <a:ext cx="3347864" cy="3140968"/>
          </a:xfrm>
          <a:prstGeom prst="rect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79512" y="116632"/>
            <a:ext cx="54726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79512" y="116632"/>
            <a:ext cx="4824536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>
                <a:solidFill>
                  <a:srgbClr val="C00000"/>
                </a:solidFill>
              </a:rPr>
              <a:t>Put</a:t>
            </a:r>
            <a:r>
              <a:rPr lang="cs-CZ" sz="2400" b="1" dirty="0">
                <a:solidFill>
                  <a:srgbClr val="C00000"/>
                </a:solidFill>
              </a:rPr>
              <a:t> </a:t>
            </a:r>
            <a:r>
              <a:rPr lang="cs-CZ" sz="2400" b="1" dirty="0" err="1">
                <a:solidFill>
                  <a:srgbClr val="C00000"/>
                </a:solidFill>
              </a:rPr>
              <a:t>the</a:t>
            </a:r>
            <a:r>
              <a:rPr lang="cs-CZ" sz="2400" b="1" dirty="0">
                <a:solidFill>
                  <a:srgbClr val="C00000"/>
                </a:solidFill>
              </a:rPr>
              <a:t> </a:t>
            </a:r>
            <a:r>
              <a:rPr lang="cs-CZ" sz="2400" b="1" dirty="0" err="1">
                <a:solidFill>
                  <a:srgbClr val="C00000"/>
                </a:solidFill>
              </a:rPr>
              <a:t>words</a:t>
            </a:r>
            <a:r>
              <a:rPr lang="cs-CZ" sz="2400" b="1" dirty="0">
                <a:solidFill>
                  <a:srgbClr val="C00000"/>
                </a:solidFill>
              </a:rPr>
              <a:t> in </a:t>
            </a:r>
            <a:r>
              <a:rPr lang="cs-CZ" sz="2400" b="1" dirty="0" err="1">
                <a:solidFill>
                  <a:srgbClr val="C00000"/>
                </a:solidFill>
              </a:rPr>
              <a:t>the</a:t>
            </a:r>
            <a:r>
              <a:rPr lang="cs-CZ" sz="2400" b="1" dirty="0">
                <a:solidFill>
                  <a:srgbClr val="C00000"/>
                </a:solidFill>
              </a:rPr>
              <a:t> </a:t>
            </a:r>
            <a:r>
              <a:rPr lang="cs-CZ" sz="2400" b="1" dirty="0" err="1">
                <a:solidFill>
                  <a:srgbClr val="C00000"/>
                </a:solidFill>
              </a:rPr>
              <a:t>right</a:t>
            </a:r>
            <a:r>
              <a:rPr lang="cs-CZ" sz="2400" b="1" dirty="0">
                <a:solidFill>
                  <a:srgbClr val="C00000"/>
                </a:solidFill>
              </a:rPr>
              <a:t> </a:t>
            </a:r>
            <a:r>
              <a:rPr lang="cs-CZ" sz="2400" b="1" dirty="0" err="1">
                <a:solidFill>
                  <a:srgbClr val="C00000"/>
                </a:solidFill>
              </a:rPr>
              <a:t>order</a:t>
            </a:r>
            <a:r>
              <a:rPr lang="cs-CZ" sz="2400" b="1" dirty="0">
                <a:solidFill>
                  <a:srgbClr val="C00000"/>
                </a:solidFill>
              </a:rPr>
              <a:t>:</a:t>
            </a:r>
          </a:p>
          <a:p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161437" y="2826487"/>
            <a:ext cx="4824536" cy="21602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179512" y="4986727"/>
            <a:ext cx="4248472" cy="720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C00000"/>
                </a:solidFill>
              </a:rPr>
              <a:t>DO YOU KNOW ANY OTHER MEANS OF TRANSPORT?</a:t>
            </a:r>
            <a:endParaRPr lang="cs-CZ" sz="2000" b="1" dirty="0">
              <a:solidFill>
                <a:srgbClr val="C0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" y="5589240"/>
            <a:ext cx="4499992" cy="1384995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cs-CZ" sz="1400" dirty="0"/>
              <a:t>FLASHCARDS:</a:t>
            </a:r>
          </a:p>
          <a:p>
            <a:r>
              <a:rPr lang="cs-CZ" sz="1400" dirty="0">
                <a:hlinkClick r:id="rId4"/>
              </a:rPr>
              <a:t>http://</a:t>
            </a:r>
            <a:r>
              <a:rPr lang="cs-CZ" sz="1400" dirty="0" smtClean="0">
                <a:hlinkClick r:id="rId4"/>
              </a:rPr>
              <a:t>exchange.smarttech.com/details.html?id=40c95f7e-aff2-4db0-8df3-b6806d5bfc7a</a:t>
            </a:r>
            <a:endParaRPr lang="cs-CZ" sz="1400" dirty="0" smtClean="0"/>
          </a:p>
          <a:p>
            <a:r>
              <a:rPr lang="cs-CZ" sz="1400" dirty="0"/>
              <a:t>TRANSPORT VIDEO:</a:t>
            </a:r>
          </a:p>
          <a:p>
            <a:r>
              <a:rPr lang="cs-CZ" sz="1400" dirty="0">
                <a:hlinkClick r:id="rId5"/>
              </a:rPr>
              <a:t>http://</a:t>
            </a:r>
            <a:r>
              <a:rPr lang="cs-CZ" sz="1400" dirty="0" smtClean="0">
                <a:hlinkClick r:id="rId5"/>
              </a:rPr>
              <a:t>www.eslkidslab.com/lessons/course3/videos/transport/index.html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22896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79512" y="116632"/>
            <a:ext cx="828092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u="sng" dirty="0" smtClean="0">
                <a:hlinkClick r:id="rId2"/>
              </a:rPr>
              <a:t>ZDROJE:</a:t>
            </a:r>
          </a:p>
          <a:p>
            <a:endParaRPr lang="cs-CZ" sz="1400" dirty="0" smtClean="0"/>
          </a:p>
          <a:p>
            <a:r>
              <a:rPr lang="en-US" sz="1400" dirty="0" smtClean="0"/>
              <a:t>Flashcard with Audio (Means of Transport). </a:t>
            </a:r>
            <a:r>
              <a:rPr lang="en-US" sz="1400" i="1" dirty="0" smtClean="0"/>
              <a:t>Smart Exchange</a:t>
            </a:r>
            <a:r>
              <a:rPr lang="en-US" sz="1400" dirty="0" smtClean="0"/>
              <a:t> [online]. 2011 [cit. 2012-06-25]. </a:t>
            </a:r>
            <a:r>
              <a:rPr lang="en-US" sz="1400" dirty="0" err="1" smtClean="0"/>
              <a:t>Dostupné</a:t>
            </a:r>
            <a:r>
              <a:rPr lang="en-US" sz="1400" dirty="0" smtClean="0"/>
              <a:t> z: http://exchange.smarttech.com/details.html?id=40c95f7e-aff2-4db0-8df3-b6806d5bfc7a </a:t>
            </a:r>
            <a:endParaRPr lang="cs-CZ" sz="1400" dirty="0" smtClean="0"/>
          </a:p>
          <a:p>
            <a:endParaRPr lang="cs-CZ" sz="1400" dirty="0" smtClean="0"/>
          </a:p>
          <a:p>
            <a:r>
              <a:rPr lang="en-US" sz="1400" dirty="0" smtClean="0"/>
              <a:t>Means of Transport Matching. </a:t>
            </a:r>
            <a:r>
              <a:rPr lang="en-US" sz="1400" i="1" dirty="0" err="1" smtClean="0"/>
              <a:t>Frenchfrog's</a:t>
            </a:r>
            <a:r>
              <a:rPr lang="en-US" sz="1400" i="1" dirty="0" smtClean="0"/>
              <a:t> Little English Pond</a:t>
            </a:r>
            <a:r>
              <a:rPr lang="en-US" sz="1400" dirty="0" smtClean="0"/>
              <a:t> [online]. 2010 [cit. 2012-06-25]. </a:t>
            </a:r>
            <a:r>
              <a:rPr lang="en-US" sz="1400" dirty="0" err="1" smtClean="0"/>
              <a:t>Dostupné</a:t>
            </a:r>
            <a:r>
              <a:rPr lang="en-US" sz="1400" dirty="0" smtClean="0"/>
              <a:t> z: http://frenchfrogslittleenglishpond.blogspot.de/2010/12/means-of-transport-matching.html </a:t>
            </a:r>
          </a:p>
          <a:p>
            <a:endParaRPr lang="cs-CZ" sz="1400" dirty="0" smtClean="0"/>
          </a:p>
          <a:p>
            <a:r>
              <a:rPr lang="en-US" sz="1400" dirty="0" smtClean="0"/>
              <a:t>MEANS OF TRANSPORT VOCABULARY. </a:t>
            </a:r>
            <a:r>
              <a:rPr lang="en-US" sz="1400" i="1" dirty="0" err="1" smtClean="0"/>
              <a:t>Rosana´s</a:t>
            </a:r>
            <a:r>
              <a:rPr lang="en-US" sz="1400" i="1" dirty="0" smtClean="0"/>
              <a:t> English Blog</a:t>
            </a:r>
            <a:r>
              <a:rPr lang="en-US" sz="1400" dirty="0" smtClean="0"/>
              <a:t> [online]. 2012 [cit. 2012-06-25]. </a:t>
            </a:r>
            <a:r>
              <a:rPr lang="en-US" sz="1400" dirty="0" err="1" smtClean="0"/>
              <a:t>Dostupné</a:t>
            </a:r>
            <a:r>
              <a:rPr lang="en-US" sz="1400" dirty="0" smtClean="0"/>
              <a:t> z: http://rosanasenglishblog.blogspot.de/2012/04/means-of-transport-vocabulary.html </a:t>
            </a:r>
          </a:p>
          <a:p>
            <a:endParaRPr lang="cs-CZ" sz="1400" dirty="0" smtClean="0"/>
          </a:p>
          <a:p>
            <a:r>
              <a:rPr lang="cs-CZ" sz="1400" dirty="0" err="1" smtClean="0"/>
              <a:t>Transportation</a:t>
            </a:r>
            <a:r>
              <a:rPr lang="cs-CZ" sz="1400" dirty="0" smtClean="0"/>
              <a:t> </a:t>
            </a:r>
            <a:r>
              <a:rPr lang="cs-CZ" sz="1400" dirty="0" err="1" smtClean="0"/>
              <a:t>Vector</a:t>
            </a:r>
            <a:r>
              <a:rPr lang="cs-CZ" sz="1400" dirty="0" smtClean="0"/>
              <a:t>. </a:t>
            </a:r>
            <a:r>
              <a:rPr lang="cs-CZ" sz="1400" i="1" dirty="0" err="1" smtClean="0"/>
              <a:t>Allfreelogo</a:t>
            </a:r>
            <a:r>
              <a:rPr lang="cs-CZ" sz="1400" dirty="0" smtClean="0"/>
              <a:t> [online]. 2012 [cit. 2012-06-25]. Dostupné z: http://www.</a:t>
            </a:r>
            <a:r>
              <a:rPr lang="cs-CZ" sz="1400" dirty="0" err="1" smtClean="0"/>
              <a:t>allfreelogo.com</a:t>
            </a:r>
            <a:r>
              <a:rPr lang="cs-CZ" sz="1400" dirty="0" smtClean="0"/>
              <a:t>/</a:t>
            </a:r>
            <a:r>
              <a:rPr lang="cs-CZ" sz="1400" dirty="0" err="1" smtClean="0"/>
              <a:t>rf</a:t>
            </a:r>
            <a:r>
              <a:rPr lang="cs-CZ" sz="1400" dirty="0" smtClean="0"/>
              <a:t>-</a:t>
            </a:r>
            <a:r>
              <a:rPr lang="cs-CZ" sz="1400" dirty="0" err="1" smtClean="0"/>
              <a:t>vector</a:t>
            </a:r>
            <a:r>
              <a:rPr lang="cs-CZ" sz="1400" dirty="0" smtClean="0"/>
              <a:t>/11539082-</a:t>
            </a:r>
            <a:r>
              <a:rPr lang="cs-CZ" sz="1400" dirty="0" err="1" smtClean="0"/>
              <a:t>transportation</a:t>
            </a:r>
            <a:r>
              <a:rPr lang="cs-CZ" sz="1400" dirty="0" smtClean="0"/>
              <a:t>-</a:t>
            </a:r>
            <a:r>
              <a:rPr lang="cs-CZ" sz="1400" dirty="0" err="1" smtClean="0"/>
              <a:t>vector.html</a:t>
            </a:r>
            <a:r>
              <a:rPr lang="cs-CZ" sz="1400" dirty="0" smtClean="0"/>
              <a:t> </a:t>
            </a:r>
          </a:p>
          <a:p>
            <a:endParaRPr lang="cs-CZ" sz="1400" dirty="0" smtClean="0"/>
          </a:p>
          <a:p>
            <a:r>
              <a:rPr lang="cs-CZ" sz="1400" dirty="0" smtClean="0"/>
              <a:t>VIDEO:</a:t>
            </a:r>
          </a:p>
          <a:p>
            <a:r>
              <a:rPr lang="en-US" sz="1400" dirty="0" smtClean="0"/>
              <a:t>Flashcard with Audio (Means of Transport). </a:t>
            </a:r>
            <a:r>
              <a:rPr lang="en-US" sz="1400" i="1" dirty="0" smtClean="0"/>
              <a:t>Eslkidslab.com</a:t>
            </a:r>
            <a:r>
              <a:rPr lang="en-US" sz="1400" dirty="0" smtClean="0"/>
              <a:t> [online]. 2008 [cit. 2012-06-25]. </a:t>
            </a:r>
            <a:r>
              <a:rPr lang="en-US" sz="1400" dirty="0" err="1" smtClean="0"/>
              <a:t>Dostupné</a:t>
            </a:r>
            <a:r>
              <a:rPr lang="en-US" sz="1400" dirty="0" smtClean="0"/>
              <a:t> z: http://www.eslkidslab.com/lessons/course3/videos/transport/index.html </a:t>
            </a:r>
          </a:p>
          <a:p>
            <a:endParaRPr lang="en-US" sz="1400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Picture 2" descr="http://t3.gstatic.com/images?q=tbn:ANd9GcTvgWhxxeCbTqSbNvIhthqI6aK-fKK0uqpOoZFWMJzLzhDCzdR-Bw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3773731"/>
            <a:ext cx="5167829" cy="3068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036499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usedství">
  <a:themeElements>
    <a:clrScheme name="Sousedství">
      <a:dk1>
        <a:srgbClr val="2F2B20"/>
      </a:dk1>
      <a:lt1>
        <a:srgbClr val="FFFFFF"/>
      </a:lt1>
      <a:dk2>
        <a:srgbClr val="675E47"/>
      </a:dk2>
      <a:lt2>
        <a:srgbClr val="DFDCB7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Kancelář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ousedství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337</TotalTime>
  <Words>608</Words>
  <Application>Microsoft Office PowerPoint</Application>
  <PresentationFormat>Předvádění na obrazovce (4:3)</PresentationFormat>
  <Paragraphs>142</Paragraphs>
  <Slides>16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Sousedství</vt:lpstr>
      <vt:lpstr>Prezentace aplikace PowerPoint</vt:lpstr>
      <vt:lpstr>Prezentace aplikace PowerPoint</vt:lpstr>
      <vt:lpstr>MEANS OF TRANSPORT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MEANS OF TRANSPORT</dc:title>
  <dc:creator>Lenka</dc:creator>
  <cp:lastModifiedBy>Lenka</cp:lastModifiedBy>
  <cp:revision>45</cp:revision>
  <dcterms:created xsi:type="dcterms:W3CDTF">2012-05-16T16:01:37Z</dcterms:created>
  <dcterms:modified xsi:type="dcterms:W3CDTF">2012-06-26T17:06:37Z</dcterms:modified>
</cp:coreProperties>
</file>