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8"/>
  </p:notesMasterIdLst>
  <p:sldIdLst>
    <p:sldId id="275" r:id="rId2"/>
    <p:sldId id="273" r:id="rId3"/>
    <p:sldId id="256" r:id="rId4"/>
    <p:sldId id="261" r:id="rId5"/>
    <p:sldId id="259" r:id="rId6"/>
    <p:sldId id="260" r:id="rId7"/>
    <p:sldId id="262" r:id="rId8"/>
    <p:sldId id="264" r:id="rId9"/>
    <p:sldId id="265" r:id="rId10"/>
    <p:sldId id="266" r:id="rId11"/>
    <p:sldId id="267" r:id="rId12"/>
    <p:sldId id="268" r:id="rId13"/>
    <p:sldId id="270" r:id="rId14"/>
    <p:sldId id="272" r:id="rId15"/>
    <p:sldId id="271" r:id="rId16"/>
    <p:sldId id="277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F810"/>
    <a:srgbClr val="C3D143"/>
    <a:srgbClr val="9D9D2B"/>
    <a:srgbClr val="949C2C"/>
    <a:srgbClr val="E9EDB9"/>
    <a:srgbClr val="F2F1B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3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dirty="0" smtClean="0"/>
            <a:t>NÁZEV: VY_32_INOVACE_3.2.6.2. O 16</a:t>
          </a:r>
          <a:endParaRPr lang="cs-CZ" sz="16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600" dirty="0" smtClean="0"/>
            <a:t>NÁZEV ŠKOLY: Základní škola Strančice, okres Praha - východ</a:t>
          </a:r>
          <a:endParaRPr lang="cs-CZ" sz="16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600" dirty="0" smtClean="0"/>
            <a:t>AUTOR: Mgr. Lenka Kulhavá</a:t>
          </a:r>
          <a:endParaRPr lang="cs-CZ" sz="16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600" dirty="0" err="1" smtClean="0"/>
            <a:t>TEMA</a:t>
          </a:r>
          <a:r>
            <a:rPr lang="cs-CZ" sz="1600" dirty="0" smtClean="0"/>
            <a:t>: Angličtina</a:t>
          </a:r>
          <a:endParaRPr lang="cs-CZ" sz="16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600" dirty="0" smtClean="0"/>
            <a:t>ČÍSLO PROJEKTU: </a:t>
          </a:r>
          <a:endParaRPr lang="cs-CZ" sz="16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AFA3358B-65AC-4648-BDDE-A39649C9BD84}" type="presOf" srcId="{D1D4F407-5343-4D3F-B5B9-D407B03CAEB4}" destId="{AED2198E-93D5-4001-81B4-73124B309672}" srcOrd="1" destOrd="0" presId="urn:microsoft.com/office/officeart/2005/8/layout/target3"/>
    <dgm:cxn modelId="{F1DACAAC-362F-4B01-ABFB-8C9ACD59F182}" type="presOf" srcId="{B651F6E3-6281-48DB-9319-2AEAFDAE7572}" destId="{6BB5E863-4638-4E1D-BFDE-399D028AC4ED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443C21B3-ED24-4ED4-94C1-CA1A4F74D679}" type="presOf" srcId="{4C35D32F-0EAB-4CD7-82EE-45574DC2A586}" destId="{890E4F0B-2866-4A3F-A3C7-2A14B1797930}" srcOrd="1" destOrd="0" presId="urn:microsoft.com/office/officeart/2005/8/layout/target3"/>
    <dgm:cxn modelId="{B056D3DF-B22A-40E8-8888-5F0F3560AEAD}" type="presOf" srcId="{D1B46980-6531-4606-95E6-44980827E919}" destId="{2BE915AB-18AA-4053-B92C-3BFC9ED204BB}" srcOrd="1" destOrd="0" presId="urn:microsoft.com/office/officeart/2005/8/layout/target3"/>
    <dgm:cxn modelId="{B9682302-27AF-419B-B646-29C5329462EC}" type="presOf" srcId="{4C35D32F-0EAB-4CD7-82EE-45574DC2A586}" destId="{8BEBB6EC-1DAA-4CAC-8A25-BC0FCBD5DBD5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11A9759-3264-4107-B92A-6E18F3AFB514}" type="presOf" srcId="{D1D4F407-5343-4D3F-B5B9-D407B03CAEB4}" destId="{D005CE8C-CC26-4C3E-AC11-E15060ECD759}" srcOrd="0" destOrd="0" presId="urn:microsoft.com/office/officeart/2005/8/layout/target3"/>
    <dgm:cxn modelId="{31791BBE-B079-4129-8C65-8D23E595D62A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02F1B002-2589-439B-9A69-7A2593262C58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4520F85B-C778-4A79-AD4F-DA1FB0B4885A}" type="presOf" srcId="{757F3AB3-0718-4624-B441-E567A8F0AB56}" destId="{333A1088-737F-45CB-B68E-254E46348037}" srcOrd="0" destOrd="0" presId="urn:microsoft.com/office/officeart/2005/8/layout/target3"/>
    <dgm:cxn modelId="{1CB096F9-0D7F-4F59-9470-4864180BAC21}" type="presOf" srcId="{D8197B8C-B260-4A16-BDF4-0947B075E274}" destId="{25B08C86-7E15-44DC-BE7F-FFB55DD49D12}" srcOrd="0" destOrd="0" presId="urn:microsoft.com/office/officeart/2005/8/layout/target3"/>
    <dgm:cxn modelId="{4306E533-D969-4E46-AC4E-DCBECF8F3EC0}" type="presOf" srcId="{B651F6E3-6281-48DB-9319-2AEAFDAE7572}" destId="{619D679B-A015-4ECF-8348-D1034C574F40}" srcOrd="0" destOrd="0" presId="urn:microsoft.com/office/officeart/2005/8/layout/target3"/>
    <dgm:cxn modelId="{A4A73457-8F98-4AF5-B0CA-35B41CE1AC60}" type="presParOf" srcId="{333A1088-737F-45CB-B68E-254E46348037}" destId="{F5ABB229-8D3B-4694-996A-96F23CF14429}" srcOrd="0" destOrd="0" presId="urn:microsoft.com/office/officeart/2005/8/layout/target3"/>
    <dgm:cxn modelId="{B46E463F-41AB-41A8-9ADB-E4B53B8D9F12}" type="presParOf" srcId="{333A1088-737F-45CB-B68E-254E46348037}" destId="{F41139FD-01EE-4571-8B17-4FB00FC51163}" srcOrd="1" destOrd="0" presId="urn:microsoft.com/office/officeart/2005/8/layout/target3"/>
    <dgm:cxn modelId="{3C62405B-6E71-4804-B8F9-B2F719E59DFD}" type="presParOf" srcId="{333A1088-737F-45CB-B68E-254E46348037}" destId="{D005CE8C-CC26-4C3E-AC11-E15060ECD759}" srcOrd="2" destOrd="0" presId="urn:microsoft.com/office/officeart/2005/8/layout/target3"/>
    <dgm:cxn modelId="{053EF94C-2875-40B0-939E-5595E283D9FD}" type="presParOf" srcId="{333A1088-737F-45CB-B68E-254E46348037}" destId="{2C702D82-9B77-49B7-9568-BB8EB47C3372}" srcOrd="3" destOrd="0" presId="urn:microsoft.com/office/officeart/2005/8/layout/target3"/>
    <dgm:cxn modelId="{93C03834-1A13-4E9E-9B82-22C366F1EBB2}" type="presParOf" srcId="{333A1088-737F-45CB-B68E-254E46348037}" destId="{A52A0455-90FF-4808-ABD0-F02540D31D5A}" srcOrd="4" destOrd="0" presId="urn:microsoft.com/office/officeart/2005/8/layout/target3"/>
    <dgm:cxn modelId="{11B77609-4AD4-4CF7-9A63-2F96F8EFE606}" type="presParOf" srcId="{333A1088-737F-45CB-B68E-254E46348037}" destId="{6140AFEC-043D-4C43-A2F9-D0F5331DF3A3}" srcOrd="5" destOrd="0" presId="urn:microsoft.com/office/officeart/2005/8/layout/target3"/>
    <dgm:cxn modelId="{04322A82-00B0-4D4B-A494-C0ACB898B332}" type="presParOf" srcId="{333A1088-737F-45CB-B68E-254E46348037}" destId="{9358AC05-5D7D-4327-9F80-1AD486AEA664}" srcOrd="6" destOrd="0" presId="urn:microsoft.com/office/officeart/2005/8/layout/target3"/>
    <dgm:cxn modelId="{40B39325-3B87-4C15-A7C8-67984007D08D}" type="presParOf" srcId="{333A1088-737F-45CB-B68E-254E46348037}" destId="{313FC574-E1CD-4FB4-B054-0B805CE0447D}" srcOrd="7" destOrd="0" presId="urn:microsoft.com/office/officeart/2005/8/layout/target3"/>
    <dgm:cxn modelId="{408BCFFB-330E-4C34-9C48-8D471B8213A2}" type="presParOf" srcId="{333A1088-737F-45CB-B68E-254E46348037}" destId="{619D679B-A015-4ECF-8348-D1034C574F40}" srcOrd="8" destOrd="0" presId="urn:microsoft.com/office/officeart/2005/8/layout/target3"/>
    <dgm:cxn modelId="{72C3588A-5E03-4F1D-8D88-0ACB909F7EC6}" type="presParOf" srcId="{333A1088-737F-45CB-B68E-254E46348037}" destId="{322283A8-4A27-4CDA-BAE3-F381106A9174}" srcOrd="9" destOrd="0" presId="urn:microsoft.com/office/officeart/2005/8/layout/target3"/>
    <dgm:cxn modelId="{733DB73C-841B-49F1-9898-955A15CA620C}" type="presParOf" srcId="{333A1088-737F-45CB-B68E-254E46348037}" destId="{FFC9F71D-1B4F-4AD9-A4A6-86ADEFC8AF5C}" srcOrd="10" destOrd="0" presId="urn:microsoft.com/office/officeart/2005/8/layout/target3"/>
    <dgm:cxn modelId="{27E70CC7-4E37-4A3C-AFAE-441115FDE93D}" type="presParOf" srcId="{333A1088-737F-45CB-B68E-254E46348037}" destId="{25B08C86-7E15-44DC-BE7F-FFB55DD49D12}" srcOrd="11" destOrd="0" presId="urn:microsoft.com/office/officeart/2005/8/layout/target3"/>
    <dgm:cxn modelId="{ADE6F071-9383-4AD3-97C0-C68C8FF18B56}" type="presParOf" srcId="{333A1088-737F-45CB-B68E-254E46348037}" destId="{76644BE8-9D7C-4C09-B250-3D10AF48CBB7}" srcOrd="12" destOrd="0" presId="urn:microsoft.com/office/officeart/2005/8/layout/target3"/>
    <dgm:cxn modelId="{CF41E41C-EEA5-4CC6-A56E-6010D68D5FF8}" type="presParOf" srcId="{333A1088-737F-45CB-B68E-254E46348037}" destId="{EE85B701-7295-41C0-BA7A-34D3756A2AE6}" srcOrd="13" destOrd="0" presId="urn:microsoft.com/office/officeart/2005/8/layout/target3"/>
    <dgm:cxn modelId="{79ECD633-BD04-4441-847E-3F162D9A9E21}" type="presParOf" srcId="{333A1088-737F-45CB-B68E-254E46348037}" destId="{8BEBB6EC-1DAA-4CAC-8A25-BC0FCBD5DBD5}" srcOrd="14" destOrd="0" presId="urn:microsoft.com/office/officeart/2005/8/layout/target3"/>
    <dgm:cxn modelId="{12BFF29D-602E-4562-BA66-D5573A559191}" type="presParOf" srcId="{333A1088-737F-45CB-B68E-254E46348037}" destId="{AED2198E-93D5-4001-81B4-73124B309672}" srcOrd="15" destOrd="0" presId="urn:microsoft.com/office/officeart/2005/8/layout/target3"/>
    <dgm:cxn modelId="{34D80089-7D9B-49CD-96CA-007C763BEFE5}" type="presParOf" srcId="{333A1088-737F-45CB-B68E-254E46348037}" destId="{2BE915AB-18AA-4053-B92C-3BFC9ED204BB}" srcOrd="16" destOrd="0" presId="urn:microsoft.com/office/officeart/2005/8/layout/target3"/>
    <dgm:cxn modelId="{C3889AAA-9AA6-40C9-AFD1-C08E85348CCF}" type="presParOf" srcId="{333A1088-737F-45CB-B68E-254E46348037}" destId="{6BB5E863-4638-4E1D-BFDE-399D028AC4ED}" srcOrd="17" destOrd="0" presId="urn:microsoft.com/office/officeart/2005/8/layout/target3"/>
    <dgm:cxn modelId="{C87602C3-278E-4241-A8F9-36F6B5AD8FC6}" type="presParOf" srcId="{333A1088-737F-45CB-B68E-254E46348037}" destId="{5A5FFA88-C948-4069-8E93-59FA12366E83}" srcOrd="18" destOrd="0" presId="urn:microsoft.com/office/officeart/2005/8/layout/target3"/>
    <dgm:cxn modelId="{9A50A0F1-786D-44CE-A7E0-F6205B09D821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 ŠKOLY: Základní škola Strančice, okres Praha - východ</a:t>
          </a:r>
          <a:endParaRPr lang="cs-CZ" sz="16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AUTOR: Mgr. Lenka Kulhavá</a:t>
          </a:r>
          <a:endParaRPr lang="cs-CZ" sz="16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NÁZEV: VY_32_INOVACE_3.2.6.2. O 16</a:t>
          </a:r>
          <a:endParaRPr lang="cs-CZ" sz="16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err="1" smtClean="0"/>
            <a:t>TEMA</a:t>
          </a:r>
          <a:r>
            <a:rPr lang="cs-CZ" sz="1600" kern="1200" dirty="0" smtClean="0"/>
            <a:t>: Angličtina</a:t>
          </a:r>
          <a:endParaRPr lang="cs-CZ" sz="16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ČÍSLO PROJEKTU: </a:t>
          </a:r>
          <a:endParaRPr lang="cs-CZ" sz="16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B0AA3F-E9AD-4947-AA71-4F7BF335FF32}" type="datetimeFigureOut">
              <a:rPr lang="cs-CZ" smtClean="0"/>
              <a:pPr/>
              <a:t>30.6.2012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BA38BD-43F1-44E0-9AF7-54411216625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387193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BA38BD-43F1-44E0-9AF7-544112166255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937652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ED7DA-D276-496B-9431-9595136A929C}" type="datetimeFigureOut">
              <a:rPr lang="cs-CZ" smtClean="0"/>
              <a:pPr/>
              <a:t>30.6.2012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54ABF0D-4B0E-4829-9A20-DFA7A310BC7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ED7DA-D276-496B-9431-9595136A929C}" type="datetimeFigureOut">
              <a:rPr lang="cs-CZ" smtClean="0"/>
              <a:pPr/>
              <a:t>30.6.2012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BF0D-4B0E-4829-9A20-DFA7A310BC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ED7DA-D276-496B-9431-9595136A929C}" type="datetimeFigureOut">
              <a:rPr lang="cs-CZ" smtClean="0"/>
              <a:pPr/>
              <a:t>30.6.2012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BF0D-4B0E-4829-9A20-DFA7A310BC7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ED7DA-D276-496B-9431-9595136A929C}" type="datetimeFigureOut">
              <a:rPr lang="cs-CZ" smtClean="0"/>
              <a:pPr/>
              <a:t>30.6.2012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BF0D-4B0E-4829-9A20-DFA7A310BC7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ED7DA-D276-496B-9431-9595136A929C}" type="datetimeFigureOut">
              <a:rPr lang="cs-CZ" smtClean="0"/>
              <a:pPr/>
              <a:t>30.6.2012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BF0D-4B0E-4829-9A20-DFA7A310BC7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ED7DA-D276-496B-9431-9595136A929C}" type="datetimeFigureOut">
              <a:rPr lang="cs-CZ" smtClean="0"/>
              <a:pPr/>
              <a:t>30.6.2012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BF0D-4B0E-4829-9A20-DFA7A310BC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ED7DA-D276-496B-9431-9595136A929C}" type="datetimeFigureOut">
              <a:rPr lang="cs-CZ" smtClean="0"/>
              <a:pPr/>
              <a:t>30.6.2012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BF0D-4B0E-4829-9A20-DFA7A310BC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ED7DA-D276-496B-9431-9595136A929C}" type="datetimeFigureOut">
              <a:rPr lang="cs-CZ" smtClean="0"/>
              <a:pPr/>
              <a:t>30.6.2012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BF0D-4B0E-4829-9A20-DFA7A310BC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ED7DA-D276-496B-9431-9595136A929C}" type="datetimeFigureOut">
              <a:rPr lang="cs-CZ" smtClean="0"/>
              <a:pPr/>
              <a:t>30.6.2012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BF0D-4B0E-4829-9A20-DFA7A310BC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ED7DA-D276-496B-9431-9595136A929C}" type="datetimeFigureOut">
              <a:rPr lang="cs-CZ" smtClean="0"/>
              <a:pPr/>
              <a:t>30.6.2012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BF0D-4B0E-4829-9A20-DFA7A310BC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ED7DA-D276-496B-9431-9595136A929C}" type="datetimeFigureOut">
              <a:rPr lang="cs-CZ" smtClean="0"/>
              <a:pPr/>
              <a:t>30.6.2012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BF0D-4B0E-4829-9A20-DFA7A310BC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201ED7DA-D276-496B-9431-9595136A929C}" type="datetimeFigureOut">
              <a:rPr lang="cs-CZ" smtClean="0"/>
              <a:pPr/>
              <a:t>30.6.2012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354ABF0D-4B0E-4829-9A20-DFA7A310BC7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search?q=on+the+phone+pictures&amp;hl=cs&amp;prmd=imvnsa&amp;tbm=isch&amp;tbo=u&amp;source=univ&amp;sa=X&amp;ei=ai7WT-fRFZLP4QTL_ITEAw&amp;ved=0CFkQsAQ&amp;biw=1366&amp;bih=617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xmlns="" val="1161900198"/>
              </p:ext>
            </p:extLst>
          </p:nvPr>
        </p:nvGraphicFramePr>
        <p:xfrm>
          <a:off x="685800" y="988718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25960" y="4823818"/>
            <a:ext cx="5407152" cy="1045464"/>
          </a:xfrm>
          <a:prstGeom prst="rect">
            <a:avLst/>
          </a:prstGeom>
        </p:spPr>
      </p:pic>
      <p:sp>
        <p:nvSpPr>
          <p:cNvPr id="4" name="TextovéPole 6"/>
          <p:cNvSpPr txBox="1"/>
          <p:nvPr/>
        </p:nvSpPr>
        <p:spPr>
          <a:xfrm>
            <a:off x="3885444" y="2644902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5" name="TextovéPole 7"/>
          <p:cNvSpPr txBox="1"/>
          <p:nvPr/>
        </p:nvSpPr>
        <p:spPr>
          <a:xfrm>
            <a:off x="2897690" y="141939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sp>
        <p:nvSpPr>
          <p:cNvPr id="6" name="TextovéPole 8"/>
          <p:cNvSpPr txBox="1"/>
          <p:nvPr/>
        </p:nvSpPr>
        <p:spPr>
          <a:xfrm>
            <a:off x="2803381" y="226009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66995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76672"/>
            <a:ext cx="1800200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ANOTACE: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340768"/>
            <a:ext cx="8064896" cy="378565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	</a:t>
            </a:r>
            <a:r>
              <a:rPr lang="cs-CZ" sz="2000" dirty="0" smtClean="0"/>
              <a:t>Prezentace je určena pro žáky 8. a 9. třídy k procvičení tématu telefonování. Prezentace zahrnuje jak telefonický rozhovor formální tak neformální.</a:t>
            </a:r>
          </a:p>
          <a:p>
            <a:r>
              <a:rPr lang="cs-CZ" sz="2000" dirty="0"/>
              <a:t>	</a:t>
            </a:r>
            <a:r>
              <a:rPr lang="cs-CZ" sz="2000" dirty="0" smtClean="0"/>
              <a:t>V první části prezentace se žáci učí slovní zásobu a potřebné fráze. Následuje ukázka formálního rozhovoru. Děti mají za úkol upravit pořadí slov ve větách dialogu.</a:t>
            </a:r>
          </a:p>
          <a:p>
            <a:r>
              <a:rPr lang="cs-CZ" sz="2000" b="1" dirty="0"/>
              <a:t>	</a:t>
            </a:r>
            <a:r>
              <a:rPr lang="cs-CZ" sz="2000" b="1" dirty="0" smtClean="0"/>
              <a:t> </a:t>
            </a:r>
            <a:r>
              <a:rPr lang="cs-CZ" sz="2000" dirty="0" smtClean="0"/>
              <a:t>Následuje neformální rozhovor, jehož věty žáci tentokrát řadí do správného pořadí. </a:t>
            </a:r>
          </a:p>
          <a:p>
            <a:r>
              <a:rPr lang="cs-CZ" sz="2000" dirty="0"/>
              <a:t>	</a:t>
            </a:r>
            <a:r>
              <a:rPr lang="cs-CZ" sz="2000" dirty="0" smtClean="0"/>
              <a:t>V poslední části prezentace se žáci učí vhodným frázím podle jednotlivých situací a </a:t>
            </a:r>
            <a:r>
              <a:rPr lang="cs-CZ" sz="2000" dirty="0" smtClean="0"/>
              <a:t>postoje </a:t>
            </a:r>
            <a:r>
              <a:rPr lang="cs-CZ" sz="2000" dirty="0" smtClean="0"/>
              <a:t>volajícího a volaného.</a:t>
            </a:r>
          </a:p>
          <a:p>
            <a:r>
              <a:rPr lang="cs-CZ" sz="2000" dirty="0"/>
              <a:t>	</a:t>
            </a:r>
            <a:r>
              <a:rPr lang="cs-CZ" sz="2000" dirty="0" smtClean="0"/>
              <a:t> Výsledkem prezentace by měla být schopnost žáků vytvořit svůj vlastní formální a neformální rozhovor.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3556600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116632"/>
            <a:ext cx="8496944" cy="1296144"/>
          </a:xfrm>
          <a:ln w="57150">
            <a:solidFill>
              <a:schemeClr val="accent1"/>
            </a:solidFill>
          </a:ln>
        </p:spPr>
        <p:txBody>
          <a:bodyPr/>
          <a:lstStyle/>
          <a:p>
            <a:r>
              <a:rPr lang="cs-CZ" dirty="0" smtClean="0"/>
              <a:t>ON THE PHONE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260075" y="1412776"/>
            <a:ext cx="4472166" cy="648072"/>
          </a:xfrm>
        </p:spPr>
        <p:txBody>
          <a:bodyPr/>
          <a:lstStyle/>
          <a:p>
            <a:r>
              <a:rPr lang="cs-CZ" dirty="0" smtClean="0"/>
              <a:t>Lenka Kulhavá</a:t>
            </a:r>
            <a:endParaRPr lang="cs-CZ" dirty="0"/>
          </a:p>
        </p:txBody>
      </p:sp>
      <p:pic>
        <p:nvPicPr>
          <p:cNvPr id="2050" name="Picture 2" descr="http://www.anglaisfacile.com/cgi2/myexam/images/2324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0075" y="2060848"/>
            <a:ext cx="4620034" cy="4248472"/>
          </a:xfrm>
          <a:prstGeom prst="rect">
            <a:avLst/>
          </a:prstGeom>
          <a:noFill/>
          <a:ln w="57150"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t2.gstatic.com/images?q=tbn:ANd9GcSUIzFuX5jfUkSsc1GxHZSlrZZd45hwXApEkRpx5IQL1NEmT0pXeQ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3767514"/>
            <a:ext cx="2028825" cy="2541805"/>
          </a:xfrm>
          <a:prstGeom prst="rect">
            <a:avLst/>
          </a:prstGeom>
          <a:noFill/>
          <a:ln w="57150"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t2.gstatic.com/images?q=tbn:ANd9GcS5eyFQl7yT-9-h3ZbKZI9p9kaYVJIHUIa682uIBUbkune2ZFi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798565"/>
            <a:ext cx="2028825" cy="2510755"/>
          </a:xfrm>
          <a:prstGeom prst="rect">
            <a:avLst/>
          </a:prstGeom>
          <a:noFill/>
          <a:ln w="57150"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09572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0"/>
            <a:ext cx="3024336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b="1" u="sng" dirty="0"/>
              <a:t>a receiver </a:t>
            </a:r>
            <a:endParaRPr lang="en-US" b="1" dirty="0"/>
          </a:p>
          <a:p>
            <a:pPr marL="285750" indent="-285750">
              <a:buFont typeface="Arial" pitchFamily="34" charset="0"/>
              <a:buChar char="•"/>
            </a:pPr>
            <a:r>
              <a:rPr lang="en-US" b="1" u="sng" dirty="0"/>
              <a:t>a telephone call </a:t>
            </a:r>
            <a:endParaRPr lang="en-US" b="1" dirty="0"/>
          </a:p>
          <a:p>
            <a:pPr marL="285750" indent="-285750">
              <a:buFont typeface="Arial" pitchFamily="34" charset="0"/>
              <a:buChar char="•"/>
            </a:pPr>
            <a:r>
              <a:rPr lang="en-US" b="1" u="sng" dirty="0"/>
              <a:t>the right number </a:t>
            </a:r>
            <a:endParaRPr lang="en-US" b="1" dirty="0"/>
          </a:p>
          <a:p>
            <a:pPr marL="285750" indent="-285750">
              <a:buFont typeface="Arial" pitchFamily="34" charset="0"/>
              <a:buChar char="•"/>
            </a:pPr>
            <a:r>
              <a:rPr lang="en-US" b="1" u="sng" dirty="0"/>
              <a:t>the wrong number </a:t>
            </a:r>
            <a:endParaRPr lang="en-US" b="1" dirty="0"/>
          </a:p>
          <a:p>
            <a:pPr marL="285750" indent="-285750">
              <a:buFont typeface="Arial" pitchFamily="34" charset="0"/>
              <a:buChar char="•"/>
            </a:pPr>
            <a:r>
              <a:rPr lang="en-US" b="1" u="sng" dirty="0"/>
              <a:t>the </a:t>
            </a:r>
            <a:r>
              <a:rPr lang="en-US" b="1" u="sng" dirty="0" err="1"/>
              <a:t>dialling</a:t>
            </a:r>
            <a:r>
              <a:rPr lang="en-US" b="1" u="sng" dirty="0"/>
              <a:t> tone </a:t>
            </a:r>
            <a:endParaRPr lang="en-US" b="1" dirty="0"/>
          </a:p>
          <a:p>
            <a:pPr marL="285750" indent="-285750">
              <a:buFont typeface="Arial" pitchFamily="34" charset="0"/>
              <a:buChar char="•"/>
            </a:pPr>
            <a:r>
              <a:rPr lang="en-US" b="1" u="sng" dirty="0"/>
              <a:t>the operator </a:t>
            </a:r>
            <a:endParaRPr lang="en-US" b="1" dirty="0"/>
          </a:p>
          <a:p>
            <a:pPr marL="285750" indent="-285750">
              <a:buFont typeface="Arial" pitchFamily="34" charset="0"/>
              <a:buChar char="•"/>
            </a:pPr>
            <a:r>
              <a:rPr lang="en-US" b="1" u="sng" dirty="0"/>
              <a:t>a directory </a:t>
            </a:r>
            <a:endParaRPr lang="en-US" b="1" dirty="0"/>
          </a:p>
          <a:p>
            <a:pPr marL="285750" indent="-285750">
              <a:buFont typeface="Arial" pitchFamily="34" charset="0"/>
              <a:buChar char="•"/>
            </a:pPr>
            <a:r>
              <a:rPr lang="en-US" b="1" u="sng" dirty="0"/>
              <a:t>the line </a:t>
            </a:r>
            <a:endParaRPr lang="en-US" b="1" dirty="0"/>
          </a:p>
          <a:p>
            <a:pPr marL="285750" indent="-285750">
              <a:buFont typeface="Arial" pitchFamily="34" charset="0"/>
              <a:buChar char="•"/>
            </a:pPr>
            <a:r>
              <a:rPr lang="en-US" b="1" u="sng" dirty="0"/>
              <a:t>a local call </a:t>
            </a:r>
            <a:endParaRPr lang="en-US" b="1" dirty="0"/>
          </a:p>
          <a:p>
            <a:pPr marL="285750" indent="-285750">
              <a:buFont typeface="Arial" pitchFamily="34" charset="0"/>
              <a:buChar char="•"/>
            </a:pPr>
            <a:r>
              <a:rPr lang="en-US" b="1" u="sng" dirty="0"/>
              <a:t>a trunk-call </a:t>
            </a:r>
            <a:endParaRPr lang="en-US" b="1" dirty="0"/>
          </a:p>
          <a:p>
            <a:pPr marL="285750" indent="-285750">
              <a:buFont typeface="Arial" pitchFamily="34" charset="0"/>
              <a:buChar char="•"/>
            </a:pPr>
            <a:r>
              <a:rPr lang="en-US" b="1" u="sng" dirty="0"/>
              <a:t>a long-distance call </a:t>
            </a:r>
            <a:endParaRPr lang="en-US" b="1" dirty="0"/>
          </a:p>
          <a:p>
            <a:pPr marL="285750" indent="-285750">
              <a:buFont typeface="Arial" pitchFamily="34" charset="0"/>
              <a:buChar char="•"/>
            </a:pPr>
            <a:r>
              <a:rPr lang="en-US" b="1" u="sng" dirty="0"/>
              <a:t>a reverse-charge call </a:t>
            </a:r>
            <a:endParaRPr lang="en-US" b="1" dirty="0"/>
          </a:p>
          <a:p>
            <a:pPr marL="285750" indent="-285750">
              <a:buFont typeface="Arial" pitchFamily="34" charset="0"/>
              <a:buChar char="•"/>
            </a:pPr>
            <a:r>
              <a:rPr lang="en-US" b="1" u="sng" dirty="0"/>
              <a:t>a voice </a:t>
            </a:r>
            <a:endParaRPr lang="en-US" b="1" dirty="0"/>
          </a:p>
          <a:p>
            <a:pPr marL="285750" indent="-285750">
              <a:buFont typeface="Arial" pitchFamily="34" charset="0"/>
              <a:buChar char="•"/>
            </a:pPr>
            <a:r>
              <a:rPr lang="en-US" b="1" u="sng" dirty="0"/>
              <a:t>a question </a:t>
            </a:r>
            <a:endParaRPr lang="en-US" b="1" dirty="0"/>
          </a:p>
          <a:p>
            <a:pPr marL="285750" indent="-285750">
              <a:buFont typeface="Arial" pitchFamily="34" charset="0"/>
              <a:buChar char="•"/>
            </a:pPr>
            <a:r>
              <a:rPr lang="en-US" b="1" u="sng" dirty="0"/>
              <a:t>an answer </a:t>
            </a:r>
            <a:endParaRPr lang="en-US" b="1" dirty="0"/>
          </a:p>
          <a:p>
            <a:pPr marL="285750" indent="-285750">
              <a:buFont typeface="Arial" pitchFamily="34" charset="0"/>
              <a:buChar char="•"/>
            </a:pPr>
            <a:r>
              <a:rPr lang="en-US" b="1" u="sng" dirty="0"/>
              <a:t>a conversation </a:t>
            </a:r>
            <a:endParaRPr lang="en-US" b="1" dirty="0"/>
          </a:p>
          <a:p>
            <a:pPr marL="285750" indent="-285750">
              <a:buFont typeface="Arial" pitchFamily="34" charset="0"/>
              <a:buChar char="•"/>
            </a:pPr>
            <a:r>
              <a:rPr lang="en-US" b="1" u="sng" dirty="0"/>
              <a:t>a subscriber </a:t>
            </a:r>
            <a:endParaRPr lang="en-US" b="1" dirty="0"/>
          </a:p>
          <a:p>
            <a:pPr marL="285750" indent="-285750">
              <a:buFont typeface="Arial" pitchFamily="34" charset="0"/>
              <a:buChar char="•"/>
            </a:pPr>
            <a:r>
              <a:rPr lang="en-US" b="1" u="sng" dirty="0"/>
              <a:t>engaged </a:t>
            </a:r>
            <a:endParaRPr lang="en-US" b="1" dirty="0"/>
          </a:p>
          <a:p>
            <a:pPr marL="285750" indent="-285750">
              <a:buFont typeface="Arial" pitchFamily="34" charset="0"/>
              <a:buChar char="•"/>
            </a:pPr>
            <a:r>
              <a:rPr lang="en-US" b="1" u="sng" dirty="0" smtClean="0"/>
              <a:t>to </a:t>
            </a:r>
            <a:r>
              <a:rPr lang="en-US" b="1" u="sng" dirty="0"/>
              <a:t>insert a coin </a:t>
            </a:r>
            <a:endParaRPr lang="cs-CZ" b="1" u="sng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b="1" u="sng" dirty="0"/>
              <a:t>to call someone </a:t>
            </a:r>
            <a:endParaRPr lang="en-US" b="1" dirty="0"/>
          </a:p>
          <a:p>
            <a:pPr marL="285750" indent="-285750">
              <a:buFont typeface="Arial" pitchFamily="34" charset="0"/>
              <a:buChar char="•"/>
            </a:pPr>
            <a:r>
              <a:rPr lang="en-US" b="1" u="sng" dirty="0"/>
              <a:t>to lift the receiver </a:t>
            </a:r>
            <a:endParaRPr lang="en-US" b="1" dirty="0"/>
          </a:p>
          <a:p>
            <a:pPr marL="285750" indent="-285750">
              <a:buFont typeface="Arial" pitchFamily="34" charset="0"/>
              <a:buChar char="•"/>
            </a:pPr>
            <a:r>
              <a:rPr lang="en-US" b="1" u="sng" dirty="0"/>
              <a:t>to dial a number </a:t>
            </a:r>
            <a:endParaRPr lang="en-US" b="1" dirty="0"/>
          </a:p>
          <a:p>
            <a:pPr marL="285750" indent="-285750">
              <a:buFont typeface="Arial" pitchFamily="34" charset="0"/>
              <a:buChar char="•"/>
            </a:pPr>
            <a:r>
              <a:rPr lang="en-US" b="1" u="sng" dirty="0"/>
              <a:t>to listen to </a:t>
            </a:r>
            <a:endParaRPr lang="en-US" b="1" dirty="0"/>
          </a:p>
          <a:p>
            <a:pPr marL="285750" indent="-285750">
              <a:buFont typeface="Arial" pitchFamily="34" charset="0"/>
              <a:buChar char="•"/>
            </a:pPr>
            <a:r>
              <a:rPr lang="en-US" b="1" u="sng" dirty="0"/>
              <a:t>to talk to </a:t>
            </a:r>
            <a:endParaRPr lang="en-US" b="1" dirty="0"/>
          </a:p>
          <a:p>
            <a:pPr marL="285750" indent="-285750">
              <a:buFont typeface="Arial" pitchFamily="34" charset="0"/>
              <a:buChar char="•"/>
            </a:pPr>
            <a:r>
              <a:rPr lang="en-US" b="1" u="sng" dirty="0"/>
              <a:t>to give someone a </a:t>
            </a:r>
            <a:r>
              <a:rPr lang="en-US" b="1" u="sng" dirty="0" smtClean="0"/>
              <a:t>ring</a:t>
            </a:r>
            <a:endParaRPr lang="en-US" b="1" dirty="0"/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563888" y="3460931"/>
            <a:ext cx="5184576" cy="3170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i="0" strike="noStrike" cap="none" normalizeH="0" baseline="0" dirty="0" err="1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Examples</a:t>
            </a:r>
            <a:r>
              <a:rPr kumimoji="0" lang="cs-CZ" sz="2000" i="0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 :</a:t>
            </a:r>
            <a:endParaRPr kumimoji="0" lang="cs-CZ" sz="2000" b="1" i="0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fontAlgn="ctr"/>
            <a:r>
              <a:rPr lang="en-US" sz="2000" b="1" dirty="0" smtClean="0"/>
              <a:t>Can </a:t>
            </a:r>
            <a:r>
              <a:rPr lang="en-US" sz="2000" b="1" dirty="0"/>
              <a:t>I make a phone call</a:t>
            </a:r>
            <a:r>
              <a:rPr lang="en-US" sz="2000" b="1" dirty="0" smtClean="0"/>
              <a:t>,</a:t>
            </a:r>
            <a:r>
              <a:rPr lang="cs-CZ" sz="2000" b="1" dirty="0" smtClean="0"/>
              <a:t> </a:t>
            </a:r>
            <a:r>
              <a:rPr lang="en-US" sz="2000" b="1" dirty="0" smtClean="0"/>
              <a:t>please</a:t>
            </a:r>
            <a:r>
              <a:rPr lang="en-US" sz="2000" b="1" dirty="0"/>
              <a:t>?</a:t>
            </a:r>
            <a:endParaRPr lang="cs-CZ" sz="2000" dirty="0"/>
          </a:p>
          <a:p>
            <a:pPr fontAlgn="ctr"/>
            <a:r>
              <a:rPr lang="en-US" sz="2000" b="1" dirty="0"/>
              <a:t>I have coins for the telephone-box !</a:t>
            </a:r>
            <a:endParaRPr lang="cs-CZ" sz="2000" dirty="0"/>
          </a:p>
          <a:p>
            <a:pPr fontAlgn="ctr"/>
            <a:r>
              <a:rPr lang="en-US" sz="2000" b="1" dirty="0"/>
              <a:t>The phone is ringing.</a:t>
            </a:r>
            <a:endParaRPr lang="cs-CZ" sz="2000" dirty="0"/>
          </a:p>
          <a:p>
            <a:pPr fontAlgn="ctr"/>
            <a:r>
              <a:rPr lang="en-US" sz="2000" b="1" dirty="0"/>
              <a:t>I'm making a trunk-call, and later I must make a local-call.</a:t>
            </a:r>
            <a:endParaRPr lang="cs-CZ" sz="2000" dirty="0"/>
          </a:p>
          <a:p>
            <a:pPr fontAlgn="ctr"/>
            <a:r>
              <a:rPr lang="en-US" sz="2000" b="1" dirty="0"/>
              <a:t>The line was engaged, now it's free.</a:t>
            </a:r>
            <a:endParaRPr lang="cs-CZ" sz="2000" dirty="0"/>
          </a:p>
          <a:p>
            <a:pPr fontAlgn="ctr"/>
            <a:r>
              <a:rPr lang="en-US" sz="2000" b="1" dirty="0"/>
              <a:t>Can you ring back please ?</a:t>
            </a:r>
            <a:endParaRPr lang="cs-CZ" sz="2000" dirty="0"/>
          </a:p>
          <a:p>
            <a:pPr fontAlgn="ctr"/>
            <a:r>
              <a:rPr lang="en-US" sz="2000" b="1" dirty="0"/>
              <a:t>What is the </a:t>
            </a:r>
            <a:r>
              <a:rPr lang="en-US" sz="2000" b="1" dirty="0" err="1"/>
              <a:t>dialling</a:t>
            </a:r>
            <a:r>
              <a:rPr lang="en-US" sz="2000" b="1" dirty="0"/>
              <a:t> code for New-York ?</a:t>
            </a:r>
            <a:endParaRPr lang="cs-CZ" sz="2000" dirty="0"/>
          </a:p>
          <a:p>
            <a:pPr fontAlgn="ctr"/>
            <a:r>
              <a:rPr lang="en-US" sz="2000" b="1" dirty="0"/>
              <a:t>Do you have a directory please </a:t>
            </a:r>
            <a:r>
              <a:rPr lang="en-US" sz="2000" b="1" dirty="0" smtClean="0"/>
              <a:t>?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100" name="Picture 4" descr="http://t0.gstatic.com/images?q=tbn:ANd9GcTFQ1dBR9-h-PyX4ZLFXwd-VniJBplWMgCpsIYQjAJB1h3MwfP-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08084"/>
            <a:ext cx="2304256" cy="3243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012160" y="208084"/>
            <a:ext cx="230425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Do </a:t>
            </a:r>
            <a:r>
              <a:rPr lang="cs-CZ" sz="2400" dirty="0" err="1" smtClean="0">
                <a:solidFill>
                  <a:schemeClr val="accent1">
                    <a:lumMod val="75000"/>
                  </a:schemeClr>
                </a:solidFill>
              </a:rPr>
              <a:t>you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   </a:t>
            </a:r>
            <a:r>
              <a:rPr lang="cs-CZ" sz="2400" dirty="0" err="1" smtClean="0">
                <a:solidFill>
                  <a:schemeClr val="accent1">
                    <a:lumMod val="75000"/>
                  </a:schemeClr>
                </a:solidFill>
              </a:rPr>
              <a:t>understand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 these </a:t>
            </a:r>
            <a:r>
              <a:rPr lang="cs-CZ" sz="2400" dirty="0" err="1" smtClean="0">
                <a:solidFill>
                  <a:schemeClr val="accent1">
                    <a:lumMod val="75000"/>
                  </a:schemeClr>
                </a:solidFill>
              </a:rPr>
              <a:t>expressions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?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2400" dirty="0" err="1" smtClean="0">
                <a:solidFill>
                  <a:schemeClr val="accent1">
                    <a:lumMod val="75000"/>
                  </a:schemeClr>
                </a:solidFill>
              </a:rPr>
              <a:t>Can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1">
                    <a:lumMod val="75000"/>
                  </a:schemeClr>
                </a:solidFill>
              </a:rPr>
              <a:t>you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 use </a:t>
            </a:r>
            <a:r>
              <a:rPr lang="cs-CZ" sz="2400" dirty="0" err="1" smtClean="0">
                <a:solidFill>
                  <a:schemeClr val="accent1">
                    <a:lumMod val="75000"/>
                  </a:schemeClr>
                </a:solidFill>
              </a:rPr>
              <a:t>them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 in </a:t>
            </a:r>
            <a:r>
              <a:rPr lang="cs-CZ" sz="2400" dirty="0" err="1" smtClean="0">
                <a:solidFill>
                  <a:schemeClr val="accent1">
                    <a:lumMod val="75000"/>
                  </a:schemeClr>
                </a:solidFill>
              </a:rPr>
              <a:t>sentences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?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56074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11560" y="188640"/>
            <a:ext cx="4104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chemeClr val="accent1">
                    <a:lumMod val="75000"/>
                  </a:schemeClr>
                </a:solidFill>
              </a:rPr>
              <a:t>On </a:t>
            </a:r>
            <a:r>
              <a:rPr lang="cs-CZ" sz="2800" b="1" dirty="0" err="1">
                <a:solidFill>
                  <a:schemeClr val="accent1">
                    <a:lumMod val="75000"/>
                  </a:schemeClr>
                </a:solidFill>
              </a:rPr>
              <a:t>the</a:t>
            </a:r>
            <a:r>
              <a:rPr lang="cs-CZ" sz="28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2800" b="1" dirty="0" err="1">
                <a:solidFill>
                  <a:schemeClr val="accent1">
                    <a:lumMod val="75000"/>
                  </a:schemeClr>
                </a:solidFill>
              </a:rPr>
              <a:t>phone</a:t>
            </a:r>
            <a:r>
              <a:rPr lang="cs-CZ" sz="28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</a:rPr>
              <a:t>(</a:t>
            </a:r>
            <a:r>
              <a:rPr lang="cs-CZ" sz="2800" b="1" dirty="0" err="1" smtClean="0">
                <a:solidFill>
                  <a:schemeClr val="accent1">
                    <a:lumMod val="75000"/>
                  </a:schemeClr>
                </a:solidFill>
              </a:rPr>
              <a:t>formal</a:t>
            </a:r>
            <a:r>
              <a:rPr lang="cs-CZ" sz="2800" b="1" dirty="0">
                <a:solidFill>
                  <a:schemeClr val="accent1">
                    <a:lumMod val="75000"/>
                  </a:schemeClr>
                </a:solidFill>
              </a:rPr>
              <a:t>)</a:t>
            </a:r>
            <a:endParaRPr lang="cs-CZ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28" name="Picture 4" descr="http://www.anglaisfacile.com/cgi2/myexam/images/2840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2893" y="639866"/>
            <a:ext cx="7910181" cy="5772664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619672" y="711860"/>
            <a:ext cx="3312368" cy="34087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791267" y="2204864"/>
            <a:ext cx="1126823" cy="1179716"/>
          </a:xfrm>
          <a:prstGeom prst="rect">
            <a:avLst/>
          </a:prstGeom>
          <a:solidFill>
            <a:srgbClr val="F2F1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267744" y="1700808"/>
            <a:ext cx="792088" cy="20121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724128" y="882298"/>
            <a:ext cx="2448272" cy="53047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6156176" y="4975270"/>
            <a:ext cx="1380804" cy="68597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592324" y="4581128"/>
            <a:ext cx="1819436" cy="72008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1502042" y="2708920"/>
            <a:ext cx="1341766" cy="836568"/>
          </a:xfrm>
          <a:prstGeom prst="rect">
            <a:avLst/>
          </a:prstGeom>
          <a:solidFill>
            <a:srgbClr val="E9ED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6142384" y="4418857"/>
            <a:ext cx="1093912" cy="16227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923928" y="5885980"/>
            <a:ext cx="1368152" cy="3211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67713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11760" y="116632"/>
            <a:ext cx="633670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I may Hello; mister speak to Jones please? </a:t>
            </a:r>
            <a:br>
              <a:rPr lang="en-US" b="1" dirty="0"/>
            </a:br>
            <a:r>
              <a:rPr lang="en-US" b="1" dirty="0"/>
              <a:t>2. please, Hello; get you through. hold I on </a:t>
            </a:r>
            <a:br>
              <a:rPr lang="en-US" b="1" dirty="0"/>
            </a:br>
            <a:r>
              <a:rPr lang="en-US" b="1" dirty="0"/>
              <a:t>3. engaged. Sorry his line is </a:t>
            </a:r>
            <a:br>
              <a:rPr lang="en-US" b="1" dirty="0"/>
            </a:br>
            <a:r>
              <a:rPr lang="en-US" b="1" dirty="0"/>
              <a:t>4. you Can call later? again </a:t>
            </a:r>
            <a:br>
              <a:rPr lang="en-US" b="1" dirty="0"/>
            </a:br>
            <a:r>
              <a:rPr lang="en-US" b="1" dirty="0"/>
              <a:t>5. can't. sorry No, I </a:t>
            </a:r>
            <a:br>
              <a:rPr lang="en-US" b="1" dirty="0"/>
            </a:br>
            <a:r>
              <a:rPr lang="en-US" b="1" dirty="0"/>
              <a:t>6. Can leave you him a message? </a:t>
            </a:r>
            <a:br>
              <a:rPr lang="en-US" b="1" dirty="0"/>
            </a:br>
            <a:r>
              <a:rPr lang="en-US" b="1" dirty="0"/>
              <a:t>7. of course. Yes </a:t>
            </a:r>
            <a:br>
              <a:rPr lang="en-US" b="1" dirty="0"/>
            </a:br>
            <a:r>
              <a:rPr lang="en-US" b="1" dirty="0"/>
              <a:t>8. was him. I Tell him to meet glad </a:t>
            </a:r>
            <a:br>
              <a:rPr lang="en-US" b="1" dirty="0"/>
            </a:br>
            <a:r>
              <a:rPr lang="en-US" b="1" dirty="0"/>
              <a:t>9. back soon as come possible. I'll as </a:t>
            </a:r>
            <a:br>
              <a:rPr lang="en-US" b="1" dirty="0"/>
            </a:br>
            <a:r>
              <a:rPr lang="en-US" b="1" dirty="0"/>
              <a:t>10. glad about hear be that, bye. right, to he'll </a:t>
            </a:r>
            <a:r>
              <a:rPr lang="en-US" b="1" dirty="0" smtClean="0"/>
              <a:t>All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3068960"/>
            <a:ext cx="835292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Hello; may I speak to mister Jones please?</a:t>
            </a:r>
            <a:br>
              <a:rPr lang="en-US" b="1" dirty="0"/>
            </a:br>
            <a:r>
              <a:rPr lang="en-US" b="1" dirty="0"/>
              <a:t>2. </a:t>
            </a:r>
            <a:r>
              <a:rPr lang="en-US" b="1" dirty="0" smtClean="0"/>
              <a:t>Hello</a:t>
            </a:r>
            <a:r>
              <a:rPr lang="en-US" b="1" dirty="0"/>
              <a:t>; hold on please, I get you through.</a:t>
            </a:r>
            <a:br>
              <a:rPr lang="en-US" b="1" dirty="0"/>
            </a:br>
            <a:r>
              <a:rPr lang="en-US" b="1" dirty="0"/>
              <a:t>3. </a:t>
            </a:r>
            <a:r>
              <a:rPr lang="en-US" b="1" dirty="0" smtClean="0"/>
              <a:t>Sorry </a:t>
            </a:r>
            <a:r>
              <a:rPr lang="en-US" b="1" dirty="0"/>
              <a:t>his line is engaged.</a:t>
            </a:r>
            <a:br>
              <a:rPr lang="en-US" b="1" dirty="0"/>
            </a:br>
            <a:r>
              <a:rPr lang="en-US" b="1" dirty="0"/>
              <a:t>4. </a:t>
            </a:r>
            <a:r>
              <a:rPr lang="en-US" b="1" dirty="0" smtClean="0"/>
              <a:t>Can </a:t>
            </a:r>
            <a:r>
              <a:rPr lang="en-US" b="1" dirty="0"/>
              <a:t>you call again later?</a:t>
            </a:r>
            <a:br>
              <a:rPr lang="en-US" b="1" dirty="0"/>
            </a:br>
            <a:r>
              <a:rPr lang="en-US" b="1" dirty="0"/>
              <a:t>5</a:t>
            </a:r>
            <a:r>
              <a:rPr lang="en-US" b="1" dirty="0" smtClean="0"/>
              <a:t>. No</a:t>
            </a:r>
            <a:r>
              <a:rPr lang="en-US" b="1" dirty="0"/>
              <a:t>, sorry I can't.</a:t>
            </a:r>
            <a:br>
              <a:rPr lang="en-US" b="1" dirty="0"/>
            </a:br>
            <a:r>
              <a:rPr lang="en-US" b="1" dirty="0"/>
              <a:t>6. </a:t>
            </a:r>
            <a:r>
              <a:rPr lang="en-US" b="1" dirty="0" smtClean="0"/>
              <a:t>Can </a:t>
            </a:r>
            <a:r>
              <a:rPr lang="en-US" b="1" dirty="0"/>
              <a:t>you leave him a message?</a:t>
            </a:r>
            <a:br>
              <a:rPr lang="en-US" b="1" dirty="0"/>
            </a:br>
            <a:r>
              <a:rPr lang="en-US" b="1" dirty="0"/>
              <a:t>7. </a:t>
            </a:r>
            <a:r>
              <a:rPr lang="en-US" b="1" dirty="0" smtClean="0"/>
              <a:t>Yes </a:t>
            </a:r>
            <a:r>
              <a:rPr lang="en-US" b="1" dirty="0"/>
              <a:t>of course.</a:t>
            </a:r>
            <a:br>
              <a:rPr lang="en-US" b="1" dirty="0"/>
            </a:br>
            <a:r>
              <a:rPr lang="en-US" b="1" dirty="0"/>
              <a:t>8. </a:t>
            </a:r>
            <a:r>
              <a:rPr lang="en-US" b="1" dirty="0" smtClean="0"/>
              <a:t>Tell </a:t>
            </a:r>
            <a:r>
              <a:rPr lang="en-US" b="1" dirty="0"/>
              <a:t>him I was glad to meet him.</a:t>
            </a:r>
            <a:br>
              <a:rPr lang="en-US" b="1" dirty="0"/>
            </a:br>
            <a:r>
              <a:rPr lang="en-US" b="1" dirty="0"/>
              <a:t>9. </a:t>
            </a:r>
            <a:r>
              <a:rPr lang="en-US" b="1" dirty="0" smtClean="0"/>
              <a:t>I'll </a:t>
            </a:r>
            <a:r>
              <a:rPr lang="en-US" b="1" dirty="0"/>
              <a:t>come back as soon as possible.</a:t>
            </a:r>
            <a:br>
              <a:rPr lang="en-US" b="1" dirty="0"/>
            </a:br>
            <a:r>
              <a:rPr lang="en-US" b="1" dirty="0"/>
              <a:t>10. </a:t>
            </a:r>
            <a:r>
              <a:rPr lang="en-US" b="1" dirty="0" smtClean="0"/>
              <a:t>All </a:t>
            </a:r>
            <a:r>
              <a:rPr lang="en-US" b="1" dirty="0"/>
              <a:t>right, he'll be glad to hear about that, bye.</a:t>
            </a:r>
            <a:br>
              <a:rPr lang="en-US" b="1" dirty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/>
            </a:r>
            <a:br>
              <a:rPr lang="en-US" b="1" dirty="0"/>
            </a:br>
            <a:endParaRPr lang="cs-CZ" dirty="0"/>
          </a:p>
        </p:txBody>
      </p:sp>
      <p:pic>
        <p:nvPicPr>
          <p:cNvPr id="3074" name="Picture 2" descr="http://t0.gstatic.com/images?q=tbn:ANd9GcTiLdGa3ZP5o3okI5-i-w28QVbmjgCc5H89u40BpHb27txLNVJ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5630" y="295255"/>
            <a:ext cx="1828800" cy="2505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t3.gstatic.com/images?q=tbn:ANd9GcQDvBoJvdVKB1PgSD0cbOO3z_RshV7YMnTqKt-GQNtg48oSFuE9t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226123"/>
            <a:ext cx="2880319" cy="2880319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9972600" y="2348880"/>
            <a:ext cx="5256584" cy="29352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04687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188640"/>
            <a:ext cx="8712968" cy="7171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chemeClr val="accent1">
                    <a:lumMod val="75000"/>
                  </a:schemeClr>
                </a:solidFill>
              </a:rPr>
              <a:t>Can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1">
                    <a:lumMod val="75000"/>
                  </a:schemeClr>
                </a:solidFill>
              </a:rPr>
              <a:t>you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accent1">
                    <a:lumMod val="75000"/>
                  </a:schemeClr>
                </a:solidFill>
              </a:rPr>
              <a:t>translate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 these </a:t>
            </a:r>
            <a:r>
              <a:rPr lang="cs-CZ" sz="2400" b="1" dirty="0" err="1" smtClean="0">
                <a:solidFill>
                  <a:schemeClr val="accent1">
                    <a:lumMod val="75000"/>
                  </a:schemeClr>
                </a:solidFill>
              </a:rPr>
              <a:t>sentences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?</a:t>
            </a:r>
          </a:p>
          <a:p>
            <a:r>
              <a:rPr lang="en-US" sz="2000" b="1" dirty="0" smtClean="0"/>
              <a:t>1</a:t>
            </a:r>
            <a:r>
              <a:rPr lang="en-US" sz="2000" b="1" dirty="0"/>
              <a:t>. Oh no ! The line is busy , she is probably talking to her husband.</a:t>
            </a:r>
            <a:br>
              <a:rPr lang="en-US" sz="2000" b="1" dirty="0"/>
            </a:br>
            <a:r>
              <a:rPr lang="en-US" sz="2000" b="1" dirty="0"/>
              <a:t>2. I'm inserting a coin into the phone box.</a:t>
            </a:r>
            <a:br>
              <a:rPr lang="en-US" sz="2000" b="1" dirty="0"/>
            </a:br>
            <a:r>
              <a:rPr lang="en-US" sz="2000" b="1" dirty="0"/>
              <a:t>3. I'm </a:t>
            </a:r>
            <a:r>
              <a:rPr lang="en-US" sz="2000" b="1" dirty="0" smtClean="0"/>
              <a:t>talking </a:t>
            </a:r>
            <a:r>
              <a:rPr lang="en-US" sz="2000" b="1" dirty="0"/>
              <a:t>to someone on the phone as a practical joke.</a:t>
            </a:r>
            <a:br>
              <a:rPr lang="en-US" sz="2000" b="1" dirty="0"/>
            </a:br>
            <a:r>
              <a:rPr lang="en-US" sz="2000" b="1" dirty="0"/>
              <a:t>4. I was </a:t>
            </a:r>
            <a:r>
              <a:rPr lang="en-US" sz="2000" b="1" dirty="0" smtClean="0"/>
              <a:t>lifting </a:t>
            </a:r>
            <a:r>
              <a:rPr lang="en-US" sz="2000" b="1" dirty="0"/>
              <a:t>the receiver, because I thought it was my </a:t>
            </a:r>
            <a:r>
              <a:rPr lang="en-US" sz="2000" b="1" dirty="0" err="1"/>
              <a:t>favourite</a:t>
            </a:r>
            <a:r>
              <a:rPr lang="en-US" sz="2000" b="1" dirty="0"/>
              <a:t> singer. It's so stupid.</a:t>
            </a:r>
            <a:br>
              <a:rPr lang="en-US" sz="2000" b="1" dirty="0"/>
            </a:br>
            <a:r>
              <a:rPr lang="en-US" sz="2000" b="1" dirty="0"/>
              <a:t>5. Where is your </a:t>
            </a:r>
            <a:r>
              <a:rPr lang="en-US" sz="2000" b="1" dirty="0" smtClean="0"/>
              <a:t>directory</a:t>
            </a:r>
            <a:r>
              <a:rPr lang="en-US" sz="2000" b="1" u="sng" dirty="0" smtClean="0"/>
              <a:t> </a:t>
            </a:r>
            <a:r>
              <a:rPr lang="en-US" sz="2000" b="1" dirty="0"/>
              <a:t>please? I'd like to find out Maxim's number.</a:t>
            </a:r>
            <a:br>
              <a:rPr lang="en-US" sz="2000" b="1" dirty="0"/>
            </a:br>
            <a:r>
              <a:rPr lang="en-US" sz="2000" b="1" dirty="0"/>
              <a:t>6. Have you got a </a:t>
            </a:r>
            <a:r>
              <a:rPr lang="en-US" sz="2000" b="1" dirty="0" smtClean="0"/>
              <a:t>phone </a:t>
            </a:r>
            <a:r>
              <a:rPr lang="en-US" sz="2000" b="1" dirty="0"/>
              <a:t>? I'd like to call my daughter.</a:t>
            </a:r>
            <a:br>
              <a:rPr lang="en-US" sz="2000" b="1" dirty="0"/>
            </a:br>
            <a:r>
              <a:rPr lang="en-US" sz="2000" b="1" dirty="0"/>
              <a:t>7. Hold the </a:t>
            </a:r>
            <a:r>
              <a:rPr lang="en-US" sz="2000" b="1" dirty="0" smtClean="0"/>
              <a:t>line </a:t>
            </a:r>
            <a:r>
              <a:rPr lang="en-US" sz="2000" b="1" dirty="0"/>
              <a:t>please, an operator will assist you.</a:t>
            </a:r>
            <a:br>
              <a:rPr lang="en-US" sz="2000" b="1" dirty="0"/>
            </a:br>
            <a:r>
              <a:rPr lang="en-US" sz="2000" b="1" dirty="0"/>
              <a:t>8. He is calling from the </a:t>
            </a:r>
            <a:r>
              <a:rPr lang="en-US" sz="2000" b="1" dirty="0" smtClean="0"/>
              <a:t>telephone-box </a:t>
            </a:r>
            <a:r>
              <a:rPr lang="en-US" sz="2000" b="1" dirty="0"/>
              <a:t>to find out the results of his exams.</a:t>
            </a:r>
            <a:br>
              <a:rPr lang="en-US" sz="2000" b="1" dirty="0"/>
            </a:br>
            <a:r>
              <a:rPr lang="en-US" sz="2000" b="1" dirty="0"/>
              <a:t>9. I had a </a:t>
            </a:r>
            <a:r>
              <a:rPr lang="en-US" sz="2000" b="1" dirty="0" smtClean="0"/>
              <a:t>conversation </a:t>
            </a:r>
            <a:r>
              <a:rPr lang="en-US" sz="2000" b="1" dirty="0"/>
              <a:t>with Maria for one hour about her children.</a:t>
            </a:r>
            <a:br>
              <a:rPr lang="en-US" sz="2000" b="1" dirty="0"/>
            </a:br>
            <a:r>
              <a:rPr lang="en-US" sz="2000" b="1" dirty="0"/>
              <a:t>10. I don't have any coins for the telephone-box, what can I do ?</a:t>
            </a:r>
            <a:br>
              <a:rPr lang="en-US" sz="2000" b="1" dirty="0"/>
            </a:br>
            <a:r>
              <a:rPr lang="en-US" sz="2000" b="1" dirty="0"/>
              <a:t>11. I'm </a:t>
            </a:r>
            <a:r>
              <a:rPr lang="en-US" sz="2000" b="1" dirty="0" err="1"/>
              <a:t>dialling</a:t>
            </a:r>
            <a:r>
              <a:rPr lang="en-US" sz="2000" b="1" dirty="0"/>
              <a:t> the number of your grandmother.</a:t>
            </a:r>
            <a:br>
              <a:rPr lang="en-US" sz="2000" b="1" dirty="0"/>
            </a:br>
            <a:r>
              <a:rPr lang="en-US" sz="2000" b="1" dirty="0"/>
              <a:t>12. Be quiet! </a:t>
            </a:r>
            <a:r>
              <a:rPr lang="en-US" sz="2000" b="1" dirty="0" err="1"/>
              <a:t>Grandad</a:t>
            </a:r>
            <a:r>
              <a:rPr lang="en-US" sz="2000" b="1" dirty="0"/>
              <a:t> is calling your sister.</a:t>
            </a:r>
            <a:br>
              <a:rPr lang="en-US" sz="2000" b="1" dirty="0"/>
            </a:br>
            <a:r>
              <a:rPr lang="en-US" sz="2000" b="1" dirty="0"/>
              <a:t>13. Oh ! It's the second time I have </a:t>
            </a:r>
            <a:r>
              <a:rPr lang="en-US" sz="2000" b="1" dirty="0" err="1"/>
              <a:t>dialled</a:t>
            </a:r>
            <a:r>
              <a:rPr lang="en-US" sz="2000" b="1" dirty="0"/>
              <a:t> a </a:t>
            </a:r>
            <a:r>
              <a:rPr lang="en-US" sz="2000" b="1" dirty="0" smtClean="0"/>
              <a:t>wrong </a:t>
            </a:r>
            <a:r>
              <a:rPr lang="en-US" sz="2000" b="1" dirty="0"/>
              <a:t>number ! What is the right number ?</a:t>
            </a:r>
            <a:br>
              <a:rPr lang="en-US" sz="2000" b="1" dirty="0"/>
            </a:br>
            <a:r>
              <a:rPr lang="en-US" sz="2000" b="1" dirty="0"/>
              <a:t>14. Ben, can I use your phone? I'd like to phone my daughter ! What is the </a:t>
            </a:r>
            <a:r>
              <a:rPr lang="en-US" sz="2000" b="1" dirty="0" err="1"/>
              <a:t>dialling</a:t>
            </a:r>
            <a:r>
              <a:rPr lang="en-US" sz="2000" b="1" dirty="0"/>
              <a:t> code here ?</a:t>
            </a:r>
            <a:br>
              <a:rPr lang="en-US" sz="2000" b="1" dirty="0"/>
            </a:br>
            <a:r>
              <a:rPr lang="en-US" sz="2000" b="1" dirty="0"/>
              <a:t>15. Mike, can I make a telephone call with your phone? Mine is out of order !</a:t>
            </a:r>
            <a:br>
              <a:rPr lang="en-US" sz="2000" b="1" dirty="0"/>
            </a:br>
            <a:r>
              <a:rPr lang="en-US" sz="2000" b="1" dirty="0"/>
              <a:t/>
            </a:r>
            <a:br>
              <a:rPr lang="en-US" sz="2000" b="1" dirty="0"/>
            </a:b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2224774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724128" y="476672"/>
            <a:ext cx="2952328" cy="480131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285750" indent="-285750" fontAlgn="ctr">
              <a:buFont typeface="Arial" pitchFamily="34" charset="0"/>
              <a:buChar char="•"/>
            </a:pPr>
            <a:r>
              <a:rPr lang="cs-CZ" dirty="0" err="1"/>
              <a:t>Norwich</a:t>
            </a:r>
            <a:r>
              <a:rPr lang="cs-CZ" dirty="0"/>
              <a:t> 21523, </a:t>
            </a:r>
            <a:r>
              <a:rPr lang="cs-CZ" dirty="0" err="1"/>
              <a:t>good</a:t>
            </a:r>
            <a:r>
              <a:rPr lang="cs-CZ" dirty="0"/>
              <a:t> </a:t>
            </a:r>
            <a:r>
              <a:rPr lang="cs-CZ" dirty="0" err="1"/>
              <a:t>morning</a:t>
            </a:r>
            <a:r>
              <a:rPr lang="cs-CZ" dirty="0"/>
              <a:t> !</a:t>
            </a:r>
          </a:p>
          <a:p>
            <a:pPr marL="285750" indent="-285750" fontAlgn="ctr">
              <a:buFont typeface="Arial" pitchFamily="34" charset="0"/>
              <a:buChar char="•"/>
            </a:pPr>
            <a:r>
              <a:rPr lang="en-US" dirty="0"/>
              <a:t>Hello, is that Ann? This is Penny.</a:t>
            </a:r>
            <a:endParaRPr lang="cs-CZ" dirty="0"/>
          </a:p>
          <a:p>
            <a:pPr marL="285750" indent="-285750" fontAlgn="ctr">
              <a:buFont typeface="Arial" pitchFamily="34" charset="0"/>
              <a:buChar char="•"/>
            </a:pPr>
            <a:r>
              <a:rPr lang="cs-CZ" dirty="0" err="1"/>
              <a:t>Hi</a:t>
            </a:r>
            <a:r>
              <a:rPr lang="cs-CZ" dirty="0"/>
              <a:t>, Penny</a:t>
            </a:r>
          </a:p>
          <a:p>
            <a:pPr marL="285750" indent="-285750" fontAlgn="ctr">
              <a:buFont typeface="Arial" pitchFamily="34" charset="0"/>
              <a:buChar char="•"/>
            </a:pP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Steve</a:t>
            </a:r>
            <a:r>
              <a:rPr lang="cs-CZ" dirty="0"/>
              <a:t> in, </a:t>
            </a:r>
            <a:r>
              <a:rPr lang="cs-CZ" dirty="0" err="1"/>
              <a:t>please</a:t>
            </a:r>
            <a:r>
              <a:rPr lang="cs-CZ" dirty="0"/>
              <a:t>?</a:t>
            </a:r>
          </a:p>
          <a:p>
            <a:pPr marL="285750" indent="-285750" fontAlgn="ctr">
              <a:buFont typeface="Arial" pitchFamily="34" charset="0"/>
              <a:buChar char="•"/>
            </a:pPr>
            <a:r>
              <a:rPr lang="en-US" dirty="0"/>
              <a:t>I'm afraid he's just gone out.</a:t>
            </a:r>
            <a:endParaRPr lang="cs-CZ" dirty="0"/>
          </a:p>
          <a:p>
            <a:pPr marL="285750" indent="-285750" fontAlgn="ctr">
              <a:buFont typeface="Arial" pitchFamily="34" charset="0"/>
              <a:buChar char="•"/>
            </a:pPr>
            <a:r>
              <a:rPr lang="en-US" dirty="0"/>
              <a:t>Oh dear, I needed to speak to him </a:t>
            </a:r>
            <a:r>
              <a:rPr lang="en-US" dirty="0" smtClean="0"/>
              <a:t>urgently</a:t>
            </a:r>
            <a:r>
              <a:rPr lang="cs-CZ" dirty="0" smtClean="0"/>
              <a:t>.</a:t>
            </a:r>
            <a:endParaRPr lang="cs-CZ" dirty="0"/>
          </a:p>
          <a:p>
            <a:pPr marL="285750" indent="-285750" fontAlgn="ctr">
              <a:buFont typeface="Arial" pitchFamily="34" charset="0"/>
              <a:buChar char="•"/>
            </a:pPr>
            <a:r>
              <a:rPr lang="en-US" dirty="0"/>
              <a:t>Do you want him to phone you back?</a:t>
            </a:r>
            <a:endParaRPr lang="cs-CZ" dirty="0"/>
          </a:p>
          <a:p>
            <a:pPr marL="285750" indent="-285750" fontAlgn="ctr">
              <a:buFont typeface="Arial" pitchFamily="34" charset="0"/>
              <a:buChar char="•"/>
            </a:pPr>
            <a:r>
              <a:rPr lang="en-US" dirty="0"/>
              <a:t>No, I'll phone back later, thank you !</a:t>
            </a:r>
            <a:endParaRPr lang="cs-CZ" dirty="0"/>
          </a:p>
          <a:p>
            <a:pPr marL="285750" indent="-285750" fontAlgn="ctr">
              <a:buFont typeface="Arial" pitchFamily="34" charset="0"/>
              <a:buChar char="•"/>
            </a:pPr>
            <a:r>
              <a:rPr lang="cs-CZ" dirty="0" err="1"/>
              <a:t>You're</a:t>
            </a:r>
            <a:r>
              <a:rPr lang="cs-CZ" dirty="0"/>
              <a:t> </a:t>
            </a:r>
            <a:r>
              <a:rPr lang="cs-CZ" dirty="0" err="1"/>
              <a:t>welcome</a:t>
            </a:r>
            <a:r>
              <a:rPr lang="cs-CZ" dirty="0"/>
              <a:t> ! </a:t>
            </a:r>
            <a:r>
              <a:rPr lang="cs-CZ" dirty="0" err="1"/>
              <a:t>Bye</a:t>
            </a:r>
            <a:r>
              <a:rPr lang="cs-CZ" dirty="0"/>
              <a:t> Penny !</a:t>
            </a:r>
          </a:p>
          <a:p>
            <a:pPr marL="285750" indent="-285750" fontAlgn="ctr">
              <a:buFont typeface="Arial" pitchFamily="34" charset="0"/>
              <a:buChar char="•"/>
            </a:pPr>
            <a:r>
              <a:rPr lang="cs-CZ" dirty="0" err="1"/>
              <a:t>Bye</a:t>
            </a:r>
            <a:r>
              <a:rPr lang="cs-CZ" dirty="0"/>
              <a:t> Ann </a:t>
            </a:r>
            <a:r>
              <a:rPr lang="cs-CZ" dirty="0" smtClean="0"/>
              <a:t>!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 flipH="1">
            <a:off x="251520" y="188640"/>
            <a:ext cx="446449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ctr"/>
            <a:r>
              <a:rPr lang="cs-CZ" sz="2400" dirty="0" err="1" smtClean="0">
                <a:solidFill>
                  <a:schemeClr val="accent1">
                    <a:lumMod val="75000"/>
                  </a:schemeClr>
                </a:solidFill>
              </a:rPr>
              <a:t>Put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1">
                    <a:lumMod val="75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1">
                    <a:lumMod val="75000"/>
                  </a:schemeClr>
                </a:solidFill>
              </a:rPr>
              <a:t>sentences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 in </a:t>
            </a:r>
            <a:r>
              <a:rPr lang="cs-CZ" sz="2400" dirty="0" err="1" smtClean="0">
                <a:solidFill>
                  <a:schemeClr val="accent1">
                    <a:lumMod val="75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1">
                    <a:lumMod val="75000"/>
                  </a:schemeClr>
                </a:solidFill>
              </a:rPr>
              <a:t>right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1">
                    <a:lumMod val="75000"/>
                  </a:schemeClr>
                </a:solidFill>
              </a:rPr>
              <a:t>order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 to make a </a:t>
            </a:r>
            <a:r>
              <a:rPr lang="cs-CZ" sz="2400" dirty="0" err="1" smtClean="0">
                <a:solidFill>
                  <a:schemeClr val="accent1">
                    <a:lumMod val="75000"/>
                  </a:schemeClr>
                </a:solidFill>
              </a:rPr>
              <a:t>dialogue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pPr fontAlgn="ctr"/>
            <a:endParaRPr lang="cs-CZ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 fontAlgn="ctr">
              <a:buFont typeface="+mj-lt"/>
              <a:buAutoNum type="arabicPeriod"/>
            </a:pPr>
            <a:r>
              <a:rPr lang="en-US" dirty="0" smtClean="0"/>
              <a:t>No, I'll phone back later, thank you !</a:t>
            </a:r>
            <a:endParaRPr lang="cs-CZ" dirty="0" smtClean="0"/>
          </a:p>
          <a:p>
            <a:pPr marL="342900" indent="-342900" fontAlgn="ctr">
              <a:buFont typeface="+mj-lt"/>
              <a:buAutoNum type="arabicPeriod"/>
            </a:pPr>
            <a:r>
              <a:rPr lang="cs-CZ" dirty="0" err="1" smtClean="0"/>
              <a:t>Hi</a:t>
            </a:r>
            <a:r>
              <a:rPr lang="cs-CZ" dirty="0"/>
              <a:t>, </a:t>
            </a:r>
            <a:r>
              <a:rPr lang="cs-CZ" dirty="0" smtClean="0"/>
              <a:t>Penny.</a:t>
            </a:r>
            <a:endParaRPr lang="cs-CZ" dirty="0"/>
          </a:p>
          <a:p>
            <a:pPr marL="342900" indent="-342900" fontAlgn="ctr">
              <a:buFont typeface="+mj-lt"/>
              <a:buAutoNum type="arabicPeriod"/>
            </a:pPr>
            <a:r>
              <a:rPr lang="en-US" dirty="0" smtClean="0"/>
              <a:t>Do </a:t>
            </a:r>
            <a:r>
              <a:rPr lang="en-US" dirty="0"/>
              <a:t>you want him to phone you back?</a:t>
            </a:r>
            <a:endParaRPr lang="cs-CZ" dirty="0"/>
          </a:p>
          <a:p>
            <a:pPr marL="342900" indent="-342900" fontAlgn="ctr">
              <a:buFont typeface="+mj-lt"/>
              <a:buAutoNum type="arabicPeriod"/>
            </a:pPr>
            <a:r>
              <a:rPr lang="cs-CZ" dirty="0" err="1" smtClean="0"/>
              <a:t>You're</a:t>
            </a:r>
            <a:r>
              <a:rPr lang="cs-CZ" dirty="0" smtClean="0"/>
              <a:t> </a:t>
            </a:r>
            <a:r>
              <a:rPr lang="cs-CZ" dirty="0" err="1"/>
              <a:t>welcome</a:t>
            </a:r>
            <a:r>
              <a:rPr lang="cs-CZ" dirty="0"/>
              <a:t> ! </a:t>
            </a:r>
            <a:r>
              <a:rPr lang="cs-CZ" dirty="0" err="1"/>
              <a:t>Bye</a:t>
            </a:r>
            <a:r>
              <a:rPr lang="cs-CZ" dirty="0"/>
              <a:t> Penny </a:t>
            </a:r>
            <a:r>
              <a:rPr lang="cs-CZ" dirty="0" smtClean="0"/>
              <a:t>!</a:t>
            </a:r>
          </a:p>
          <a:p>
            <a:pPr marL="342900" indent="-342900" fontAlgn="ctr">
              <a:buFont typeface="+mj-lt"/>
              <a:buAutoNum type="arabicPeriod"/>
            </a:pPr>
            <a:r>
              <a:rPr lang="en-US" dirty="0" smtClean="0"/>
              <a:t>Oh </a:t>
            </a:r>
            <a:r>
              <a:rPr lang="en-US" dirty="0"/>
              <a:t>dear, I needed to speak to him </a:t>
            </a:r>
            <a:r>
              <a:rPr lang="en-US" dirty="0" smtClean="0"/>
              <a:t>urgently</a:t>
            </a:r>
            <a:r>
              <a:rPr lang="cs-CZ" dirty="0" smtClean="0"/>
              <a:t>.</a:t>
            </a:r>
            <a:endParaRPr lang="cs-CZ" dirty="0"/>
          </a:p>
          <a:p>
            <a:pPr marL="342900" indent="-342900" fontAlgn="ctr">
              <a:buFont typeface="+mj-lt"/>
              <a:buAutoNum type="arabicPeriod"/>
            </a:pP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Steve</a:t>
            </a:r>
            <a:r>
              <a:rPr lang="cs-CZ" dirty="0"/>
              <a:t> in, </a:t>
            </a:r>
            <a:r>
              <a:rPr lang="cs-CZ" dirty="0" err="1"/>
              <a:t>please</a:t>
            </a:r>
            <a:r>
              <a:rPr lang="cs-CZ" dirty="0"/>
              <a:t>?</a:t>
            </a:r>
          </a:p>
          <a:p>
            <a:pPr marL="342900" indent="-342900" fontAlgn="ctr">
              <a:buFont typeface="+mj-lt"/>
              <a:buAutoNum type="arabicPeriod"/>
            </a:pPr>
            <a:r>
              <a:rPr lang="en-US" dirty="0"/>
              <a:t>Hello, is that Ann? This is Penny.</a:t>
            </a:r>
            <a:endParaRPr lang="cs-CZ" dirty="0"/>
          </a:p>
          <a:p>
            <a:pPr marL="342900" indent="-342900" fontAlgn="ctr">
              <a:buFont typeface="+mj-lt"/>
              <a:buAutoNum type="arabicPeriod"/>
            </a:pPr>
            <a:r>
              <a:rPr lang="cs-CZ" dirty="0" err="1" smtClean="0"/>
              <a:t>Bye</a:t>
            </a:r>
            <a:r>
              <a:rPr lang="cs-CZ" dirty="0" smtClean="0"/>
              <a:t> Ann!</a:t>
            </a:r>
            <a:endParaRPr lang="cs-CZ" dirty="0"/>
          </a:p>
          <a:p>
            <a:pPr marL="342900" indent="-342900" fontAlgn="ctr">
              <a:buFont typeface="+mj-lt"/>
              <a:buAutoNum type="arabicPeriod"/>
            </a:pPr>
            <a:r>
              <a:rPr lang="cs-CZ" dirty="0" err="1"/>
              <a:t>Norwich</a:t>
            </a:r>
            <a:r>
              <a:rPr lang="cs-CZ" dirty="0"/>
              <a:t> 21523, </a:t>
            </a:r>
            <a:r>
              <a:rPr lang="cs-CZ" dirty="0" err="1"/>
              <a:t>good</a:t>
            </a:r>
            <a:r>
              <a:rPr lang="cs-CZ" dirty="0"/>
              <a:t> </a:t>
            </a:r>
            <a:r>
              <a:rPr lang="cs-CZ" dirty="0" err="1"/>
              <a:t>morning</a:t>
            </a:r>
            <a:r>
              <a:rPr lang="cs-CZ" dirty="0"/>
              <a:t> !</a:t>
            </a:r>
          </a:p>
          <a:p>
            <a:pPr marL="342900" indent="-342900" fontAlgn="ctr">
              <a:buFont typeface="+mj-lt"/>
              <a:buAutoNum type="arabicPeriod"/>
            </a:pPr>
            <a:r>
              <a:rPr lang="en-US" dirty="0"/>
              <a:t>I'm afraid he's just gone out</a:t>
            </a:r>
            <a:r>
              <a:rPr lang="en-US" dirty="0" smtClean="0"/>
              <a:t>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0044608" y="332656"/>
            <a:ext cx="3036095" cy="48965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Picture 4" descr="http://t1.gstatic.com/images?q=tbn:ANd9GcSs0JE4_E_6VC4yJdcJVL6YccEltqSn6Em2-q-PcFWUdqip68zal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0797" y="4605873"/>
            <a:ext cx="2592288" cy="2002671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http://t1.gstatic.com/images?q=tbn:ANd9GcQbSklO81afl7cI2Yb8KCMN0QAZfnQGUIFjT8slZH1fe1zFGg_C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435956"/>
            <a:ext cx="2124075" cy="2172587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34632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116632"/>
            <a:ext cx="9144000" cy="9274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err="1">
                <a:solidFill>
                  <a:schemeClr val="accent1">
                    <a:lumMod val="75000"/>
                  </a:schemeClr>
                </a:solidFill>
              </a:rPr>
              <a:t>Making</a:t>
            </a:r>
            <a:r>
              <a:rPr lang="cs-CZ" sz="1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1600" b="1" dirty="0" err="1" smtClean="0">
                <a:solidFill>
                  <a:schemeClr val="accent1">
                    <a:lumMod val="75000"/>
                  </a:schemeClr>
                </a:solidFill>
              </a:rPr>
              <a:t>contact</a:t>
            </a:r>
            <a:r>
              <a:rPr lang="cs-CZ" sz="1600" b="1" dirty="0" smtClean="0">
                <a:solidFill>
                  <a:schemeClr val="accent1">
                    <a:lumMod val="75000"/>
                  </a:schemeClr>
                </a:solidFill>
              </a:rPr>
              <a:t>: </a:t>
            </a:r>
            <a:r>
              <a:rPr lang="en-US" sz="1600" dirty="0"/>
              <a:t>Hello/Good morning/Good afternoon .. </a:t>
            </a:r>
          </a:p>
          <a:p>
            <a:r>
              <a:rPr lang="cs-CZ" sz="1600" dirty="0" smtClean="0"/>
              <a:t>                              </a:t>
            </a:r>
            <a:r>
              <a:rPr lang="en-US" sz="1600" dirty="0" smtClean="0"/>
              <a:t>This </a:t>
            </a:r>
            <a:r>
              <a:rPr lang="en-US" sz="1600" dirty="0"/>
              <a:t>is John Brown speaking. </a:t>
            </a:r>
          </a:p>
          <a:p>
            <a:r>
              <a:rPr lang="cs-CZ" sz="1600" dirty="0" smtClean="0"/>
              <a:t>                              </a:t>
            </a:r>
            <a:r>
              <a:rPr lang="en-US" sz="1600" dirty="0" smtClean="0"/>
              <a:t>Could </a:t>
            </a:r>
            <a:r>
              <a:rPr lang="en-US" sz="1600" dirty="0"/>
              <a:t>I speak to .......... please?</a:t>
            </a:r>
            <a:br>
              <a:rPr lang="en-US" sz="1600" dirty="0"/>
            </a:br>
            <a:r>
              <a:rPr lang="cs-CZ" sz="1600" dirty="0" smtClean="0"/>
              <a:t>                              </a:t>
            </a:r>
            <a:r>
              <a:rPr lang="en-US" sz="1600" dirty="0" smtClean="0"/>
              <a:t>I'd </a:t>
            </a:r>
            <a:r>
              <a:rPr lang="en-US" sz="1600" dirty="0"/>
              <a:t>like to speak to .......... please. </a:t>
            </a:r>
          </a:p>
          <a:p>
            <a:r>
              <a:rPr lang="cs-CZ" sz="1600" dirty="0" smtClean="0"/>
              <a:t>                              </a:t>
            </a:r>
            <a:r>
              <a:rPr lang="en-US" sz="1600" dirty="0" smtClean="0"/>
              <a:t>I'm </a:t>
            </a:r>
            <a:r>
              <a:rPr lang="en-US" sz="1600" dirty="0"/>
              <a:t>trying to contact .......... </a:t>
            </a:r>
            <a:endParaRPr lang="cs-CZ" sz="1600" dirty="0" smtClean="0"/>
          </a:p>
          <a:p>
            <a:r>
              <a:rPr lang="cs-CZ" sz="1600" b="1" dirty="0" err="1">
                <a:solidFill>
                  <a:schemeClr val="accent1">
                    <a:lumMod val="75000"/>
                  </a:schemeClr>
                </a:solidFill>
              </a:rPr>
              <a:t>Giving</a:t>
            </a:r>
            <a:r>
              <a:rPr lang="cs-CZ" sz="1600" b="1" dirty="0">
                <a:solidFill>
                  <a:schemeClr val="accent1">
                    <a:lumMod val="75000"/>
                  </a:schemeClr>
                </a:solidFill>
              </a:rPr>
              <a:t> more </a:t>
            </a:r>
            <a:r>
              <a:rPr lang="cs-CZ" sz="1600" b="1" dirty="0" err="1" smtClean="0">
                <a:solidFill>
                  <a:schemeClr val="accent1">
                    <a:lumMod val="75000"/>
                  </a:schemeClr>
                </a:solidFill>
              </a:rPr>
              <a:t>information</a:t>
            </a:r>
            <a:r>
              <a:rPr lang="cs-CZ" sz="1600" b="1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  <a:r>
              <a:rPr lang="cs-CZ" sz="1600" b="1" dirty="0" smtClean="0"/>
              <a:t> </a:t>
            </a:r>
            <a:r>
              <a:rPr lang="en-US" sz="1600" dirty="0"/>
              <a:t>I'm calling from Tokyo/Paris/New York/Sydney</a:t>
            </a:r>
            <a:br>
              <a:rPr lang="en-US" sz="1600" dirty="0"/>
            </a:br>
            <a:r>
              <a:rPr lang="cs-CZ" sz="1600" b="1" dirty="0"/>
              <a:t> </a:t>
            </a:r>
            <a:r>
              <a:rPr lang="cs-CZ" sz="1600" b="1" dirty="0" smtClean="0"/>
              <a:t>                                              </a:t>
            </a:r>
            <a:r>
              <a:rPr lang="en-US" sz="1600" b="1" dirty="0" smtClean="0"/>
              <a:t> </a:t>
            </a:r>
            <a:r>
              <a:rPr lang="en-US" sz="1600" dirty="0"/>
              <a:t>I'm calling on behalf of (Mr. X </a:t>
            </a:r>
            <a:r>
              <a:rPr lang="en-US" sz="1600" dirty="0" smtClean="0"/>
              <a:t>...)</a:t>
            </a:r>
            <a:endParaRPr lang="cs-CZ" sz="1600" dirty="0" smtClean="0"/>
          </a:p>
          <a:p>
            <a:r>
              <a:rPr lang="cs-CZ" sz="1600" b="1" dirty="0" err="1" smtClean="0">
                <a:solidFill>
                  <a:schemeClr val="accent1">
                    <a:lumMod val="75000"/>
                  </a:schemeClr>
                </a:solidFill>
              </a:rPr>
              <a:t>Taking</a:t>
            </a:r>
            <a:r>
              <a:rPr lang="cs-CZ" sz="1600" b="1" dirty="0" smtClean="0">
                <a:solidFill>
                  <a:schemeClr val="accent1">
                    <a:lumMod val="75000"/>
                  </a:schemeClr>
                </a:solidFill>
              </a:rPr>
              <a:t> a call: </a:t>
            </a:r>
            <a:r>
              <a:rPr lang="en-US" sz="1600" dirty="0"/>
              <a:t>X speaking </a:t>
            </a:r>
          </a:p>
          <a:p>
            <a:r>
              <a:rPr lang="cs-CZ" sz="1600" dirty="0" smtClean="0"/>
              <a:t>                         </a:t>
            </a:r>
            <a:r>
              <a:rPr lang="en-US" sz="1600" dirty="0" smtClean="0"/>
              <a:t>Can </a:t>
            </a:r>
            <a:r>
              <a:rPr lang="en-US" sz="1600" dirty="0"/>
              <a:t>I help you</a:t>
            </a:r>
            <a:r>
              <a:rPr lang="en-US" sz="1600" dirty="0" smtClean="0"/>
              <a:t>?</a:t>
            </a:r>
            <a:endParaRPr lang="cs-CZ" sz="1600" dirty="0" smtClean="0"/>
          </a:p>
          <a:p>
            <a:r>
              <a:rPr lang="cs-CZ" sz="1600" b="1" dirty="0" err="1">
                <a:solidFill>
                  <a:schemeClr val="accent1">
                    <a:lumMod val="75000"/>
                  </a:schemeClr>
                </a:solidFill>
              </a:rPr>
              <a:t>Asking</a:t>
            </a:r>
            <a:r>
              <a:rPr lang="cs-CZ" sz="1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1600" b="1" dirty="0" err="1">
                <a:solidFill>
                  <a:schemeClr val="accent1">
                    <a:lumMod val="75000"/>
                  </a:schemeClr>
                </a:solidFill>
              </a:rPr>
              <a:t>for</a:t>
            </a:r>
            <a:r>
              <a:rPr lang="cs-CZ" sz="1600" b="1" dirty="0">
                <a:solidFill>
                  <a:schemeClr val="accent1">
                    <a:lumMod val="75000"/>
                  </a:schemeClr>
                </a:solidFill>
              </a:rPr>
              <a:t> a </a:t>
            </a:r>
            <a:r>
              <a:rPr lang="cs-CZ" sz="1600" b="1" dirty="0" err="1" smtClean="0">
                <a:solidFill>
                  <a:schemeClr val="accent1">
                    <a:lumMod val="75000"/>
                  </a:schemeClr>
                </a:solidFill>
              </a:rPr>
              <a:t>name</a:t>
            </a:r>
            <a:r>
              <a:rPr lang="cs-CZ" sz="1600" b="1" dirty="0" smtClean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cs-CZ" sz="1600" b="1" dirty="0" err="1" smtClean="0">
                <a:solidFill>
                  <a:schemeClr val="accent1">
                    <a:lumMod val="75000"/>
                  </a:schemeClr>
                </a:solidFill>
              </a:rPr>
              <a:t>information</a:t>
            </a:r>
            <a:r>
              <a:rPr lang="cs-CZ" sz="1600" b="1" dirty="0" smtClean="0"/>
              <a:t>: </a:t>
            </a:r>
            <a:r>
              <a:rPr lang="en-US" sz="1600" dirty="0"/>
              <a:t>Who's calling please? </a:t>
            </a:r>
          </a:p>
          <a:p>
            <a:r>
              <a:rPr lang="cs-CZ" sz="1600" dirty="0" smtClean="0"/>
              <a:t>                                                           </a:t>
            </a:r>
            <a:r>
              <a:rPr lang="en-US" sz="1600" dirty="0" smtClean="0"/>
              <a:t>Who's </a:t>
            </a:r>
            <a:r>
              <a:rPr lang="en-US" sz="1600" dirty="0"/>
              <a:t>speaking? </a:t>
            </a:r>
          </a:p>
          <a:p>
            <a:r>
              <a:rPr lang="cs-CZ" sz="1600" dirty="0" smtClean="0"/>
              <a:t>                                                           </a:t>
            </a:r>
            <a:r>
              <a:rPr lang="en-US" sz="1600" dirty="0" smtClean="0"/>
              <a:t>Where </a:t>
            </a:r>
            <a:r>
              <a:rPr lang="en-US" sz="1600" dirty="0"/>
              <a:t>are you calling from? </a:t>
            </a:r>
          </a:p>
          <a:p>
            <a:r>
              <a:rPr lang="cs-CZ" sz="1600" dirty="0" smtClean="0"/>
              <a:t>                                                           </a:t>
            </a:r>
            <a:r>
              <a:rPr lang="en-US" sz="1600" dirty="0" smtClean="0"/>
              <a:t>Are </a:t>
            </a:r>
            <a:r>
              <a:rPr lang="en-US" sz="1600" dirty="0"/>
              <a:t>you sure you have the right number/name</a:t>
            </a:r>
            <a:r>
              <a:rPr lang="en-US" sz="1600" dirty="0" smtClean="0"/>
              <a:t>?</a:t>
            </a:r>
            <a:endParaRPr lang="cs-CZ" sz="1600" dirty="0" smtClean="0"/>
          </a:p>
          <a:p>
            <a:r>
              <a:rPr lang="en-US" sz="1600" b="1" dirty="0">
                <a:solidFill>
                  <a:schemeClr val="accent1">
                    <a:lumMod val="75000"/>
                  </a:schemeClr>
                </a:solidFill>
              </a:rPr>
              <a:t>Asking the caller to </a:t>
            </a:r>
            <a:r>
              <a:rPr lang="en-US" sz="1600" b="1" dirty="0" smtClean="0">
                <a:solidFill>
                  <a:schemeClr val="accent1">
                    <a:lumMod val="75000"/>
                  </a:schemeClr>
                </a:solidFill>
              </a:rPr>
              <a:t>wait</a:t>
            </a:r>
            <a:r>
              <a:rPr lang="cs-CZ" sz="1600" b="1" dirty="0" smtClean="0">
                <a:solidFill>
                  <a:schemeClr val="accent1">
                    <a:lumMod val="75000"/>
                  </a:schemeClr>
                </a:solidFill>
              </a:rPr>
              <a:t>: </a:t>
            </a:r>
            <a:r>
              <a:rPr lang="en-US" sz="1600" dirty="0"/>
              <a:t>Hold the line please </a:t>
            </a:r>
          </a:p>
          <a:p>
            <a:r>
              <a:rPr lang="cs-CZ" sz="1600" dirty="0" smtClean="0"/>
              <a:t>                                               </a:t>
            </a:r>
            <a:r>
              <a:rPr lang="en-US" sz="1600" dirty="0" smtClean="0"/>
              <a:t>Could </a:t>
            </a:r>
            <a:r>
              <a:rPr lang="en-US" sz="1600" dirty="0"/>
              <a:t>you hold on please </a:t>
            </a:r>
          </a:p>
          <a:p>
            <a:r>
              <a:rPr lang="cs-CZ" sz="1600" dirty="0" smtClean="0"/>
              <a:t>                                               </a:t>
            </a:r>
            <a:r>
              <a:rPr lang="en-US" sz="1600" dirty="0" smtClean="0"/>
              <a:t>Just </a:t>
            </a:r>
            <a:r>
              <a:rPr lang="en-US" sz="1600" dirty="0"/>
              <a:t>a moment please </a:t>
            </a:r>
            <a:endParaRPr lang="cs-CZ" sz="1600" dirty="0" smtClean="0"/>
          </a:p>
          <a:p>
            <a:r>
              <a:rPr lang="cs-CZ" sz="1600" b="1" dirty="0" err="1" smtClean="0">
                <a:solidFill>
                  <a:schemeClr val="accent1">
                    <a:lumMod val="75000"/>
                  </a:schemeClr>
                </a:solidFill>
              </a:rPr>
              <a:t>Connecting</a:t>
            </a:r>
            <a:r>
              <a:rPr lang="cs-CZ" sz="1600" b="1" dirty="0" smtClean="0"/>
              <a:t>: </a:t>
            </a:r>
            <a:r>
              <a:rPr lang="en-US" sz="1600" dirty="0"/>
              <a:t>Thank you for holding </a:t>
            </a:r>
          </a:p>
          <a:p>
            <a:r>
              <a:rPr lang="cs-CZ" sz="1600" dirty="0" smtClean="0"/>
              <a:t>                       </a:t>
            </a:r>
            <a:r>
              <a:rPr lang="en-US" sz="1600" dirty="0" smtClean="0"/>
              <a:t>The </a:t>
            </a:r>
            <a:r>
              <a:rPr lang="en-US" sz="1600" dirty="0"/>
              <a:t>line's free now ..... I'll put you through </a:t>
            </a:r>
          </a:p>
          <a:p>
            <a:r>
              <a:rPr lang="cs-CZ" sz="1600" dirty="0" smtClean="0"/>
              <a:t>                       </a:t>
            </a:r>
            <a:r>
              <a:rPr lang="en-US" sz="1600" dirty="0" smtClean="0"/>
              <a:t>I'll </a:t>
            </a:r>
            <a:r>
              <a:rPr lang="en-US" sz="1600" dirty="0"/>
              <a:t>connect you now / I'm connecting you now. </a:t>
            </a:r>
            <a:endParaRPr lang="cs-CZ" sz="1600" dirty="0" smtClean="0"/>
          </a:p>
          <a:p>
            <a:r>
              <a:rPr lang="cs-CZ" sz="1600" b="1" dirty="0" err="1">
                <a:solidFill>
                  <a:schemeClr val="accent1">
                    <a:lumMod val="75000"/>
                  </a:schemeClr>
                </a:solidFill>
              </a:rPr>
              <a:t>Giving</a:t>
            </a:r>
            <a:r>
              <a:rPr lang="cs-CZ" sz="1600" b="1" dirty="0">
                <a:solidFill>
                  <a:schemeClr val="accent1">
                    <a:lumMod val="75000"/>
                  </a:schemeClr>
                </a:solidFill>
              </a:rPr>
              <a:t> negative </a:t>
            </a:r>
            <a:r>
              <a:rPr lang="cs-CZ" sz="1600" b="1" dirty="0" err="1" smtClean="0">
                <a:solidFill>
                  <a:schemeClr val="accent1">
                    <a:lumMod val="75000"/>
                  </a:schemeClr>
                </a:solidFill>
              </a:rPr>
              <a:t>information</a:t>
            </a:r>
            <a:r>
              <a:rPr lang="cs-CZ" sz="1600" b="1" dirty="0" smtClean="0">
                <a:solidFill>
                  <a:schemeClr val="accent1">
                    <a:lumMod val="75000"/>
                  </a:schemeClr>
                </a:solidFill>
              </a:rPr>
              <a:t>: </a:t>
            </a:r>
            <a:r>
              <a:rPr lang="en-US" sz="1600" dirty="0"/>
              <a:t>I'm afraid the line's engaged. Could you call back later? </a:t>
            </a:r>
          </a:p>
          <a:p>
            <a:r>
              <a:rPr lang="cs-CZ" sz="1600" dirty="0" smtClean="0"/>
              <a:t>                                                      </a:t>
            </a:r>
            <a:r>
              <a:rPr lang="en-US" sz="1600" dirty="0" smtClean="0"/>
              <a:t>I'm </a:t>
            </a:r>
            <a:r>
              <a:rPr lang="en-US" sz="1600" dirty="0"/>
              <a:t>afraid he's in a meeting at the moment </a:t>
            </a:r>
          </a:p>
          <a:p>
            <a:r>
              <a:rPr lang="cs-CZ" sz="1600" dirty="0" smtClean="0"/>
              <a:t>                                                      </a:t>
            </a:r>
            <a:r>
              <a:rPr lang="en-US" sz="1600" dirty="0" smtClean="0"/>
              <a:t>I'm </a:t>
            </a:r>
            <a:r>
              <a:rPr lang="en-US" sz="1600" dirty="0"/>
              <a:t>sorry. He's out of the office today / He isn't in at the </a:t>
            </a:r>
            <a:r>
              <a:rPr lang="cs-CZ" sz="1600" dirty="0" smtClean="0"/>
              <a:t>   </a:t>
            </a:r>
            <a:r>
              <a:rPr lang="en-US" sz="1600" dirty="0" smtClean="0"/>
              <a:t>moment</a:t>
            </a:r>
            <a:r>
              <a:rPr lang="en-US" sz="1600" dirty="0"/>
              <a:t>. </a:t>
            </a:r>
          </a:p>
          <a:p>
            <a:r>
              <a:rPr lang="cs-CZ" sz="1600" dirty="0" smtClean="0"/>
              <a:t>                                                      </a:t>
            </a:r>
            <a:r>
              <a:rPr lang="en-US" sz="1600" dirty="0" smtClean="0"/>
              <a:t>I'm </a:t>
            </a:r>
            <a:r>
              <a:rPr lang="en-US" sz="1600" dirty="0"/>
              <a:t>afraid we don't have a </a:t>
            </a:r>
            <a:r>
              <a:rPr lang="en-US" sz="1600" dirty="0" err="1"/>
              <a:t>Mr</a:t>
            </a:r>
            <a:r>
              <a:rPr lang="en-US" sz="1600" dirty="0"/>
              <a:t>/</a:t>
            </a:r>
            <a:r>
              <a:rPr lang="en-US" sz="1600" dirty="0" err="1"/>
              <a:t>Mrs</a:t>
            </a:r>
            <a:r>
              <a:rPr lang="en-US" sz="1600" dirty="0"/>
              <a:t>/Miss ... here </a:t>
            </a:r>
          </a:p>
          <a:p>
            <a:r>
              <a:rPr lang="cs-CZ" sz="1600" dirty="0" smtClean="0"/>
              <a:t>                                                      </a:t>
            </a:r>
            <a:r>
              <a:rPr lang="en-US" sz="1600" dirty="0" smtClean="0"/>
              <a:t>I'm </a:t>
            </a:r>
            <a:r>
              <a:rPr lang="en-US" sz="1600" dirty="0"/>
              <a:t>sorry. There's nobody here by that name. </a:t>
            </a:r>
          </a:p>
          <a:p>
            <a:r>
              <a:rPr lang="cs-CZ" sz="1600" dirty="0" smtClean="0"/>
              <a:t>                                                      </a:t>
            </a:r>
            <a:r>
              <a:rPr lang="en-US" sz="1600" dirty="0" smtClean="0"/>
              <a:t>Sorry</a:t>
            </a:r>
            <a:r>
              <a:rPr lang="en-US" sz="1600" dirty="0"/>
              <a:t>. I think you've </a:t>
            </a:r>
            <a:r>
              <a:rPr lang="en-US" sz="1600" dirty="0" err="1"/>
              <a:t>dialled</a:t>
            </a:r>
            <a:r>
              <a:rPr lang="en-US" sz="1600" dirty="0"/>
              <a:t> the wrong number.</a:t>
            </a:r>
            <a:br>
              <a:rPr lang="en-US" sz="1600" dirty="0"/>
            </a:br>
            <a:r>
              <a:rPr lang="cs-CZ" sz="1600" dirty="0" smtClean="0"/>
              <a:t>                                                      </a:t>
            </a:r>
            <a:r>
              <a:rPr lang="en-US" sz="1600" dirty="0" smtClean="0"/>
              <a:t>I'm </a:t>
            </a:r>
            <a:r>
              <a:rPr lang="en-US" sz="1600" dirty="0"/>
              <a:t>afraid you've got the wrong number. </a:t>
            </a:r>
          </a:p>
          <a:p>
            <a:r>
              <a:rPr lang="cs-CZ" sz="1600" b="1" dirty="0"/>
              <a:t/>
            </a:r>
            <a:br>
              <a:rPr lang="cs-CZ" sz="1600" b="1" dirty="0"/>
            </a:br>
            <a:endParaRPr lang="en-US" sz="1600" dirty="0"/>
          </a:p>
          <a:p>
            <a:endParaRPr lang="en-US" dirty="0"/>
          </a:p>
          <a:p>
            <a:r>
              <a:rPr lang="en-US" dirty="0" smtClean="0"/>
              <a:t> </a:t>
            </a:r>
            <a:endParaRPr lang="en-US" dirty="0"/>
          </a:p>
          <a:p>
            <a:r>
              <a:rPr lang="cs-CZ" b="1" dirty="0"/>
              <a:t/>
            </a:r>
            <a:br>
              <a:rPr lang="cs-CZ" b="1" dirty="0"/>
            </a:br>
            <a:endParaRPr lang="en-US" dirty="0"/>
          </a:p>
          <a:p>
            <a:r>
              <a:rPr lang="en-US" dirty="0" smtClean="0"/>
              <a:t/>
            </a:r>
            <a:br>
              <a:rPr lang="en-US" dirty="0" smtClean="0"/>
            </a:br>
            <a:r>
              <a:rPr lang="cs-CZ" b="1" dirty="0" smtClean="0"/>
              <a:t/>
            </a:r>
            <a:br>
              <a:rPr lang="cs-CZ" b="1" dirty="0" smtClean="0"/>
            </a:br>
            <a:endParaRPr lang="en-US" dirty="0" smtClean="0"/>
          </a:p>
          <a:p>
            <a:endParaRPr lang="cs-CZ" dirty="0"/>
          </a:p>
        </p:txBody>
      </p:sp>
      <p:pic>
        <p:nvPicPr>
          <p:cNvPr id="3" name="Picture 12" descr="http://t2.gstatic.com/images?q=tbn:ANd9GcRaYkd_k2EHWhCyGe7gNE63F898ram6BLc5OeEBWYekyd40zbO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88640"/>
            <a:ext cx="2171700" cy="2376264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21436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16632"/>
            <a:ext cx="878497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err="1">
                <a:solidFill>
                  <a:schemeClr val="accent1">
                    <a:lumMod val="75000"/>
                  </a:schemeClr>
                </a:solidFill>
              </a:rPr>
              <a:t>Telephone</a:t>
            </a: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problems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: </a:t>
            </a:r>
            <a:r>
              <a:rPr lang="en-US" dirty="0"/>
              <a:t>The line is very </a:t>
            </a:r>
            <a:r>
              <a:rPr lang="en-US" dirty="0" smtClean="0"/>
              <a:t>bad.</a:t>
            </a:r>
            <a:r>
              <a:rPr lang="cs-CZ" dirty="0" smtClean="0"/>
              <a:t> </a:t>
            </a:r>
            <a:r>
              <a:rPr lang="en-US" dirty="0" smtClean="0"/>
              <a:t>Could </a:t>
            </a:r>
            <a:r>
              <a:rPr lang="en-US" dirty="0"/>
              <a:t>you speak </a:t>
            </a:r>
            <a:r>
              <a:rPr lang="en-US" dirty="0" smtClean="0"/>
              <a:t>up</a:t>
            </a:r>
            <a:r>
              <a:rPr lang="cs-CZ" dirty="0" smtClean="0"/>
              <a:t>, </a:t>
            </a:r>
            <a:r>
              <a:rPr lang="en-US" dirty="0" smtClean="0"/>
              <a:t>please</a:t>
            </a:r>
            <a:r>
              <a:rPr lang="en-US" dirty="0"/>
              <a:t>? </a:t>
            </a:r>
          </a:p>
          <a:p>
            <a:r>
              <a:rPr lang="cs-CZ" dirty="0" smtClean="0"/>
              <a:t>                                        </a:t>
            </a:r>
            <a:r>
              <a:rPr lang="en-US" dirty="0" smtClean="0"/>
              <a:t>Could </a:t>
            </a:r>
            <a:r>
              <a:rPr lang="en-US" dirty="0"/>
              <a:t>you repeat that please? </a:t>
            </a:r>
          </a:p>
          <a:p>
            <a:r>
              <a:rPr lang="cs-CZ" dirty="0" smtClean="0"/>
              <a:t>                                        </a:t>
            </a:r>
            <a:r>
              <a:rPr lang="en-US" dirty="0" smtClean="0"/>
              <a:t>I'm </a:t>
            </a:r>
            <a:r>
              <a:rPr lang="en-US" dirty="0"/>
              <a:t>afraid I can't hear you. </a:t>
            </a:r>
          </a:p>
          <a:p>
            <a:r>
              <a:rPr lang="cs-CZ" dirty="0" smtClean="0"/>
              <a:t>                                        </a:t>
            </a:r>
            <a:r>
              <a:rPr lang="en-US" dirty="0" smtClean="0"/>
              <a:t>Sorry</a:t>
            </a:r>
            <a:r>
              <a:rPr lang="en-US" dirty="0"/>
              <a:t>. I didn't catch that. </a:t>
            </a:r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</a:t>
            </a:r>
            <a:r>
              <a:rPr lang="en-US" dirty="0" smtClean="0"/>
              <a:t>Could </a:t>
            </a:r>
            <a:r>
              <a:rPr lang="en-US" dirty="0"/>
              <a:t>you say that </a:t>
            </a:r>
            <a:r>
              <a:rPr lang="en-US" dirty="0" smtClean="0"/>
              <a:t>again</a:t>
            </a:r>
            <a:r>
              <a:rPr lang="cs-CZ" dirty="0" smtClean="0"/>
              <a:t> </a:t>
            </a:r>
            <a:r>
              <a:rPr lang="en-US" dirty="0" smtClean="0"/>
              <a:t>please?</a:t>
            </a:r>
            <a:r>
              <a:rPr lang="cs-CZ" dirty="0" smtClean="0"/>
              <a:t> 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Leaving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/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taking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a </a:t>
            </a:r>
            <a:r>
              <a:rPr lang="cs-CZ" b="1" dirty="0" err="1" smtClean="0">
                <a:solidFill>
                  <a:schemeClr val="accent1">
                    <a:lumMod val="75000"/>
                  </a:schemeClr>
                </a:solidFill>
              </a:rPr>
              <a:t>message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: </a:t>
            </a:r>
            <a:r>
              <a:rPr lang="en-US" dirty="0"/>
              <a:t>Can I leave/take a message? </a:t>
            </a:r>
          </a:p>
          <a:p>
            <a:r>
              <a:rPr lang="cs-CZ" dirty="0" smtClean="0"/>
              <a:t>                                                 </a:t>
            </a:r>
            <a:r>
              <a:rPr lang="en-US" dirty="0" smtClean="0"/>
              <a:t>Would </a:t>
            </a:r>
            <a:r>
              <a:rPr lang="en-US" dirty="0"/>
              <a:t>you like to leave a message? </a:t>
            </a:r>
          </a:p>
          <a:p>
            <a:r>
              <a:rPr lang="cs-CZ" dirty="0" smtClean="0"/>
              <a:t>                                                 </a:t>
            </a:r>
            <a:r>
              <a:rPr lang="en-US" dirty="0" smtClean="0"/>
              <a:t>Could </a:t>
            </a:r>
            <a:r>
              <a:rPr lang="en-US" dirty="0"/>
              <a:t>you give him/her a message? </a:t>
            </a:r>
          </a:p>
          <a:p>
            <a:r>
              <a:rPr lang="cs-CZ" dirty="0" smtClean="0"/>
              <a:t>                                                 </a:t>
            </a:r>
            <a:r>
              <a:rPr lang="en-US" dirty="0" smtClean="0"/>
              <a:t>Could </a:t>
            </a:r>
            <a:r>
              <a:rPr lang="en-US" dirty="0"/>
              <a:t>you ask him/her to call me back? </a:t>
            </a:r>
          </a:p>
          <a:p>
            <a:r>
              <a:rPr lang="cs-CZ" dirty="0" smtClean="0"/>
              <a:t>                                                 </a:t>
            </a:r>
            <a:r>
              <a:rPr lang="en-US" dirty="0" smtClean="0"/>
              <a:t>Would </a:t>
            </a:r>
            <a:r>
              <a:rPr lang="en-US" dirty="0"/>
              <a:t>you like him/her to call you back? </a:t>
            </a:r>
          </a:p>
          <a:p>
            <a:r>
              <a:rPr lang="cs-CZ" dirty="0" smtClean="0"/>
              <a:t>                                                 </a:t>
            </a:r>
            <a:r>
              <a:rPr lang="en-US" dirty="0" smtClean="0"/>
              <a:t>Could </a:t>
            </a:r>
            <a:r>
              <a:rPr lang="en-US" dirty="0"/>
              <a:t>you tell him/her that I called? </a:t>
            </a:r>
          </a:p>
          <a:p>
            <a:r>
              <a:rPr lang="cs-CZ" dirty="0" smtClean="0"/>
              <a:t>                                                 </a:t>
            </a:r>
            <a:r>
              <a:rPr lang="en-US" dirty="0" smtClean="0"/>
              <a:t>Could </a:t>
            </a:r>
            <a:r>
              <a:rPr lang="en-US" dirty="0"/>
              <a:t>you give me your name please? </a:t>
            </a:r>
          </a:p>
          <a:p>
            <a:r>
              <a:rPr lang="cs-CZ" dirty="0" smtClean="0"/>
              <a:t>                                                 </a:t>
            </a:r>
            <a:r>
              <a:rPr lang="en-US" dirty="0" smtClean="0"/>
              <a:t>Could </a:t>
            </a:r>
            <a:r>
              <a:rPr lang="en-US" dirty="0"/>
              <a:t>you spell that please? </a:t>
            </a:r>
          </a:p>
          <a:p>
            <a:r>
              <a:rPr lang="cs-CZ" dirty="0" smtClean="0"/>
              <a:t>                                                 </a:t>
            </a:r>
            <a:r>
              <a:rPr lang="en-US" dirty="0" smtClean="0"/>
              <a:t>What's </a:t>
            </a:r>
            <a:r>
              <a:rPr lang="en-US" dirty="0"/>
              <a:t>your number please? </a:t>
            </a:r>
            <a:endParaRPr lang="cs-CZ" dirty="0"/>
          </a:p>
        </p:txBody>
      </p:sp>
      <p:pic>
        <p:nvPicPr>
          <p:cNvPr id="3" name="Picture 6" descr="http://t3.gstatic.com/images?q=tbn:ANd9GcRkFh4LwzRLVOiNXpCa3Tx7Z00HzQiTHhtyJM0PUy8yIQfrhbHvsQ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05272"/>
            <a:ext cx="2292666" cy="2040617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http://t3.gstatic.com/images?q=tbn:ANd9GcSJezd5xdPaWUUyjOjDSf9DRMwSC-RIqUSgWlpJGUo_mho7KS2Z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2580" y="4653135"/>
            <a:ext cx="2693184" cy="2045985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://t0.gstatic.com/images?q=tbn:ANd9GcQGkMzv5gHBKw3yci731jBEnbgbfrAjNPxOjFwCiOnIbmbHDiRncQ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653136"/>
            <a:ext cx="2954096" cy="2045985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4" descr="http://t3.gstatic.com/images?q=tbn:ANd9GcS_95EnU2tR5XuVZc0vC45g5bM0Dx1sdfGID4uClTrzyjMRzMh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723820" y="264277"/>
            <a:ext cx="1831324" cy="3024336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00612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8820472" cy="683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>
                <a:solidFill>
                  <a:schemeClr val="accent1">
                    <a:lumMod val="75000"/>
                  </a:schemeClr>
                </a:solidFill>
              </a:rPr>
              <a:t>Telephone</a:t>
            </a:r>
            <a:r>
              <a:rPr lang="cs-CZ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2400" b="1" dirty="0" err="1">
                <a:solidFill>
                  <a:schemeClr val="accent1">
                    <a:lumMod val="75000"/>
                  </a:schemeClr>
                </a:solidFill>
              </a:rPr>
              <a:t>language</a:t>
            </a:r>
            <a:endParaRPr lang="cs-CZ" sz="24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cs-CZ" b="1" dirty="0"/>
          </a:p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Answering 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the phone</a:t>
            </a:r>
          </a:p>
          <a:p>
            <a:r>
              <a:rPr lang="en-US" i="1" dirty="0"/>
              <a:t>Good morning/afternoon/evening, York Enterprises, Elizabeth Jones speaking.</a:t>
            </a:r>
            <a:br>
              <a:rPr lang="en-US" i="1" dirty="0"/>
            </a:br>
            <a:endParaRPr lang="en-US" dirty="0"/>
          </a:p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Asking for the caller’s name</a:t>
            </a:r>
          </a:p>
          <a:p>
            <a:r>
              <a:rPr lang="en-US" i="1" dirty="0"/>
              <a:t>Who’s calling, please?</a:t>
            </a:r>
            <a:br>
              <a:rPr lang="en-US" i="1" dirty="0"/>
            </a:br>
            <a:r>
              <a:rPr lang="en-US" i="1" dirty="0"/>
              <a:t>Could I take your name, please?</a:t>
            </a:r>
            <a:br>
              <a:rPr lang="en-US" i="1" dirty="0"/>
            </a:br>
            <a:endParaRPr lang="en-US" dirty="0"/>
          </a:p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Introducing yourself</a:t>
            </a:r>
          </a:p>
          <a:p>
            <a:r>
              <a:rPr lang="en-US" i="1" dirty="0"/>
              <a:t>This is Paul Smith speaking.</a:t>
            </a:r>
            <a:br>
              <a:rPr lang="en-US" i="1" dirty="0"/>
            </a:br>
            <a:r>
              <a:rPr lang="en-US" i="1" dirty="0"/>
              <a:t>Hello, this is Paul Smith from Smith Brothers Ltd</a:t>
            </a:r>
            <a:r>
              <a:rPr lang="en-US" i="1" dirty="0" smtClean="0"/>
              <a:t>.</a:t>
            </a:r>
            <a:endParaRPr lang="cs-CZ" i="1" dirty="0" smtClean="0"/>
          </a:p>
          <a:p>
            <a:endParaRPr lang="en-US" dirty="0"/>
          </a:p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Asking for someone</a:t>
            </a:r>
          </a:p>
          <a:p>
            <a:r>
              <a:rPr lang="en-US" i="1" dirty="0"/>
              <a:t>Could I speak to John Martin, please?</a:t>
            </a:r>
            <a:r>
              <a:rPr lang="en-US" dirty="0"/>
              <a:t/>
            </a:r>
            <a:br>
              <a:rPr lang="en-US" dirty="0"/>
            </a:br>
            <a:r>
              <a:rPr lang="en-US" i="1" dirty="0"/>
              <a:t>I’d like to speak to John Martin, please.</a:t>
            </a:r>
            <a:r>
              <a:rPr lang="en-US" dirty="0"/>
              <a:t/>
            </a:r>
            <a:br>
              <a:rPr lang="en-US" dirty="0"/>
            </a:br>
            <a:r>
              <a:rPr lang="en-US" i="1" dirty="0"/>
              <a:t>Could you put me through to John Martin, please?</a:t>
            </a:r>
            <a:r>
              <a:rPr lang="en-US" dirty="0"/>
              <a:t/>
            </a:r>
            <a:br>
              <a:rPr lang="en-US" dirty="0"/>
            </a:br>
            <a:r>
              <a:rPr lang="en-US" i="1" dirty="0"/>
              <a:t>Could I speak to someone who </a:t>
            </a:r>
            <a:r>
              <a:rPr lang="en-US" i="1" dirty="0" smtClean="0"/>
              <a:t>…</a:t>
            </a:r>
            <a:endParaRPr lang="cs-CZ" i="1" dirty="0" smtClean="0"/>
          </a:p>
          <a:p>
            <a:endParaRPr lang="en-US" dirty="0"/>
          </a:p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Explaining absence</a:t>
            </a:r>
          </a:p>
          <a:p>
            <a:r>
              <a:rPr lang="en-US" i="1" dirty="0"/>
              <a:t>I’m afraid </a:t>
            </a:r>
            <a:r>
              <a:rPr lang="en-US" i="1" dirty="0" err="1"/>
              <a:t>Mr</a:t>
            </a:r>
            <a:r>
              <a:rPr lang="en-US" i="1" dirty="0"/>
              <a:t> Martin isn’t in at the moment.</a:t>
            </a:r>
            <a:r>
              <a:rPr lang="en-US" dirty="0"/>
              <a:t/>
            </a:r>
            <a:br>
              <a:rPr lang="en-US" dirty="0"/>
            </a:br>
            <a:r>
              <a:rPr lang="en-US" i="1" dirty="0"/>
              <a:t>I’m sorry, he’s in a meeting at the moment.</a:t>
            </a:r>
            <a:r>
              <a:rPr lang="en-US" dirty="0"/>
              <a:t/>
            </a:r>
            <a:br>
              <a:rPr lang="en-US" dirty="0"/>
            </a:br>
            <a:r>
              <a:rPr lang="en-US" i="1" dirty="0"/>
              <a:t>I’m afraid he’s on another line at the moment</a:t>
            </a:r>
            <a:r>
              <a:rPr lang="en-US" i="1" dirty="0" smtClean="0"/>
              <a:t>.</a:t>
            </a:r>
            <a:endParaRPr lang="cs-CZ" i="1" dirty="0" smtClean="0"/>
          </a:p>
          <a:p>
            <a:endParaRPr lang="en-US" dirty="0"/>
          </a:p>
        </p:txBody>
      </p:sp>
      <p:pic>
        <p:nvPicPr>
          <p:cNvPr id="3" name="Picture 12" descr="http://t1.gstatic.com/images?q=tbn:ANd9GcSAAhyjyHdzf2UpbY4VorMve3OP11QdS_ucoYUotWmKTE69DojJk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06924" y="1484784"/>
            <a:ext cx="3741749" cy="4392488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82499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8964488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Putting someone on hold</a:t>
            </a:r>
          </a:p>
          <a:p>
            <a:r>
              <a:rPr lang="en-US" i="1" dirty="0"/>
              <a:t>Just a moment, please.</a:t>
            </a:r>
            <a:r>
              <a:rPr lang="en-US" dirty="0"/>
              <a:t/>
            </a:r>
            <a:br>
              <a:rPr lang="en-US" dirty="0"/>
            </a:br>
            <a:r>
              <a:rPr lang="en-US" i="1" dirty="0"/>
              <a:t>Could you hold the line, please?</a:t>
            </a:r>
            <a:r>
              <a:rPr lang="en-US" dirty="0"/>
              <a:t/>
            </a:r>
            <a:br>
              <a:rPr lang="en-US" dirty="0"/>
            </a:br>
            <a:r>
              <a:rPr lang="en-US" i="1" dirty="0"/>
              <a:t>Hold the line, please.</a:t>
            </a:r>
            <a:endParaRPr lang="en-US" dirty="0"/>
          </a:p>
          <a:p>
            <a:endParaRPr lang="cs-CZ" b="1" dirty="0" smtClean="0"/>
          </a:p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Problems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i="1" dirty="0"/>
              <a:t>I’m sorry, I don’t understand. Could you repeat that, please?</a:t>
            </a:r>
            <a:r>
              <a:rPr lang="en-US" dirty="0"/>
              <a:t/>
            </a:r>
            <a:br>
              <a:rPr lang="en-US" dirty="0"/>
            </a:br>
            <a:r>
              <a:rPr lang="en-US" i="1" dirty="0"/>
              <a:t>I’m sorry, I can’t hear you very well. Could you speak up a little, please?</a:t>
            </a:r>
            <a:r>
              <a:rPr lang="en-US" dirty="0"/>
              <a:t/>
            </a:r>
            <a:br>
              <a:rPr lang="en-US" dirty="0"/>
            </a:br>
            <a:r>
              <a:rPr lang="en-US" i="1" dirty="0"/>
              <a:t>I’m afraid you’ve got the wrong number.</a:t>
            </a:r>
            <a:r>
              <a:rPr lang="en-US" dirty="0"/>
              <a:t/>
            </a:r>
            <a:br>
              <a:rPr lang="en-US" dirty="0"/>
            </a:br>
            <a:r>
              <a:rPr lang="en-US" i="1" dirty="0"/>
              <a:t>I’ve tried to get through several times but it’s always engaged.</a:t>
            </a:r>
            <a:r>
              <a:rPr lang="en-US" dirty="0"/>
              <a:t/>
            </a:r>
            <a:br>
              <a:rPr lang="en-US" dirty="0"/>
            </a:br>
            <a:r>
              <a:rPr lang="en-US" i="1" dirty="0"/>
              <a:t>Could you spell that, please</a:t>
            </a:r>
            <a:r>
              <a:rPr lang="en-US" i="1" dirty="0" smtClean="0"/>
              <a:t>?</a:t>
            </a:r>
            <a:endParaRPr lang="cs-CZ" i="1" dirty="0" smtClean="0"/>
          </a:p>
          <a:p>
            <a:endParaRPr lang="en-US" dirty="0"/>
          </a:p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Putting someone through (connecting someone)</a:t>
            </a:r>
          </a:p>
          <a:p>
            <a:r>
              <a:rPr lang="en-US" i="1" dirty="0"/>
              <a:t>One moment, please. I’ll see if </a:t>
            </a:r>
            <a:r>
              <a:rPr lang="en-US" i="1" dirty="0" err="1"/>
              <a:t>Mr</a:t>
            </a:r>
            <a:r>
              <a:rPr lang="en-US" i="1" dirty="0"/>
              <a:t> Jones is available.</a:t>
            </a:r>
            <a:r>
              <a:rPr lang="en-US" dirty="0"/>
              <a:t/>
            </a:r>
            <a:br>
              <a:rPr lang="en-US" dirty="0"/>
            </a:br>
            <a:r>
              <a:rPr lang="en-US" i="1" dirty="0"/>
              <a:t>I’ll put you through.</a:t>
            </a:r>
            <a:br>
              <a:rPr lang="en-US" i="1" dirty="0"/>
            </a:br>
            <a:r>
              <a:rPr lang="en-US" i="1" dirty="0"/>
              <a:t>I’ll connect you.</a:t>
            </a:r>
            <a:br>
              <a:rPr lang="en-US" i="1" dirty="0"/>
            </a:br>
            <a:r>
              <a:rPr lang="en-US" i="1" dirty="0"/>
              <a:t>I’m connecting you now</a:t>
            </a:r>
            <a:r>
              <a:rPr lang="en-US" i="1" dirty="0" smtClean="0"/>
              <a:t>.</a:t>
            </a:r>
            <a:endParaRPr lang="cs-CZ" i="1" dirty="0" smtClean="0"/>
          </a:p>
          <a:p>
            <a:endParaRPr lang="en-US" dirty="0"/>
          </a:p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Taking a message</a:t>
            </a:r>
          </a:p>
          <a:p>
            <a:r>
              <a:rPr lang="en-US" i="1" dirty="0"/>
              <a:t>Can I take a message?</a:t>
            </a:r>
            <a:r>
              <a:rPr lang="en-US" dirty="0"/>
              <a:t/>
            </a:r>
            <a:br>
              <a:rPr lang="en-US" dirty="0"/>
            </a:br>
            <a:r>
              <a:rPr lang="en-US" i="1" dirty="0"/>
              <a:t>Would you like to leave a message?</a:t>
            </a:r>
            <a:r>
              <a:rPr lang="en-US" dirty="0"/>
              <a:t/>
            </a:r>
            <a:br>
              <a:rPr lang="en-US" dirty="0"/>
            </a:br>
            <a:r>
              <a:rPr lang="en-US" i="1" dirty="0"/>
              <a:t>Can I give him/her a message?</a:t>
            </a:r>
            <a:r>
              <a:rPr lang="en-US" dirty="0"/>
              <a:t/>
            </a:r>
            <a:br>
              <a:rPr lang="en-US" dirty="0"/>
            </a:br>
            <a:r>
              <a:rPr lang="en-US" i="1" dirty="0"/>
              <a:t>I’ll tell </a:t>
            </a:r>
            <a:r>
              <a:rPr lang="en-US" i="1" dirty="0" err="1"/>
              <a:t>Mr</a:t>
            </a:r>
            <a:r>
              <a:rPr lang="en-US" i="1" dirty="0"/>
              <a:t> Jones that you called.</a:t>
            </a:r>
            <a:r>
              <a:rPr lang="en-US" dirty="0"/>
              <a:t/>
            </a:r>
            <a:br>
              <a:rPr lang="en-US" dirty="0"/>
            </a:br>
            <a:r>
              <a:rPr lang="en-US" i="1" dirty="0"/>
              <a:t>I’ll ask him/her to call you as soon as possible</a:t>
            </a:r>
            <a:r>
              <a:rPr lang="en-US" i="1" dirty="0" smtClean="0"/>
              <a:t>.</a:t>
            </a:r>
            <a:endParaRPr lang="cs-CZ" dirty="0"/>
          </a:p>
        </p:txBody>
      </p:sp>
      <p:pic>
        <p:nvPicPr>
          <p:cNvPr id="3" name="Picture 4" descr="http://t2.gstatic.com/images?q=tbn:ANd9GcSeAPm71Bhv7g8eVF-JAWCGcW4S7NDL7e4PUq5lW6fu8z6g80rHGQ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1881" y="4077072"/>
            <a:ext cx="2736304" cy="2191223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http://t0.gstatic.com/images?q=tbn:ANd9GcT7Vrgk98Bp5LNjcFCYyMUJv1c4fYvhStkYGDr_PiDNa_trXhC9ew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8183" y="2276872"/>
            <a:ext cx="2630299" cy="2106335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5567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7504" y="116632"/>
            <a:ext cx="892899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/>
              <a:t>Communicating via telephone can be a very difficult task for non-native English speakers, even sometimes for native English speakers. There are so many different dialects, local words/phrases, and accents. There are some common phrases and words that are used. There are some common basic words and phrases that are commonly used to conduct a telephone conversation.</a:t>
            </a:r>
          </a:p>
          <a:p>
            <a:r>
              <a:rPr lang="en-US" sz="2000" dirty="0"/>
              <a:t>Common Telephone Phrases for the Person Make The Phone Call (Caller) :</a:t>
            </a:r>
            <a:endParaRPr lang="en-US" sz="2000" dirty="0">
              <a:effectLst/>
            </a:endParaRPr>
          </a:p>
        </p:txBody>
      </p:sp>
      <p:pic>
        <p:nvPicPr>
          <p:cNvPr id="5" name="Picture 2" descr="http://t1.gstatic.com/images?q=tbn:ANd9GcRBQLkE7jVtSZ7HZDcIQB_sN_gZ9sXXmnS-kiS6gT0XHDbMZ5UBk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363402"/>
            <a:ext cx="3092039" cy="2672946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107504" y="2276872"/>
            <a:ext cx="6336704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Greeting:</a:t>
            </a:r>
          </a:p>
          <a:p>
            <a:r>
              <a:rPr lang="en-US" sz="2000" dirty="0"/>
              <a:t>Hi – Hello – Hello, how are you?</a:t>
            </a:r>
            <a:br>
              <a:rPr lang="en-US" sz="2000" dirty="0"/>
            </a:br>
            <a:r>
              <a:rPr lang="en-US" sz="2000" dirty="0"/>
              <a:t>good morning – good afternoon -good evening</a:t>
            </a:r>
          </a:p>
          <a:p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Introductions:</a:t>
            </a:r>
          </a:p>
          <a:p>
            <a:r>
              <a:rPr lang="en-US" sz="2000" dirty="0"/>
              <a:t>This is …. (give your name)</a:t>
            </a:r>
            <a:br>
              <a:rPr lang="en-US" sz="2000" dirty="0"/>
            </a:br>
            <a:r>
              <a:rPr lang="en-US" sz="2000" dirty="0"/>
              <a:t>This is ….( give your name, from (state place, or company).</a:t>
            </a:r>
            <a:br>
              <a:rPr lang="en-US" sz="2000" dirty="0"/>
            </a:br>
            <a:r>
              <a:rPr lang="en-US" sz="2000" dirty="0"/>
              <a:t>Hello this …(give your name)</a:t>
            </a:r>
          </a:p>
          <a:p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Giving the reason for a </a:t>
            </a:r>
            <a:r>
              <a:rPr lang="en-US" sz="2000" b="1" dirty="0" smtClean="0">
                <a:solidFill>
                  <a:schemeClr val="accent1">
                    <a:lumMod val="75000"/>
                  </a:schemeClr>
                </a:solidFill>
              </a:rPr>
              <a:t>call</a:t>
            </a:r>
            <a:r>
              <a:rPr lang="cs-CZ" sz="2000" b="1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sz="2000" dirty="0"/>
              <a:t>I’m phoning for some information on … I’d like some more detailed material … I’d like to meet someone from CNT … I need some information … I need to talk to an accountant.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1735041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260648"/>
            <a:ext cx="7056784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Requesting Someone:</a:t>
            </a:r>
          </a:p>
          <a:p>
            <a:r>
              <a:rPr lang="en-US" sz="2000" dirty="0"/>
              <a:t>May I please speak to …. (give the person’s name)</a:t>
            </a:r>
            <a:br>
              <a:rPr lang="en-US" sz="2000" dirty="0"/>
            </a:br>
            <a:r>
              <a:rPr lang="en-US" sz="2000" dirty="0"/>
              <a:t>I would like to speak to…(give the person’s name)</a:t>
            </a:r>
            <a:br>
              <a:rPr lang="en-US" sz="2000" dirty="0"/>
            </a:br>
            <a:r>
              <a:rPr lang="en-US" sz="2000" dirty="0"/>
              <a:t>Is ….(give the person’s name) available.</a:t>
            </a:r>
            <a:br>
              <a:rPr lang="en-US" sz="2000" dirty="0"/>
            </a:br>
            <a:r>
              <a:rPr lang="en-US" sz="2000" dirty="0"/>
              <a:t>Is it possible to speak to ….(give the person’s name).</a:t>
            </a:r>
            <a:br>
              <a:rPr lang="en-US" sz="2000" dirty="0"/>
            </a:br>
            <a:r>
              <a:rPr lang="en-US" sz="2000" dirty="0"/>
              <a:t>I need to speak to ….(give the person’s name)</a:t>
            </a:r>
          </a:p>
          <a:p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Making offers </a:t>
            </a:r>
          </a:p>
          <a:p>
            <a:r>
              <a:rPr lang="en-US" sz="2000" dirty="0"/>
              <a:t>Shall I arrange for …?</a:t>
            </a:r>
            <a:br>
              <a:rPr lang="en-US" sz="2000" dirty="0"/>
            </a:br>
            <a:r>
              <a:rPr lang="en-US" sz="2000" dirty="0"/>
              <a:t>Would you like me to send them …?</a:t>
            </a:r>
          </a:p>
          <a:p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Promising action </a:t>
            </a:r>
          </a:p>
          <a:p>
            <a:r>
              <a:rPr lang="en-US" sz="2000" dirty="0"/>
              <a:t>I’ll put you through …</a:t>
            </a:r>
            <a:br>
              <a:rPr lang="en-US" sz="2000" dirty="0"/>
            </a:br>
            <a:r>
              <a:rPr lang="en-US" sz="2000" dirty="0"/>
              <a:t>I’ll send them to you …</a:t>
            </a:r>
            <a:br>
              <a:rPr lang="en-US" sz="2000" dirty="0"/>
            </a:br>
            <a:r>
              <a:rPr lang="en-US" sz="2000" dirty="0"/>
              <a:t>I’ll contact you …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3" name="Picture 8" descr="http://t1.gstatic.com/images?q=tbn:ANd9GcTbYOVBQEMoLjtHhEC1ZL2lgf5gD4cyQnhxS3yWPXhql5o-aqBzV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573016"/>
            <a:ext cx="2808312" cy="3096343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t3.gstatic.com/images?q=tbn:ANd9GcSIDEVmqtjWY-gjSEc7SsQ2T-ku07rE0wR6D33h0H3B1oag2yFtuQ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874744"/>
            <a:ext cx="2520280" cy="3166845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76763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When Party (the person you are trying to call) is Unavailable:</a:t>
            </a:r>
          </a:p>
          <a:p>
            <a:r>
              <a:rPr lang="en-US" dirty="0"/>
              <a:t>May I leave a message, please?</a:t>
            </a:r>
            <a:br>
              <a:rPr lang="en-US" dirty="0"/>
            </a:br>
            <a:r>
              <a:rPr lang="en-US" dirty="0"/>
              <a:t>Do you know when he/she will be available?</a:t>
            </a:r>
            <a:br>
              <a:rPr lang="en-US" dirty="0"/>
            </a:br>
            <a:r>
              <a:rPr lang="en-US" dirty="0"/>
              <a:t>Do you know when he/she will return to the office/home?</a:t>
            </a:r>
            <a:br>
              <a:rPr lang="en-US" dirty="0"/>
            </a:br>
            <a:r>
              <a:rPr lang="en-US" dirty="0"/>
              <a:t>I will call back latter/in an hour/tomorrow.</a:t>
            </a:r>
            <a:br>
              <a:rPr lang="en-US" dirty="0"/>
            </a:br>
            <a:r>
              <a:rPr lang="en-US" dirty="0"/>
              <a:t>Please tell him …..(give your name) called, and I will call latter/call again.</a:t>
            </a:r>
            <a:br>
              <a:rPr lang="en-US" dirty="0"/>
            </a:br>
            <a:r>
              <a:rPr lang="en-US" dirty="0"/>
              <a:t>Please have him/she call me back.</a:t>
            </a:r>
            <a:br>
              <a:rPr lang="en-US" dirty="0"/>
            </a:br>
            <a:r>
              <a:rPr lang="en-US" dirty="0"/>
              <a:t>May I leave my telephone number? My phone number is…..(give your number)?</a:t>
            </a:r>
            <a:br>
              <a:rPr lang="en-US" dirty="0"/>
            </a:br>
            <a:r>
              <a:rPr lang="en-US" dirty="0"/>
              <a:t>Please have him/her contact at ……(state a place or a phone number).</a:t>
            </a:r>
            <a:br>
              <a:rPr lang="en-US" dirty="0"/>
            </a:br>
            <a:r>
              <a:rPr lang="en-US" dirty="0"/>
              <a:t>Where/How can I reach him/her?</a:t>
            </a:r>
            <a:br>
              <a:rPr lang="en-US" dirty="0"/>
            </a:br>
            <a:r>
              <a:rPr lang="en-US" dirty="0"/>
              <a:t>What is her/his mobile phone number/Cell/Cellular phone number?</a:t>
            </a:r>
          </a:p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Faxes: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smtClean="0"/>
              <a:t>May </a:t>
            </a:r>
            <a:r>
              <a:rPr lang="en-US" dirty="0"/>
              <a:t>I send you a fax?</a:t>
            </a:r>
            <a:br>
              <a:rPr lang="en-US" dirty="0"/>
            </a:br>
            <a:r>
              <a:rPr lang="cs-CZ" dirty="0" smtClean="0"/>
              <a:t>            </a:t>
            </a:r>
            <a:r>
              <a:rPr lang="en-US" dirty="0" smtClean="0"/>
              <a:t>What </a:t>
            </a:r>
            <a:r>
              <a:rPr lang="en-US" dirty="0"/>
              <a:t>is your fax number?</a:t>
            </a:r>
            <a:br>
              <a:rPr lang="en-US" dirty="0"/>
            </a:br>
            <a:r>
              <a:rPr lang="cs-CZ" dirty="0" smtClean="0"/>
              <a:t>            </a:t>
            </a:r>
            <a:r>
              <a:rPr lang="en-US" dirty="0" smtClean="0"/>
              <a:t>Did </a:t>
            </a:r>
            <a:r>
              <a:rPr lang="en-US" dirty="0"/>
              <a:t>you receive my fax?</a:t>
            </a:r>
            <a:br>
              <a:rPr lang="en-US" dirty="0"/>
            </a:br>
            <a:r>
              <a:rPr lang="cs-CZ" dirty="0" smtClean="0"/>
              <a:t>            </a:t>
            </a:r>
            <a:r>
              <a:rPr lang="en-US" dirty="0" smtClean="0"/>
              <a:t>I </a:t>
            </a:r>
            <a:r>
              <a:rPr lang="en-US" dirty="0"/>
              <a:t>send a fax to</a:t>
            </a:r>
            <a:r>
              <a:rPr lang="en-US" dirty="0" smtClean="0"/>
              <a:t>….(person’s </a:t>
            </a:r>
            <a:r>
              <a:rPr lang="en-US" dirty="0"/>
              <a:t>name), did </a:t>
            </a:r>
            <a:r>
              <a:rPr lang="en-US" dirty="0" smtClean="0"/>
              <a:t>he</a:t>
            </a:r>
            <a:r>
              <a:rPr lang="cs-CZ" dirty="0" smtClean="0"/>
              <a:t>/</a:t>
            </a:r>
            <a:r>
              <a:rPr lang="en-US" dirty="0" smtClean="0"/>
              <a:t>she </a:t>
            </a:r>
            <a:r>
              <a:rPr lang="en-US" dirty="0"/>
              <a:t>receive it?</a:t>
            </a:r>
          </a:p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Other 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Useful Telephone Phrases/Words:</a:t>
            </a:r>
          </a:p>
          <a:p>
            <a:r>
              <a:rPr lang="en-US" dirty="0"/>
              <a:t>The number is busy.</a:t>
            </a:r>
            <a:br>
              <a:rPr lang="en-US" dirty="0"/>
            </a:br>
            <a:r>
              <a:rPr lang="en-US" dirty="0"/>
              <a:t>My I hold on the line.</a:t>
            </a:r>
            <a:br>
              <a:rPr lang="en-US" dirty="0"/>
            </a:br>
            <a:r>
              <a:rPr lang="en-US" dirty="0"/>
              <a:t>I sorry can’t hear you.</a:t>
            </a:r>
            <a:br>
              <a:rPr lang="en-US" dirty="0"/>
            </a:br>
            <a:r>
              <a:rPr lang="en-US" dirty="0"/>
              <a:t>I sorry I can’t understand you</a:t>
            </a:r>
            <a:r>
              <a:rPr lang="en-US" dirty="0" smtClean="0"/>
              <a:t>..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Who am I speaking to?</a:t>
            </a:r>
            <a:br>
              <a:rPr lang="en-US" dirty="0"/>
            </a:br>
            <a:r>
              <a:rPr lang="en-US" dirty="0"/>
              <a:t>Who is calling</a:t>
            </a:r>
            <a:r>
              <a:rPr lang="en-US" dirty="0" smtClean="0"/>
              <a:t>?</a:t>
            </a:r>
            <a:r>
              <a:rPr lang="en-US" dirty="0"/>
              <a:t> </a:t>
            </a:r>
            <a:endParaRPr lang="cs-CZ" dirty="0" smtClean="0"/>
          </a:p>
          <a:p>
            <a:r>
              <a:rPr lang="en-US" dirty="0" smtClean="0"/>
              <a:t>Please </a:t>
            </a:r>
            <a:r>
              <a:rPr lang="en-US" dirty="0"/>
              <a:t>speak slowly, I am having a difficult time understanding you</a:t>
            </a:r>
            <a:endParaRPr lang="cs-CZ" dirty="0" smtClean="0"/>
          </a:p>
          <a:p>
            <a:r>
              <a:rPr lang="en-US" dirty="0" smtClean="0"/>
              <a:t> </a:t>
            </a:r>
            <a:r>
              <a:rPr lang="en-US" dirty="0"/>
              <a:t>Please connect me to ….(give the name or the person, or the extensions</a:t>
            </a:r>
            <a:r>
              <a:rPr lang="en-US" dirty="0" smtClean="0"/>
              <a:t>)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The line was disconnected</a:t>
            </a:r>
            <a:r>
              <a:rPr lang="en-US" dirty="0" smtClean="0"/>
              <a:t>.</a:t>
            </a:r>
            <a:endParaRPr lang="cs-CZ" dirty="0"/>
          </a:p>
        </p:txBody>
      </p:sp>
      <p:pic>
        <p:nvPicPr>
          <p:cNvPr id="3" name="Picture 14" descr="http://t3.gstatic.com/images?q=tbn:ANd9GcS_95EnU2tR5XuVZc0vC45g5bM0Dx1sdfGID4uClTrzyjMRzMh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212976"/>
            <a:ext cx="2232248" cy="2733638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06446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332656"/>
            <a:ext cx="8568952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hlinkClick r:id="rId2"/>
              </a:rPr>
              <a:t>ZDROJE:</a:t>
            </a:r>
          </a:p>
          <a:p>
            <a:endParaRPr lang="cs-CZ" sz="1400" dirty="0" smtClean="0"/>
          </a:p>
          <a:p>
            <a:r>
              <a:rPr lang="en-US" sz="1400" dirty="0" smtClean="0"/>
              <a:t>BUSINESS ENGLISH VOCABULARY. </a:t>
            </a:r>
            <a:r>
              <a:rPr lang="en-US" sz="1400" i="1" dirty="0" smtClean="0"/>
              <a:t>Learn English Today</a:t>
            </a:r>
            <a:r>
              <a:rPr lang="en-US" sz="1400" dirty="0" smtClean="0"/>
              <a:t> [online]. 2012 [cit. 2012-06-25]. </a:t>
            </a:r>
            <a:r>
              <a:rPr lang="en-US" sz="1400" dirty="0" err="1" smtClean="0"/>
              <a:t>Dostupné</a:t>
            </a:r>
            <a:r>
              <a:rPr lang="en-US" sz="1400" dirty="0" smtClean="0"/>
              <a:t> z: http://www.learn-english-today.com/business-english/telephone.html </a:t>
            </a:r>
            <a:endParaRPr lang="cs-CZ" sz="1400" dirty="0" smtClean="0"/>
          </a:p>
          <a:p>
            <a:endParaRPr lang="cs-CZ" sz="1400" dirty="0" smtClean="0"/>
          </a:p>
          <a:p>
            <a:r>
              <a:rPr lang="cs-CZ" sz="1400" dirty="0" err="1" smtClean="0"/>
              <a:t>Common</a:t>
            </a:r>
            <a:r>
              <a:rPr lang="cs-CZ" sz="1400" dirty="0" smtClean="0"/>
              <a:t> </a:t>
            </a:r>
            <a:r>
              <a:rPr lang="cs-CZ" sz="1400" dirty="0" err="1" smtClean="0"/>
              <a:t>Telephone</a:t>
            </a:r>
            <a:r>
              <a:rPr lang="cs-CZ" sz="1400" dirty="0" smtClean="0"/>
              <a:t> </a:t>
            </a:r>
            <a:r>
              <a:rPr lang="cs-CZ" sz="1400" dirty="0" err="1" smtClean="0"/>
              <a:t>Conversation</a:t>
            </a:r>
            <a:r>
              <a:rPr lang="cs-CZ" sz="1400" dirty="0" smtClean="0"/>
              <a:t> </a:t>
            </a:r>
            <a:r>
              <a:rPr lang="cs-CZ" sz="1400" dirty="0" err="1" smtClean="0"/>
              <a:t>Phrases</a:t>
            </a:r>
            <a:r>
              <a:rPr lang="cs-CZ" sz="1400" dirty="0" smtClean="0"/>
              <a:t>. </a:t>
            </a:r>
            <a:r>
              <a:rPr lang="cs-CZ" sz="1400" i="1" dirty="0" err="1" smtClean="0"/>
              <a:t>English</a:t>
            </a:r>
            <a:r>
              <a:rPr lang="cs-CZ" sz="1400" i="1" dirty="0" smtClean="0"/>
              <a:t> </a:t>
            </a:r>
            <a:r>
              <a:rPr lang="cs-CZ" sz="1400" i="1" dirty="0" err="1" smtClean="0"/>
              <a:t>Learners</a:t>
            </a:r>
            <a:r>
              <a:rPr lang="cs-CZ" sz="1400" dirty="0" smtClean="0"/>
              <a:t> [online]. 2010 [cit. 2012-06-25]. Dostupné z: http://english-learners.com/2010/03/common-telephone-conversation-phrases.html </a:t>
            </a:r>
          </a:p>
          <a:p>
            <a:endParaRPr lang="cs-CZ" sz="1400" dirty="0" smtClean="0"/>
          </a:p>
          <a:p>
            <a:r>
              <a:rPr lang="en-US" sz="1400" dirty="0" smtClean="0"/>
              <a:t>Telephone language. </a:t>
            </a:r>
            <a:r>
              <a:rPr lang="en-US" sz="1400" i="1" dirty="0" err="1" smtClean="0"/>
              <a:t>Speakspeak</a:t>
            </a:r>
            <a:r>
              <a:rPr lang="en-US" sz="1400" dirty="0" smtClean="0"/>
              <a:t> [online]. 2012 [cit. 2012-06-25]. </a:t>
            </a:r>
            <a:r>
              <a:rPr lang="en-US" sz="1400" dirty="0" err="1" smtClean="0"/>
              <a:t>Dostupné</a:t>
            </a:r>
            <a:r>
              <a:rPr lang="en-US" sz="1400" dirty="0" smtClean="0"/>
              <a:t> z: http://speakspeak.com/resources/general-english-vocabulary/telephone-language </a:t>
            </a:r>
            <a:endParaRPr lang="cs-CZ" sz="1400" dirty="0" smtClean="0"/>
          </a:p>
          <a:p>
            <a:endParaRPr lang="cs-CZ" sz="1400" dirty="0" smtClean="0"/>
          </a:p>
          <a:p>
            <a:r>
              <a:rPr lang="en-US" sz="1400" dirty="0" smtClean="0"/>
              <a:t>A Colorful Cartoon of a Blonde Woman Talking on the Phone - Royalty Free Clipart Picture. </a:t>
            </a:r>
            <a:r>
              <a:rPr lang="en-US" sz="1400" i="1" dirty="0" smtClean="0"/>
              <a:t>Pictures Of...</a:t>
            </a:r>
            <a:r>
              <a:rPr lang="en-US" sz="1400" dirty="0" smtClean="0"/>
              <a:t> [online]. 2012 [cit. 2012-06-25]. </a:t>
            </a:r>
            <a:r>
              <a:rPr lang="en-US" sz="1400" dirty="0" err="1" smtClean="0"/>
              <a:t>Dostupné</a:t>
            </a:r>
            <a:r>
              <a:rPr lang="en-US" sz="1400" dirty="0" smtClean="0"/>
              <a:t> z: http://www.picturesof.net/pages/100805-189456-272053.html </a:t>
            </a:r>
            <a:endParaRPr lang="cs-CZ" sz="1400" dirty="0" smtClean="0"/>
          </a:p>
          <a:p>
            <a:endParaRPr lang="cs-CZ" sz="1400" dirty="0" smtClean="0"/>
          </a:p>
          <a:p>
            <a:r>
              <a:rPr lang="en-US" sz="1400" dirty="0" smtClean="0"/>
              <a:t>I Hate Talking on the Phone. Stop Reading Into It. </a:t>
            </a:r>
            <a:r>
              <a:rPr lang="en-US" sz="1400" i="1" dirty="0" err="1" smtClean="0"/>
              <a:t>SBM</a:t>
            </a:r>
            <a:r>
              <a:rPr lang="en-US" sz="1400" dirty="0" smtClean="0"/>
              <a:t> [online]. 2010 [cit. 2012-06-25]. </a:t>
            </a:r>
            <a:r>
              <a:rPr lang="en-US" sz="1400" dirty="0" err="1" smtClean="0"/>
              <a:t>Dostupné</a:t>
            </a:r>
            <a:r>
              <a:rPr lang="en-US" sz="1400" dirty="0" smtClean="0"/>
              <a:t> z: http://www.singleblackmale.org/2010/11/16/hate-phone/# </a:t>
            </a:r>
            <a:endParaRPr lang="cs-CZ" sz="1400" dirty="0" smtClean="0"/>
          </a:p>
          <a:p>
            <a:endParaRPr lang="cs-CZ" sz="1400" dirty="0" smtClean="0"/>
          </a:p>
          <a:p>
            <a:r>
              <a:rPr lang="en-US" sz="1400" dirty="0" smtClean="0"/>
              <a:t>How To Sell Life Insurance Over The Phone. </a:t>
            </a:r>
            <a:r>
              <a:rPr lang="en-US" sz="1400" i="1" dirty="0" smtClean="0"/>
              <a:t>Insurance Sales PRO</a:t>
            </a:r>
            <a:r>
              <a:rPr lang="en-US" sz="1400" dirty="0" smtClean="0"/>
              <a:t> [online]. 2011 [cit. 2012-06-25]. </a:t>
            </a:r>
            <a:r>
              <a:rPr lang="en-US" sz="1400" dirty="0" err="1" smtClean="0"/>
              <a:t>Dostupné</a:t>
            </a:r>
            <a:r>
              <a:rPr lang="en-US" sz="1400" dirty="0" smtClean="0"/>
              <a:t> z: http://insurancesalespro.co.uk/2011/09/test-2/ </a:t>
            </a:r>
            <a:endParaRPr lang="cs-CZ" sz="1400" dirty="0" smtClean="0"/>
          </a:p>
          <a:p>
            <a:endParaRPr lang="cs-CZ" sz="1400" dirty="0" smtClean="0"/>
          </a:p>
          <a:p>
            <a:r>
              <a:rPr lang="en-US" sz="1400" dirty="0" smtClean="0"/>
              <a:t>10. Talking on the phone. </a:t>
            </a:r>
            <a:r>
              <a:rPr lang="en-US" sz="1400" i="1" dirty="0" err="1" smtClean="0"/>
              <a:t>Listphobia</a:t>
            </a:r>
            <a:r>
              <a:rPr lang="en-US" sz="1400" dirty="0" smtClean="0"/>
              <a:t> [online]. 2012 [cit. 2012-06-25]. </a:t>
            </a:r>
            <a:r>
              <a:rPr lang="en-US" sz="1400" dirty="0" err="1" smtClean="0"/>
              <a:t>Dostupné</a:t>
            </a:r>
            <a:r>
              <a:rPr lang="en-US" sz="1400" dirty="0" smtClean="0"/>
              <a:t> z: http://listphobia.com/2012/03/22/10-ways-to-lose-calories-without-exercising/ </a:t>
            </a:r>
          </a:p>
          <a:p>
            <a:endParaRPr lang="en-US" sz="1400" dirty="0" smtClean="0"/>
          </a:p>
          <a:p>
            <a:endParaRPr lang="en-US" sz="1400" dirty="0" smtClean="0"/>
          </a:p>
          <a:p>
            <a:endParaRPr lang="cs-CZ" sz="14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3375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395</TotalTime>
  <Words>869</Words>
  <Application>Microsoft Office PowerPoint</Application>
  <PresentationFormat>Předvádění na obrazovce (4:3)</PresentationFormat>
  <Paragraphs>186</Paragraphs>
  <Slides>16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Exekutivní</vt:lpstr>
      <vt:lpstr>Snímek 1</vt:lpstr>
      <vt:lpstr>Snímek 2</vt:lpstr>
      <vt:lpstr>ON THE PHONE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 THE PHONE</dc:title>
  <dc:creator>Lenka</dc:creator>
  <cp:lastModifiedBy>Vaše jméno</cp:lastModifiedBy>
  <cp:revision>37</cp:revision>
  <dcterms:created xsi:type="dcterms:W3CDTF">2012-05-12T11:51:07Z</dcterms:created>
  <dcterms:modified xsi:type="dcterms:W3CDTF">2012-06-30T12:08:48Z</dcterms:modified>
</cp:coreProperties>
</file>