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0" r:id="rId2"/>
    <p:sldId id="268" r:id="rId3"/>
    <p:sldId id="256" r:id="rId4"/>
    <p:sldId id="258" r:id="rId5"/>
    <p:sldId id="259" r:id="rId6"/>
    <p:sldId id="261" r:id="rId7"/>
    <p:sldId id="260" r:id="rId8"/>
    <p:sldId id="263" r:id="rId9"/>
    <p:sldId id="264" r:id="rId10"/>
    <p:sldId id="265" r:id="rId11"/>
    <p:sldId id="267" r:id="rId12"/>
    <p:sldId id="274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VY_32_INOVACE_3.2.6.2. O 19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8D4414-1703-4902-ACB4-65B01F6A2DE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643B668-EFD6-4AAE-85B2-85594C2D909B}" type="presOf" srcId="{4C35D32F-0EAB-4CD7-82EE-45574DC2A586}" destId="{8BEBB6EC-1DAA-4CAC-8A25-BC0FCBD5DBD5}" srcOrd="0" destOrd="0" presId="urn:microsoft.com/office/officeart/2005/8/layout/target3"/>
    <dgm:cxn modelId="{5113964A-9FEE-4E9D-A3BA-664FEACEF8E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4236311-E7CE-45F6-9AFB-BC9C5AE22959}" type="presOf" srcId="{D1D4F407-5343-4D3F-B5B9-D407B03CAEB4}" destId="{AED2198E-93D5-4001-81B4-73124B309672}" srcOrd="1" destOrd="0" presId="urn:microsoft.com/office/officeart/2005/8/layout/target3"/>
    <dgm:cxn modelId="{A82C210C-0128-4441-9241-4F14FB71806D}" type="presOf" srcId="{B651F6E3-6281-48DB-9319-2AEAFDAE7572}" destId="{6BB5E863-4638-4E1D-BFDE-399D028AC4ED}" srcOrd="1" destOrd="0" presId="urn:microsoft.com/office/officeart/2005/8/layout/target3"/>
    <dgm:cxn modelId="{A3C94036-467F-4D7A-B553-B3219DAD988F}" type="presOf" srcId="{B651F6E3-6281-48DB-9319-2AEAFDAE7572}" destId="{619D679B-A015-4ECF-8348-D1034C574F40}" srcOrd="0" destOrd="0" presId="urn:microsoft.com/office/officeart/2005/8/layout/target3"/>
    <dgm:cxn modelId="{A31DCDFC-4D04-45DB-8BE1-0AD4C5DBDC39}" type="presOf" srcId="{D1B46980-6531-4606-95E6-44980827E919}" destId="{6140AFEC-043D-4C43-A2F9-D0F5331DF3A3}" srcOrd="0" destOrd="0" presId="urn:microsoft.com/office/officeart/2005/8/layout/target3"/>
    <dgm:cxn modelId="{9A234A18-607D-47F5-A05A-EEFD0C90CD07}" type="presOf" srcId="{D1D4F407-5343-4D3F-B5B9-D407B03CAEB4}" destId="{D005CE8C-CC26-4C3E-AC11-E15060ECD759}" srcOrd="0" destOrd="0" presId="urn:microsoft.com/office/officeart/2005/8/layout/target3"/>
    <dgm:cxn modelId="{D8F86ED8-3D6F-4521-AB0C-FED259988CB9}" type="presOf" srcId="{D1B46980-6531-4606-95E6-44980827E919}" destId="{2BE915AB-18AA-4053-B92C-3BFC9ED204BB}" srcOrd="1" destOrd="0" presId="urn:microsoft.com/office/officeart/2005/8/layout/target3"/>
    <dgm:cxn modelId="{029C20DF-DFA9-4700-A21F-11687D869316}" type="presOf" srcId="{757F3AB3-0718-4624-B441-E567A8F0AB56}" destId="{333A1088-737F-45CB-B68E-254E46348037}" srcOrd="0" destOrd="0" presId="urn:microsoft.com/office/officeart/2005/8/layout/target3"/>
    <dgm:cxn modelId="{5387F0A9-1AE5-488F-91F0-802612B8DCF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C72F89-8F42-461D-AF71-D1E1586A1D76}" type="presParOf" srcId="{333A1088-737F-45CB-B68E-254E46348037}" destId="{F5ABB229-8D3B-4694-996A-96F23CF14429}" srcOrd="0" destOrd="0" presId="urn:microsoft.com/office/officeart/2005/8/layout/target3"/>
    <dgm:cxn modelId="{A38CC651-6168-465D-BE25-08DB5313DEEC}" type="presParOf" srcId="{333A1088-737F-45CB-B68E-254E46348037}" destId="{F41139FD-01EE-4571-8B17-4FB00FC51163}" srcOrd="1" destOrd="0" presId="urn:microsoft.com/office/officeart/2005/8/layout/target3"/>
    <dgm:cxn modelId="{5C71DF80-7A86-4C69-B154-3109B850082C}" type="presParOf" srcId="{333A1088-737F-45CB-B68E-254E46348037}" destId="{D005CE8C-CC26-4C3E-AC11-E15060ECD759}" srcOrd="2" destOrd="0" presId="urn:microsoft.com/office/officeart/2005/8/layout/target3"/>
    <dgm:cxn modelId="{ABBDA00F-5F46-4630-800D-0F29A880CBF8}" type="presParOf" srcId="{333A1088-737F-45CB-B68E-254E46348037}" destId="{2C702D82-9B77-49B7-9568-BB8EB47C3372}" srcOrd="3" destOrd="0" presId="urn:microsoft.com/office/officeart/2005/8/layout/target3"/>
    <dgm:cxn modelId="{C4CFA0E2-C1EB-4616-B002-F7D78C6ED6E8}" type="presParOf" srcId="{333A1088-737F-45CB-B68E-254E46348037}" destId="{A52A0455-90FF-4808-ABD0-F02540D31D5A}" srcOrd="4" destOrd="0" presId="urn:microsoft.com/office/officeart/2005/8/layout/target3"/>
    <dgm:cxn modelId="{F7915178-5CE5-4A4D-A002-03F598B7972C}" type="presParOf" srcId="{333A1088-737F-45CB-B68E-254E46348037}" destId="{6140AFEC-043D-4C43-A2F9-D0F5331DF3A3}" srcOrd="5" destOrd="0" presId="urn:microsoft.com/office/officeart/2005/8/layout/target3"/>
    <dgm:cxn modelId="{3D95B349-F8FD-4FD6-A3E7-3B7CC6830995}" type="presParOf" srcId="{333A1088-737F-45CB-B68E-254E46348037}" destId="{9358AC05-5D7D-4327-9F80-1AD486AEA664}" srcOrd="6" destOrd="0" presId="urn:microsoft.com/office/officeart/2005/8/layout/target3"/>
    <dgm:cxn modelId="{86BF630F-5C09-4E90-9DF4-1691F46F8D70}" type="presParOf" srcId="{333A1088-737F-45CB-B68E-254E46348037}" destId="{313FC574-E1CD-4FB4-B054-0B805CE0447D}" srcOrd="7" destOrd="0" presId="urn:microsoft.com/office/officeart/2005/8/layout/target3"/>
    <dgm:cxn modelId="{F6DB34D5-4B38-4F23-AD99-68FA551594F9}" type="presParOf" srcId="{333A1088-737F-45CB-B68E-254E46348037}" destId="{619D679B-A015-4ECF-8348-D1034C574F40}" srcOrd="8" destOrd="0" presId="urn:microsoft.com/office/officeart/2005/8/layout/target3"/>
    <dgm:cxn modelId="{75D46DA1-5564-41C9-A0F3-79A0AF13A742}" type="presParOf" srcId="{333A1088-737F-45CB-B68E-254E46348037}" destId="{322283A8-4A27-4CDA-BAE3-F381106A9174}" srcOrd="9" destOrd="0" presId="urn:microsoft.com/office/officeart/2005/8/layout/target3"/>
    <dgm:cxn modelId="{9E4B0A3F-D5A3-4EF1-8958-FD8087BD6066}" type="presParOf" srcId="{333A1088-737F-45CB-B68E-254E46348037}" destId="{FFC9F71D-1B4F-4AD9-A4A6-86ADEFC8AF5C}" srcOrd="10" destOrd="0" presId="urn:microsoft.com/office/officeart/2005/8/layout/target3"/>
    <dgm:cxn modelId="{8A3B6AEF-EFF3-42EE-A951-610E3F353F61}" type="presParOf" srcId="{333A1088-737F-45CB-B68E-254E46348037}" destId="{25B08C86-7E15-44DC-BE7F-FFB55DD49D12}" srcOrd="11" destOrd="0" presId="urn:microsoft.com/office/officeart/2005/8/layout/target3"/>
    <dgm:cxn modelId="{32DF8343-1F4A-4DF4-9734-F183CEBB366D}" type="presParOf" srcId="{333A1088-737F-45CB-B68E-254E46348037}" destId="{76644BE8-9D7C-4C09-B250-3D10AF48CBB7}" srcOrd="12" destOrd="0" presId="urn:microsoft.com/office/officeart/2005/8/layout/target3"/>
    <dgm:cxn modelId="{A994AFCA-7CF4-460A-8D16-59259E5E1312}" type="presParOf" srcId="{333A1088-737F-45CB-B68E-254E46348037}" destId="{EE85B701-7295-41C0-BA7A-34D3756A2AE6}" srcOrd="13" destOrd="0" presId="urn:microsoft.com/office/officeart/2005/8/layout/target3"/>
    <dgm:cxn modelId="{A37C8957-1619-4F15-A520-8765E69DEB5C}" type="presParOf" srcId="{333A1088-737F-45CB-B68E-254E46348037}" destId="{8BEBB6EC-1DAA-4CAC-8A25-BC0FCBD5DBD5}" srcOrd="14" destOrd="0" presId="urn:microsoft.com/office/officeart/2005/8/layout/target3"/>
    <dgm:cxn modelId="{FCD28926-1061-440A-AFC7-C6DD23C50F13}" type="presParOf" srcId="{333A1088-737F-45CB-B68E-254E46348037}" destId="{AED2198E-93D5-4001-81B4-73124B309672}" srcOrd="15" destOrd="0" presId="urn:microsoft.com/office/officeart/2005/8/layout/target3"/>
    <dgm:cxn modelId="{85079CA6-878A-4018-8CE5-BA1F63570479}" type="presParOf" srcId="{333A1088-737F-45CB-B68E-254E46348037}" destId="{2BE915AB-18AA-4053-B92C-3BFC9ED204BB}" srcOrd="16" destOrd="0" presId="urn:microsoft.com/office/officeart/2005/8/layout/target3"/>
    <dgm:cxn modelId="{7FA872B7-F6C5-486A-B149-AA8ECCF53F30}" type="presParOf" srcId="{333A1088-737F-45CB-B68E-254E46348037}" destId="{6BB5E863-4638-4E1D-BFDE-399D028AC4ED}" srcOrd="17" destOrd="0" presId="urn:microsoft.com/office/officeart/2005/8/layout/target3"/>
    <dgm:cxn modelId="{FC76E182-B966-4767-8BA0-2E3ACCCE0588}" type="presParOf" srcId="{333A1088-737F-45CB-B68E-254E46348037}" destId="{5A5FFA88-C948-4069-8E93-59FA12366E83}" srcOrd="18" destOrd="0" presId="urn:microsoft.com/office/officeart/2005/8/layout/target3"/>
    <dgm:cxn modelId="{0797CD83-9FEC-4825-9705-674594F4DC5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 fov="0">
            <a:rot lat="0" lon="0" rev="0"/>
          </a:camera>
          <a:lightRig rig="soft" dir="bl">
            <a:rot lat="0" lon="0" rev="0"/>
          </a:lightRig>
        </a:scene3d>
        <a:sp3d prstMaterial="plastic">
          <a:bevelT w="381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>
            <a:rot lat="0" lon="0" rev="0"/>
          </a:camera>
          <a:lightRig rig="morning" dir="bl"/>
        </a:scene3d>
        <a:sp3d extrusionH="222250" contourW="25400" prstMaterial="matte">
          <a:bevelT w="38100" h="38100" prst="softRound"/>
          <a:bevelB/>
          <a:extrusionClr>
            <a:srgbClr val="FF0000"/>
          </a:extrusionClr>
          <a:contourClr>
            <a:schemeClr val="accent3"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 fov="0">
            <a:rot lat="0" lon="0" rev="0"/>
          </a:camera>
          <a:lightRig rig="soft" dir="bl">
            <a:rot lat="0" lon="0" rev="0"/>
          </a:lightRig>
        </a:scene3d>
        <a:sp3d prstMaterial="plastic">
          <a:bevelT w="381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>
            <a:rot lat="0" lon="0" rev="0"/>
          </a:camera>
          <a:lightRig rig="morning" dir="bl"/>
        </a:scene3d>
        <a:sp3d extrusionH="222250" contourW="25400" prstMaterial="matte">
          <a:bevelT w="38100" h="38100" prst="softRound"/>
          <a:bevelB/>
          <a:extrusionClr>
            <a:srgbClr val="FF0000"/>
          </a:extrusionClr>
          <a:contourClr>
            <a:schemeClr val="accent3"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 fov="0">
            <a:rot lat="0" lon="0" rev="0"/>
          </a:camera>
          <a:lightRig rig="soft" dir="bl">
            <a:rot lat="0" lon="0" rev="0"/>
          </a:lightRig>
        </a:scene3d>
        <a:sp3d prstMaterial="plastic">
          <a:bevelT w="381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>
            <a:rot lat="0" lon="0" rev="0"/>
          </a:camera>
          <a:lightRig rig="morning" dir="bl"/>
        </a:scene3d>
        <a:sp3d extrusionH="222250" contourW="25400" prstMaterial="matte">
          <a:bevelT w="38100" h="38100" prst="softRound"/>
          <a:bevelB/>
          <a:extrusionClr>
            <a:srgbClr val="FF0000"/>
          </a:extrusionClr>
          <a:contourClr>
            <a:schemeClr val="accent3"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VY_32_INOVACE_3.2.6.2. O 19 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 fov="0">
            <a:rot lat="0" lon="0" rev="0"/>
          </a:camera>
          <a:lightRig rig="soft" dir="bl">
            <a:rot lat="0" lon="0" rev="0"/>
          </a:lightRig>
        </a:scene3d>
        <a:sp3d prstMaterial="plastic">
          <a:bevelT w="381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>
            <a:rot lat="0" lon="0" rev="0"/>
          </a:camera>
          <a:lightRig rig="morning" dir="bl"/>
        </a:scene3d>
        <a:sp3d extrusionH="222250" contourW="25400" prstMaterial="matte">
          <a:bevelT w="38100" h="38100" prst="softRound"/>
          <a:bevelB/>
          <a:extrusionClr>
            <a:srgbClr val="FF0000"/>
          </a:extrusionClr>
          <a:contourClr>
            <a:schemeClr val="accent3"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  <a:ln>
          <a:noFill/>
        </a:ln>
        <a:effectLst>
          <a:glow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 fov="0">
            <a:rot lat="0" lon="0" rev="0"/>
          </a:camera>
          <a:lightRig rig="soft" dir="bl">
            <a:rot lat="0" lon="0" rev="0"/>
          </a:lightRig>
        </a:scene3d>
        <a:sp3d prstMaterial="plastic">
          <a:bevelT w="381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glow>
        </a:effectLst>
        <a:scene3d>
          <a:camera prst="orthographicFront">
            <a:rot lat="0" lon="0" rev="0"/>
          </a:camera>
          <a:lightRig rig="morning" dir="bl"/>
        </a:scene3d>
        <a:sp3d extrusionH="222250" contourW="25400" prstMaterial="matte">
          <a:bevelT w="38100" h="38100" prst="softRound"/>
          <a:bevelB/>
          <a:extrusionClr>
            <a:srgbClr val="FF0000"/>
          </a:extrusionClr>
          <a:contourClr>
            <a:schemeClr val="accent3"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A34D4E-2264-4A13-AF59-ABA91A456421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0578F4-E5FC-45FA-AE2D-118940B2774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53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0578F4-E5FC-45FA-AE2D-118940B2774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08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79943-0E00-4530-957B-611E7383F8CD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EE2E9398-48E5-4FE6-B36E-474691D218A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12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gif"/><Relationship Id="rId9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gif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gif"/><Relationship Id="rId5" Type="http://schemas.openxmlformats.org/officeDocument/2006/relationships/image" Target="../media/image31.jpeg"/><Relationship Id="rId10" Type="http://schemas.openxmlformats.org/officeDocument/2006/relationships/image" Target="../media/image36.gif"/><Relationship Id="rId4" Type="http://schemas.openxmlformats.org/officeDocument/2006/relationships/image" Target="../media/image30.jpeg"/><Relationship Id="rId9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7" Type="http://schemas.openxmlformats.org/officeDocument/2006/relationships/image" Target="../media/image42.gif"/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gif"/><Relationship Id="rId5" Type="http://schemas.openxmlformats.org/officeDocument/2006/relationships/image" Target="../media/image40.gif"/><Relationship Id="rId4" Type="http://schemas.openxmlformats.org/officeDocument/2006/relationships/image" Target="../media/image39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learnenglish.com/exercises/exercise-english-2/exercise-english-8100.php" TargetMode="External"/><Relationship Id="rId2" Type="http://schemas.openxmlformats.org/officeDocument/2006/relationships/hyperlink" Target="http://www.eslkidslab.com/lessons/course2/videos/food/index.html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untadeandalucia.es/averroes/ceip_san_tesifon/recursos/ingles/act_interactivas/cuestionario2/food_3_1/food_3_1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586423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55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165618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7488832" cy="34778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Prezentace je vytvořena pro žáky 2. stupně ZŠ k rozšíření slovní zásoby týkající se potravin a jejich následného procvičení.</a:t>
            </a:r>
          </a:p>
          <a:p>
            <a:r>
              <a:rPr lang="cs-CZ" sz="2000" dirty="0"/>
              <a:t>	V</a:t>
            </a:r>
            <a:r>
              <a:rPr lang="cs-CZ" sz="2000" dirty="0" smtClean="0"/>
              <a:t> první části si žáci zopakují názvy některých druhů potravin prostřednictvím potravinové pyramidy.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další části si rozšíří znalost sloves a přídavných jmen vztahujících se k vaření.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následném textu s obrázky se snaží pochopit význam vět i z kontextu.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poslední části prezentace se děti seznámí s anglickými idiomy, které se týkají jídla. Žáci si procvičí jejich užití v následném </a:t>
            </a:r>
            <a:r>
              <a:rPr lang="cs-CZ" sz="2000" smtClean="0"/>
              <a:t>krátkém cvičení.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8432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t2.gstatic.com/images?q=tbn:ANd9GcS-aqg57kKq2V0LRMysJDyyP75snG6Vr-4JZ20yB8VcNlWMi0H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3367"/>
            <a:ext cx="7488832" cy="676875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FOOD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Lenka Kulhavá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65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juntadeandalucia.es/averroes/ceip_san_tesifon/recursos/ingles/act_interactivas/cuestionario2/food_3_1/imagenes/oran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72" y="577583"/>
            <a:ext cx="1390001" cy="8891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www.juntadeandalucia.es/averroes/ceip_san_tesifon/recursos/ingles/act_interactivas/cuestionario2/food_3_1/imagenes/chee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78" y="4682856"/>
            <a:ext cx="1383661" cy="11670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juntadeandalucia.es/averroes/ceip_san_tesifon/recursos/ingles/act_interactivas/cuestionario2/food_3_1/imagenes/fis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23" y="1962980"/>
            <a:ext cx="1350404" cy="82938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http://www.juntadeandalucia.es/averroes/ceip_san_tesifon/recursos/ingles/act_interactivas/cuestionario2/food_3_1/imagenes/chip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182" y="1114473"/>
            <a:ext cx="1516889" cy="11323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juntadeandalucia.es/averroes/ceip_san_tesifon/recursos/ingles/act_interactivas/cuestionario2/food_3_1/imagenes/apple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122" y="2591185"/>
            <a:ext cx="1580626" cy="11802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http://www.juntadeandalucia.es/averroes/ceip_san_tesifon/recursos/ingles/act_interactivas/cuestionario2/food_3_1/imagenes/pi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78" y="3207469"/>
            <a:ext cx="1416919" cy="9269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http://www.juntadeandalucia.es/averroes/ceip_san_tesifon/recursos/ingles/act_interactivas/cuestionario2/food_3_1/imagenes/bananas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688" y="577582"/>
            <a:ext cx="1596727" cy="12986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http://www.juntadeandalucia.es/averroes/ceip_san_tesifon/recursos/ingles/act_interactivas/cuestionario2/food_3_1/imagenes/ham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620" y="3034636"/>
            <a:ext cx="1494006" cy="11293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6" name="Picture 42" descr="http://www.juntadeandalucia.es/averroes/ceip_san_tesifon/recursos/ingles/act_interactivas/cuestionario2/food_3_1/imagenes/chicken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647" y="4712266"/>
            <a:ext cx="1428750" cy="10668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1" name="Picture 47" descr="http://www.juntadeandalucia.es/averroes/ceip_san_tesifon/recursos/ingles/act_interactivas/cuestionario2/food_3_1/imagenes/eggs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688" y="4610293"/>
            <a:ext cx="1470626" cy="123214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484784"/>
            <a:ext cx="349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apples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oranges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fish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bananas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6021289"/>
            <a:ext cx="9036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pie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eggs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ham cheese</a:t>
            </a:r>
            <a:endParaRPr lang="cs-CZ" sz="105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832733"/>
            <a:ext cx="3336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chips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apple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fish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chicken</a:t>
            </a:r>
            <a:endParaRPr lang="cs-CZ" sz="105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2388305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orange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chips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bananas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eggs</a:t>
            </a:r>
            <a:endParaRPr lang="cs-CZ" sz="105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861047"/>
            <a:ext cx="3419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apples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chicken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ham cheese</a:t>
            </a:r>
            <a:endParaRPr lang="cs-CZ" sz="105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" y="4163963"/>
            <a:ext cx="33364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apples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chicken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ham cheese</a:t>
            </a:r>
            <a:endParaRPr lang="cs-CZ" sz="105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5580112" y="1926640"/>
            <a:ext cx="3744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bananas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oranges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cheese ham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29309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pie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eggs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ham cheese</a:t>
            </a:r>
            <a:endParaRPr lang="cs-CZ" sz="105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5786610"/>
            <a:ext cx="3384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cheese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chicken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apple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eggs</a:t>
            </a:r>
            <a:endParaRPr lang="cs-CZ" sz="105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6021289"/>
            <a:ext cx="3059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pie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oranges</a:t>
            </a:r>
            <a:r>
              <a:rPr lang="cs-CZ" dirty="0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 cheese </a:t>
            </a:r>
            <a:r>
              <a:rPr lang="cs-CZ" dirty="0" err="1">
                <a:solidFill>
                  <a:srgbClr val="993399"/>
                </a:solidFill>
                <a:latin typeface="Verdana" pitchFamily="34" charset="0"/>
                <a:cs typeface="Arial" pitchFamily="34" charset="0"/>
              </a:rPr>
              <a:t>eggs</a:t>
            </a:r>
            <a:endParaRPr lang="cs-CZ" sz="8000" dirty="0">
              <a:solidFill>
                <a:srgbClr val="993399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" y="116632"/>
            <a:ext cx="730830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WHAT CAN YOU SEE IN THE PICTURES? CHOOSE THE RIGHT ANSWER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80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unterrichtsmaterial-schule.de/373x541xengllebensmitbilder.gif.pagespeed.ic.v721aPTuB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7" y="0"/>
            <a:ext cx="472834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3.gstatic.com/images?q=tbn:ANd9GcRxt2O4_BTsGdQ4XrrlQpj5xKcPRwRMC6OTARSyKQ6XCwcnURd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660" y="764704"/>
            <a:ext cx="440334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317" y="0"/>
            <a:ext cx="472834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WHAT IS IN THE PICTURES?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4008" y="0"/>
            <a:ext cx="4499992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 YOU EAT HEATHY FOOD?</a:t>
            </a:r>
          </a:p>
          <a:p>
            <a:r>
              <a:rPr lang="cs-CZ" dirty="0" smtClean="0"/>
              <a:t>CAN YOU NAME THESE FOOD GROUPS?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40660" y="5589240"/>
            <a:ext cx="4403340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HOW MANY SERVINGS OF EACH FOOD GROUP SHOULD YOU EAT A DAY?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62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2.gstatic.com/images?q=tbn:ANd9GcRKI7IJ2hEpN_Y397MWS-r30XRJ3mQ1ej6iNPJeo8EvwNpYycUEG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454" y="2097332"/>
            <a:ext cx="4927092" cy="3825744"/>
          </a:xfrm>
          <a:prstGeom prst="rect">
            <a:avLst/>
          </a:prstGeom>
          <a:noFill/>
          <a:ln w="57150"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230010"/>
            <a:ext cx="914400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WHICH OF THE FOOD GROUPS ARE OF THE HIGHEST AND LOWEST NUTRITIVE VALUE?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WHICH GROUPS OF FOOD SHOULD YOU LIMIT AND WHICH ARE UNLIMITED?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238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1.gstatic.com/images?q=tbn:ANd9GcSWlcRqkG-zOFWh5U_FEAAcSX3i5cywBRlUViqU8EzR3JB-Atx95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00328"/>
            <a:ext cx="5755004" cy="5108992"/>
          </a:xfrm>
          <a:prstGeom prst="rect">
            <a:avLst/>
          </a:prstGeom>
          <a:noFill/>
          <a:ln w="57150"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CAN YOU PUT THE FOOD IN THE PICTURES INTO THE FOOD GROUPS?</a:t>
            </a:r>
            <a:br>
              <a:rPr lang="cs-CZ" sz="2400" dirty="0" smtClean="0"/>
            </a:br>
            <a:r>
              <a:rPr lang="cs-CZ" sz="2400" dirty="0" smtClean="0"/>
              <a:t>HOW OFTEN SHOULD YOU EAT THEM?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6612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79712" y="0"/>
            <a:ext cx="34563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endParaRPr lang="cs-CZ" dirty="0" smtClean="0"/>
          </a:p>
          <a:p>
            <a:pPr fontAlgn="t"/>
            <a:endParaRPr lang="cs-CZ" dirty="0"/>
          </a:p>
          <a:p>
            <a:pPr fontAlgn="t"/>
            <a:endParaRPr lang="cs-CZ" dirty="0" smtClean="0"/>
          </a:p>
          <a:p>
            <a:pPr marL="285750" indent="-285750" fontAlgn="t">
              <a:buFont typeface="Arial" pitchFamily="34" charset="0"/>
              <a:buChar char="•"/>
            </a:pP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endParaRPr lang="cs-CZ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/>
              <a:t>c</a:t>
            </a:r>
            <a:r>
              <a:rPr lang="cs-CZ" dirty="0" err="1" smtClean="0"/>
              <a:t>ook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bake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stew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smtClean="0"/>
              <a:t>Brown</a:t>
            </a:r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fry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roast</a:t>
            </a:r>
            <a:r>
              <a:rPr lang="cs-CZ" dirty="0" smtClean="0"/>
              <a:t> 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smtClean="0"/>
              <a:t>grill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smtClean="0"/>
              <a:t>toast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boil</a:t>
            </a:r>
            <a:r>
              <a:rPr lang="cs-CZ" dirty="0" smtClean="0"/>
              <a:t> </a:t>
            </a:r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blanch</a:t>
            </a:r>
            <a:r>
              <a:rPr lang="cs-CZ" dirty="0" smtClean="0"/>
              <a:t> 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add </a:t>
            </a:r>
            <a:r>
              <a:rPr lang="en-US" dirty="0"/>
              <a:t>salt, pepper, </a:t>
            </a:r>
            <a:r>
              <a:rPr lang="en-US" dirty="0" smtClean="0"/>
              <a:t>spices</a:t>
            </a:r>
            <a:endParaRPr lang="cs-CZ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season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err="1" smtClean="0"/>
              <a:t>flavour</a:t>
            </a:r>
            <a:r>
              <a:rPr lang="en-US" dirty="0" smtClean="0"/>
              <a:t> </a:t>
            </a:r>
            <a:r>
              <a:rPr lang="en-US" dirty="0"/>
              <a:t>with sauce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thin </a:t>
            </a:r>
            <a:r>
              <a:rPr lang="en-US" dirty="0"/>
              <a:t>a sauce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grease </a:t>
            </a:r>
            <a:r>
              <a:rPr lang="en-US" dirty="0"/>
              <a:t>a baking tin with butter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butter</a:t>
            </a:r>
            <a:endParaRPr lang="cs-CZ" dirty="0"/>
          </a:p>
        </p:txBody>
      </p:sp>
      <p:pic>
        <p:nvPicPr>
          <p:cNvPr id="7171" name="Picture 3" descr="http://www.anglaisfacile.com/cgi2/myexam/images2/3506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0354"/>
            <a:ext cx="1656184" cy="2097568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ttp://www.anglaisfacile.com/cgi2/myexam/images/23266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" y="3970318"/>
            <a:ext cx="1808624" cy="2266994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anglaisfacile.com/cgi2/myexam/images2/4154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400" y="1297031"/>
            <a:ext cx="1543050" cy="110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http://www.anglaisfacile.com/cgi2/myexam/images2/4154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8624" y="3970317"/>
            <a:ext cx="1818061" cy="126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www.anglaisfacile.com/cgi2/myexam/images2/3830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12" y="5302017"/>
            <a:ext cx="2309044" cy="965764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http://www.anglaisfacile.com/cgi2/myexam/images2/3830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12" y="4322619"/>
            <a:ext cx="2309044" cy="979397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www.anglaisfacile.com/cgi2/myexam/images2/38298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12" y="3306735"/>
            <a:ext cx="2309044" cy="1015884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http://www.anglaisfacile.com/cgi2/myexam/images2/38299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12" y="2187921"/>
            <a:ext cx="2309044" cy="111881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://www.anglaisfacile.com/cgi2/myexam/images2/38294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11" y="1169922"/>
            <a:ext cx="2309045" cy="1018000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http://www.anglaisfacile.com/cgi2/myexam/images2/37883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12" y="0"/>
            <a:ext cx="2309044" cy="116992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219573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US" b="1" dirty="0" smtClean="0">
                <a:solidFill>
                  <a:schemeClr val="bg2">
                    <a:lumMod val="50000"/>
                  </a:schemeClr>
                </a:solidFill>
              </a:rPr>
              <a:t>COOKING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VERBS: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cook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prepare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meal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whip </a:t>
            </a:r>
            <a:r>
              <a:rPr lang="en-US" dirty="0"/>
              <a:t>up a snack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cut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slice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slice</a:t>
            </a:r>
            <a:r>
              <a:rPr lang="cs-CZ" dirty="0" smtClean="0"/>
              <a:t> </a:t>
            </a:r>
            <a:r>
              <a:rPr lang="cs-CZ" dirty="0" err="1"/>
              <a:t>thinly</a:t>
            </a:r>
            <a:r>
              <a:rPr lang="cs-CZ" dirty="0"/>
              <a:t> </a:t>
            </a:r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smtClean="0"/>
              <a:t>mince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smtClean="0"/>
              <a:t>chop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grind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/>
              <a:t>g</a:t>
            </a:r>
            <a:r>
              <a:rPr lang="cs-CZ" dirty="0" err="1" smtClean="0"/>
              <a:t>rate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shred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cs-CZ" dirty="0" err="1" smtClean="0"/>
              <a:t>peel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61530"/>
            <a:ext cx="187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do </a:t>
            </a:r>
            <a:r>
              <a:rPr lang="en-US" dirty="0"/>
              <a:t>the </a:t>
            </a:r>
            <a:r>
              <a:rPr lang="en-US" dirty="0" smtClean="0"/>
              <a:t>dishes</a:t>
            </a:r>
            <a:endParaRPr lang="cs-CZ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do the</a:t>
            </a:r>
            <a:endParaRPr lang="cs-CZ" dirty="0" smtClean="0"/>
          </a:p>
          <a:p>
            <a:pPr fontAlgn="t"/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en-US" dirty="0" smtClean="0"/>
              <a:t> </a:t>
            </a:r>
            <a:r>
              <a:rPr lang="en-US" dirty="0"/>
              <a:t>washing-up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dry up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07400" y="2406650"/>
            <a:ext cx="15205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wipe 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/>
              <a:t>wipe </a:t>
            </a:r>
            <a:r>
              <a:rPr lang="en-US" dirty="0" smtClean="0"/>
              <a:t>up</a:t>
            </a:r>
            <a:endParaRPr lang="cs-CZ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sponge</a:t>
            </a:r>
            <a:endParaRPr lang="cs-CZ" dirty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/>
              <a:t>mop </a:t>
            </a:r>
            <a:r>
              <a:rPr lang="en-US" dirty="0" smtClean="0"/>
              <a:t>up</a:t>
            </a:r>
            <a:endParaRPr lang="cs-CZ" dirty="0" smtClean="0"/>
          </a:p>
          <a:p>
            <a:pPr marL="285750" indent="-285750" fontAlgn="t">
              <a:buFont typeface="Arial" pitchFamily="34" charset="0"/>
              <a:buChar char="•"/>
            </a:pPr>
            <a:r>
              <a:rPr lang="en-US" dirty="0" smtClean="0"/>
              <a:t>wipe off</a:t>
            </a:r>
            <a:endParaRPr lang="cs-CZ" dirty="0"/>
          </a:p>
          <a:p>
            <a:pPr fontAlgn="t"/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06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0648586"/>
              </p:ext>
            </p:extLst>
          </p:nvPr>
        </p:nvGraphicFramePr>
        <p:xfrm>
          <a:off x="0" y="116631"/>
          <a:ext cx="2987824" cy="6756801"/>
        </p:xfrm>
        <a:graphic>
          <a:graphicData uri="http://schemas.openxmlformats.org/drawingml/2006/table">
            <a:tbl>
              <a:tblPr firstRow="1" firstCol="1" bandRow="1"/>
              <a:tblGrid>
                <a:gridCol w="1105378"/>
                <a:gridCol w="1882446"/>
              </a:tblGrid>
              <a:tr h="576065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69124" marR="69124" marT="34562" marB="34562">
                    <a:lnL>
                      <a:noFill/>
                    </a:lnL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Adjectives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FFFFFF"/>
                          </a:solidFill>
                          <a:effectLst/>
                          <a:latin typeface="Times New Roman"/>
                        </a:rPr>
                        <a:t>Examples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</a:tr>
              <a:tr h="4559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Shredded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shredded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cheese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076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Sliced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sliced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mushrooms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59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Chopped 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chopped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parsley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05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Minced 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minced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meat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59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Crumbled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crumbled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rusks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158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Diced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diced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ham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59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Halved 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halved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tomatoes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05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Dried 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dried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garlic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59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Marinated 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marinated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salmon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05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Drained 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drained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olives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05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Softened 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softened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butter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9313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Pre-baked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pre-baked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bread dough</a:t>
                      </a: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Reduced-fat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r</a:t>
                      </a: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educed-fat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meat stock</a:t>
                      </a:r>
                      <a:endParaRPr lang="en-US" sz="1400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51843" marR="51843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" y="1"/>
            <a:ext cx="298782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A few adjectives you can find in a </a:t>
            </a:r>
            <a:r>
              <a:rPr lang="en-US" b="1" dirty="0" smtClean="0">
                <a:solidFill>
                  <a:schemeClr val="accent5">
                    <a:lumMod val="50000"/>
                  </a:schemeClr>
                </a:solidFill>
              </a:rPr>
              <a:t>recipe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118991"/>
            <a:ext cx="244827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US" sz="2400" b="1" dirty="0">
                <a:solidFill>
                  <a:srgbClr val="00B0F0"/>
                </a:solidFill>
              </a:rPr>
              <a:t>Food and drink</a:t>
            </a:r>
            <a:endParaRPr lang="cs-CZ" sz="2400" b="1" dirty="0">
              <a:solidFill>
                <a:srgbClr val="00B0F0"/>
              </a:solidFill>
            </a:endParaRPr>
          </a:p>
          <a:p>
            <a:pPr fontAlgn="t"/>
            <a:r>
              <a:rPr lang="en-US" b="1" dirty="0">
                <a:solidFill>
                  <a:srgbClr val="00B0F0"/>
                </a:solidFill>
              </a:rPr>
              <a:t/>
            </a:r>
            <a:br>
              <a:rPr lang="en-US" b="1" dirty="0">
                <a:solidFill>
                  <a:srgbClr val="00B0F0"/>
                </a:solidFill>
              </a:rPr>
            </a:br>
            <a:r>
              <a:rPr lang="en-US" b="1" dirty="0"/>
              <a:t>1. ( C K A E ) </a:t>
            </a:r>
            <a:endParaRPr lang="cs-CZ" b="1" dirty="0"/>
          </a:p>
          <a:p>
            <a:pPr fontAlgn="t"/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2. ( T A M E ) </a:t>
            </a:r>
            <a:endParaRPr lang="cs-CZ" b="1" dirty="0"/>
          </a:p>
          <a:p>
            <a:pPr fontAlgn="t"/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3. ( I K L M ) </a:t>
            </a:r>
            <a:endParaRPr lang="cs-CZ" b="1" dirty="0"/>
          </a:p>
          <a:p>
            <a:pPr fontAlgn="t"/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4. ( N O E R A G ) juice</a:t>
            </a:r>
            <a:endParaRPr lang="cs-CZ" b="1" dirty="0"/>
          </a:p>
          <a:p>
            <a:pPr fontAlgn="t"/>
            <a:r>
              <a:rPr lang="en-US" b="1" dirty="0"/>
              <a:t> </a:t>
            </a:r>
            <a:br>
              <a:rPr lang="en-US" b="1" dirty="0"/>
            </a:br>
            <a:r>
              <a:rPr lang="en-US" b="1" dirty="0"/>
              <a:t>5. ( T </a:t>
            </a:r>
            <a:r>
              <a:rPr lang="en-US" b="1" dirty="0" err="1"/>
              <a:t>T</a:t>
            </a:r>
            <a:r>
              <a:rPr lang="en-US" b="1" dirty="0"/>
              <a:t> S E P O A O ) </a:t>
            </a:r>
            <a:endParaRPr lang="cs-CZ" b="1" dirty="0"/>
          </a:p>
          <a:p>
            <a:pPr fontAlgn="t"/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6. ( T E A ) </a:t>
            </a:r>
            <a:endParaRPr lang="cs-CZ" b="1" dirty="0"/>
          </a:p>
          <a:p>
            <a:pPr fontAlgn="t"/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7. ( A T R E W ) </a:t>
            </a:r>
            <a:endParaRPr lang="cs-CZ" b="1" dirty="0"/>
          </a:p>
          <a:p>
            <a:pPr fontAlgn="t"/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8. ( O M T A O T ) </a:t>
            </a:r>
            <a:endParaRPr lang="cs-CZ" b="1" dirty="0"/>
          </a:p>
          <a:p>
            <a:pPr fontAlgn="t"/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9. ( U R S A G ) </a:t>
            </a:r>
            <a:br>
              <a:rPr lang="en-US" b="1" dirty="0"/>
            </a:br>
            <a:endParaRPr lang="cs-CZ" dirty="0"/>
          </a:p>
          <a:p>
            <a:endParaRPr lang="cs-CZ" dirty="0"/>
          </a:p>
        </p:txBody>
      </p:sp>
      <p:pic>
        <p:nvPicPr>
          <p:cNvPr id="5" name="Picture 2" descr="http://www.anglaisfacile.com/cgi2/myexam/images/355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652" y="16201"/>
            <a:ext cx="1880638" cy="13966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http://www.anglaisfacile.com/cgi2/myexam/images/355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192" y="4116963"/>
            <a:ext cx="1483192" cy="147227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2" descr="http://www.anglaisfacile.com/cgi2/myexam/images/355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651" y="1412859"/>
            <a:ext cx="1880637" cy="137565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2" descr="http://www.anglaisfacile.com/cgi2/myexam/images/355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652" y="2788511"/>
            <a:ext cx="1880637" cy="12128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2" descr="http://www.anglaisfacile.com/cgi2/myexam/images/3560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652" y="4001371"/>
            <a:ext cx="1880637" cy="108381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http://www.anglaisfacile.com/cgi2/myexam/images/355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652" y="5085184"/>
            <a:ext cx="1880637" cy="120043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7" descr="http://www.anglaisfacile.com/cgi2/myexam/images/3561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4499"/>
            <a:ext cx="1496064" cy="15607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7" descr="http://www.anglaisfacile.com/cgi2/myexam/images/355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95264"/>
            <a:ext cx="1496064" cy="12512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7" descr="http://www.anglaisfacile.com/cgi2/myexam/images/3559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192" y="2871081"/>
            <a:ext cx="1483192" cy="12458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07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anglaisfacile.com/cgi2/myexam/images2/4175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812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952625"/>
            <a:ext cx="2627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Hello! Before peeling your vegetables</a:t>
            </a:r>
            <a:br>
              <a:rPr lang="en-US" b="1" dirty="0"/>
            </a:br>
            <a:r>
              <a:rPr lang="en-US" b="1" dirty="0"/>
              <a:t>on the work surface, you'd better </a:t>
            </a:r>
            <a:r>
              <a:rPr lang="en-US" b="1" dirty="0" smtClean="0"/>
              <a:t>wipe </a:t>
            </a:r>
            <a:r>
              <a:rPr lang="en-US" b="1" dirty="0"/>
              <a:t>it up</a:t>
            </a:r>
            <a:r>
              <a:rPr lang="en-US" b="1" dirty="0" smtClean="0"/>
              <a:t>.</a:t>
            </a:r>
            <a:endParaRPr lang="cs-CZ" dirty="0"/>
          </a:p>
        </p:txBody>
      </p:sp>
      <p:pic>
        <p:nvPicPr>
          <p:cNvPr id="9220" name="Picture 4" descr="http://www.anglaisfacile.com/cgi2/myexam/images2/41754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52954"/>
            <a:ext cx="2415004" cy="197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5124630"/>
            <a:ext cx="2415005" cy="175432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/>
              <a:t>I'd like a goat cheese pizza, but could you add some thinly sliced mushrooms</a:t>
            </a:r>
            <a:br>
              <a:rPr lang="en-US" b="1" dirty="0"/>
            </a:br>
            <a:r>
              <a:rPr lang="en-US" b="1" dirty="0"/>
              <a:t>and extra shredded cheese, please? </a:t>
            </a:r>
            <a:endParaRPr lang="cs-CZ" dirty="0"/>
          </a:p>
        </p:txBody>
      </p:sp>
      <p:pic>
        <p:nvPicPr>
          <p:cNvPr id="9222" name="Picture 6" descr="http://www.anglaisfacile.com/cgi2/myexam/images2/41755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728" y="27783"/>
            <a:ext cx="2619360" cy="197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87865" y="1999459"/>
            <a:ext cx="282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My cake is not beautiful: I've forgotten to grease </a:t>
            </a:r>
            <a:endParaRPr lang="cs-CZ" b="1" dirty="0" smtClean="0"/>
          </a:p>
          <a:p>
            <a:r>
              <a:rPr lang="en-US" b="1" dirty="0" smtClean="0"/>
              <a:t>my </a:t>
            </a:r>
            <a:r>
              <a:rPr lang="en-US" b="1" dirty="0"/>
              <a:t>tin with butter</a:t>
            </a:r>
            <a:r>
              <a:rPr lang="en-US" b="1" dirty="0" smtClean="0"/>
              <a:t>.</a:t>
            </a:r>
            <a:endParaRPr lang="cs-CZ" dirty="0"/>
          </a:p>
        </p:txBody>
      </p:sp>
      <p:pic>
        <p:nvPicPr>
          <p:cNvPr id="9224" name="Picture 8" descr="http://www.anglaisfacile.com/cgi2/myexam/images2/41756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727" y="3152954"/>
            <a:ext cx="2619361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5004" y="5115104"/>
            <a:ext cx="3438477" cy="175432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/>
              <a:t>It needs four hours for a 'pot au </a:t>
            </a:r>
            <a:r>
              <a:rPr lang="en-US" b="1" dirty="0" err="1"/>
              <a:t>feu</a:t>
            </a:r>
            <a:r>
              <a:rPr lang="en-US" b="1" dirty="0"/>
              <a:t>' to be </a:t>
            </a:r>
            <a:r>
              <a:rPr lang="en-US" b="1" dirty="0" smtClean="0"/>
              <a:t>stewed</a:t>
            </a:r>
            <a:r>
              <a:rPr lang="en-US" b="1" dirty="0"/>
              <a:t>.</a:t>
            </a:r>
            <a:br>
              <a:rPr lang="en-US" b="1" dirty="0"/>
            </a:br>
            <a:r>
              <a:rPr lang="en-US" b="1" dirty="0"/>
              <a:t>Half way through you must taste the meat stock and season it more if necessary</a:t>
            </a:r>
            <a:r>
              <a:rPr lang="en-US" b="1" dirty="0" smtClean="0"/>
              <a:t>.</a:t>
            </a: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pic>
        <p:nvPicPr>
          <p:cNvPr id="9226" name="Picture 10" descr="http://www.anglaisfacile.com/cgi2/myexam/images2/41757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486" y="27783"/>
            <a:ext cx="2484929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52121" y="1999459"/>
            <a:ext cx="3491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What about a breakfast with a good cup of coffee, an orange juice and three slices of </a:t>
            </a:r>
            <a:r>
              <a:rPr lang="en-US" b="1" dirty="0" smtClean="0"/>
              <a:t>toasted</a:t>
            </a:r>
            <a:r>
              <a:rPr lang="cs-CZ" b="1" dirty="0" smtClean="0"/>
              <a:t> </a:t>
            </a:r>
            <a:r>
              <a:rPr lang="en-US" b="1" dirty="0" smtClean="0"/>
              <a:t>and </a:t>
            </a:r>
            <a:r>
              <a:rPr lang="en-US" b="1" dirty="0"/>
              <a:t>buttered bread </a:t>
            </a:r>
            <a:r>
              <a:rPr lang="en-US" b="1" dirty="0" smtClean="0"/>
              <a:t>?</a:t>
            </a:r>
            <a:endParaRPr lang="cs-CZ" dirty="0"/>
          </a:p>
        </p:txBody>
      </p:sp>
      <p:pic>
        <p:nvPicPr>
          <p:cNvPr id="9228" name="Picture 12" descr="http://www.anglaisfacile.com/cgi2/myexam/images2/41761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480" y="3162480"/>
            <a:ext cx="2534943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53481" y="5115104"/>
            <a:ext cx="3290520" cy="175432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/>
              <a:t>Be careful ! Your cream is trickling down the sides of the saucepan. Give me a sponge to mop it up before mum's arrival</a:t>
            </a:r>
            <a:r>
              <a:rPr lang="en-US" b="1" dirty="0" smtClean="0"/>
              <a:t>.</a:t>
            </a: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795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5040603"/>
            <a:ext cx="9468544" cy="175432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/>
              <a:t>'Have you met the new </a:t>
            </a:r>
            <a:r>
              <a:rPr lang="en-US" b="1" u="sng" dirty="0" smtClean="0"/>
              <a:t>big</a:t>
            </a:r>
            <a:r>
              <a:rPr lang="en-US" b="1" dirty="0" smtClean="0"/>
              <a:t> </a:t>
            </a:r>
            <a:r>
              <a:rPr lang="en-US" b="1" u="sng" dirty="0"/>
              <a:t>cheese</a:t>
            </a:r>
            <a:r>
              <a:rPr lang="en-US" b="1" dirty="0"/>
              <a:t>? He said he would change everything in the company!'</a:t>
            </a:r>
            <a:br>
              <a:rPr lang="en-US" b="1" dirty="0"/>
            </a:br>
            <a:r>
              <a:rPr lang="en-US" b="1" dirty="0"/>
              <a:t>2. 'OK. I'm sorry. I was wrong. I must eat crow and tell Peter that he was right.'</a:t>
            </a:r>
            <a:br>
              <a:rPr lang="en-US" b="1" dirty="0"/>
            </a:br>
            <a:r>
              <a:rPr lang="en-US" b="1" dirty="0"/>
              <a:t>3. 'This exercise is </a:t>
            </a:r>
            <a:r>
              <a:rPr lang="en-US" b="1" u="sng" dirty="0" smtClean="0"/>
              <a:t>a</a:t>
            </a:r>
            <a:r>
              <a:rPr lang="en-US" b="1" dirty="0" smtClean="0"/>
              <a:t> </a:t>
            </a:r>
            <a:r>
              <a:rPr lang="en-US" b="1" u="sng" dirty="0"/>
              <a:t>piece</a:t>
            </a:r>
            <a:r>
              <a:rPr lang="en-US" b="1" dirty="0"/>
              <a:t> </a:t>
            </a:r>
            <a:r>
              <a:rPr lang="en-US" b="1" u="sng" dirty="0"/>
              <a:t>of</a:t>
            </a:r>
            <a:r>
              <a:rPr lang="en-US" b="1" dirty="0"/>
              <a:t> </a:t>
            </a:r>
            <a:r>
              <a:rPr lang="en-US" b="1" u="sng" dirty="0"/>
              <a:t>cake</a:t>
            </a:r>
            <a:r>
              <a:rPr lang="en-US" b="1" dirty="0"/>
              <a:t>. Even my little sister could do it!'</a:t>
            </a:r>
            <a:br>
              <a:rPr lang="en-US" b="1" dirty="0"/>
            </a:br>
            <a:r>
              <a:rPr lang="en-US" b="1" dirty="0"/>
              <a:t>4. 'Peter is always </a:t>
            </a:r>
            <a:r>
              <a:rPr lang="en-US" b="1" u="sng" dirty="0" smtClean="0"/>
              <a:t>as</a:t>
            </a:r>
            <a:r>
              <a:rPr lang="en-US" b="1" dirty="0" smtClean="0"/>
              <a:t> </a:t>
            </a:r>
            <a:r>
              <a:rPr lang="en-US" b="1" u="sng" dirty="0"/>
              <a:t>cool</a:t>
            </a:r>
            <a:r>
              <a:rPr lang="en-US" b="1" dirty="0"/>
              <a:t> </a:t>
            </a:r>
            <a:r>
              <a:rPr lang="en-US" b="1" u="sng" dirty="0"/>
              <a:t>as</a:t>
            </a:r>
            <a:r>
              <a:rPr lang="en-US" b="1" dirty="0"/>
              <a:t> </a:t>
            </a:r>
            <a:r>
              <a:rPr lang="en-US" b="1" u="sng" dirty="0"/>
              <a:t>a</a:t>
            </a:r>
            <a:r>
              <a:rPr lang="en-US" b="1" dirty="0"/>
              <a:t> </a:t>
            </a:r>
            <a:r>
              <a:rPr lang="en-US" b="1" u="sng" dirty="0"/>
              <a:t>cucumber</a:t>
            </a:r>
            <a:r>
              <a:rPr lang="en-US" b="1" dirty="0"/>
              <a:t>. He always solves his problems easily.'</a:t>
            </a:r>
            <a:br>
              <a:rPr lang="en-US" b="1" dirty="0"/>
            </a:br>
            <a:r>
              <a:rPr lang="en-US" b="1" dirty="0"/>
              <a:t>5. 'Are you for or against the death penalty? It is a difficult problem. It has always been a </a:t>
            </a:r>
            <a:r>
              <a:rPr lang="en-US" b="1" u="sng" dirty="0" smtClean="0"/>
              <a:t>hot</a:t>
            </a:r>
            <a:r>
              <a:rPr lang="en-US" b="1" dirty="0" smtClean="0"/>
              <a:t> </a:t>
            </a:r>
            <a:r>
              <a:rPr lang="en-US" b="1" u="sng" dirty="0"/>
              <a:t>potato</a:t>
            </a:r>
            <a:r>
              <a:rPr lang="en-US" b="1" dirty="0" smtClean="0"/>
              <a:t>'.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939653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  <a:t>ENGLISH IDIOMS: FOOD</a:t>
            </a:r>
            <a:endParaRPr lang="en-US" sz="2400" dirty="0">
              <a:solidFill>
                <a:schemeClr val="bg2">
                  <a:lumMod val="50000"/>
                </a:schemeClr>
              </a:solidFill>
              <a:latin typeface="Verdana"/>
            </a:endParaRPr>
          </a:p>
          <a:p>
            <a: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  <a:t>IDIOM 1: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 </a:t>
            </a:r>
            <a: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  <a:t>"eat crow" </a:t>
            </a:r>
            <a:b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MEANING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admit one is mistaken or defeated, take back a mistaken statement</a:t>
            </a:r>
            <a:br>
              <a:rPr lang="en-US" sz="1600" b="1" dirty="0">
                <a:solidFill>
                  <a:srgbClr val="000000"/>
                </a:solidFill>
                <a:latin typeface="Verdana"/>
              </a:rPr>
            </a:br>
            <a:r>
              <a:rPr lang="cs-CZ" sz="1600" b="1" dirty="0" smtClean="0">
                <a:solidFill>
                  <a:srgbClr val="000000"/>
                </a:solidFill>
                <a:latin typeface="Verdana"/>
              </a:rPr>
              <a:t>E</a:t>
            </a: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XAMPLE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I was forced to </a:t>
            </a:r>
            <a:r>
              <a:rPr lang="en-US" sz="1600" b="1" u="sng" dirty="0">
                <a:solidFill>
                  <a:srgbClr val="000000"/>
                </a:solidFill>
                <a:latin typeface="Verdana"/>
              </a:rPr>
              <a:t>eat crow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 and had to apologize for the mistake that I made about the restructuring of our company</a:t>
            </a: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.</a:t>
            </a:r>
            <a:endParaRPr lang="en-US" sz="1600" dirty="0">
              <a:solidFill>
                <a:srgbClr val="000000"/>
              </a:solidFill>
              <a:latin typeface="Verdana"/>
            </a:endParaRPr>
          </a:p>
          <a:p>
            <a: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  <a:t>IDIOM 2: "hot potato "</a:t>
            </a:r>
            <a:b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</a:br>
            <a:r>
              <a:rPr lang="cs-CZ" sz="1600" b="1" dirty="0" smtClean="0">
                <a:solidFill>
                  <a:srgbClr val="000000"/>
                </a:solidFill>
                <a:latin typeface="Verdana"/>
              </a:rPr>
              <a:t>M</a:t>
            </a: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EANING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a question or argument that is controversial and difficult to settle</a:t>
            </a:r>
            <a:br>
              <a:rPr lang="en-US" sz="1600" b="1" dirty="0">
                <a:solidFill>
                  <a:srgbClr val="000000"/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EXAMPLE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The issue of building the nuclear power plant is a real </a:t>
            </a:r>
            <a:r>
              <a:rPr lang="en-US" sz="1600" b="1" u="sng" dirty="0">
                <a:solidFill>
                  <a:srgbClr val="000000"/>
                </a:solidFill>
                <a:latin typeface="Verdana"/>
              </a:rPr>
              <a:t>hot potato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 for the local town council</a:t>
            </a: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.</a:t>
            </a:r>
            <a:endParaRPr lang="en-US" sz="1600" dirty="0">
              <a:solidFill>
                <a:srgbClr val="000000"/>
              </a:solidFill>
              <a:latin typeface="Verdana"/>
            </a:endParaRPr>
          </a:p>
          <a:p>
            <a: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  <a:t>IDIOM 3: "piece of cake"</a:t>
            </a:r>
            <a:b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MEANING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a task that is easily accomplished</a:t>
            </a:r>
            <a:br>
              <a:rPr lang="en-US" sz="1600" b="1" dirty="0">
                <a:solidFill>
                  <a:srgbClr val="000000"/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EXAMPLE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It was </a:t>
            </a:r>
            <a:r>
              <a:rPr lang="en-US" sz="1600" b="1" u="sng" dirty="0">
                <a:solidFill>
                  <a:srgbClr val="000000"/>
                </a:solidFill>
                <a:latin typeface="Verdana"/>
              </a:rPr>
              <a:t>a piece of cake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. I had everything done before lunch this morning. </a:t>
            </a:r>
            <a:endParaRPr lang="en-US" sz="1600" dirty="0">
              <a:solidFill>
                <a:srgbClr val="000000"/>
              </a:solidFill>
              <a:latin typeface="Verdana"/>
            </a:endParaRPr>
          </a:p>
          <a:p>
            <a: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  <a:t>IDIOM 4: "cool as a cucumber"</a:t>
            </a:r>
            <a:b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MEANING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calm, not nervous or anxious</a:t>
            </a:r>
            <a:br>
              <a:rPr lang="en-US" sz="1600" b="1" dirty="0">
                <a:solidFill>
                  <a:srgbClr val="000000"/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EXAMPLE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He is always </a:t>
            </a:r>
            <a:r>
              <a:rPr lang="en-US" sz="1600" b="1" u="sng" dirty="0">
                <a:solidFill>
                  <a:srgbClr val="000000"/>
                </a:solidFill>
                <a:latin typeface="Verdana"/>
              </a:rPr>
              <a:t>as cool as a cucumber 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and never worries about anything. </a:t>
            </a:r>
            <a:endParaRPr lang="en-US" sz="1600" dirty="0">
              <a:solidFill>
                <a:srgbClr val="000000"/>
              </a:solidFill>
              <a:latin typeface="Verdana"/>
            </a:endParaRPr>
          </a:p>
          <a:p>
            <a: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  <a:t>IDIOM 5: "big cheese "</a:t>
            </a:r>
            <a:br>
              <a:rPr lang="en-US" sz="1600" b="1" dirty="0">
                <a:solidFill>
                  <a:schemeClr val="bg2">
                    <a:lumMod val="50000"/>
                  </a:schemeClr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MEANING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an important person, a leader</a:t>
            </a:r>
            <a:br>
              <a:rPr lang="en-US" sz="1600" b="1" dirty="0">
                <a:solidFill>
                  <a:srgbClr val="000000"/>
                </a:solidFill>
                <a:latin typeface="Verdana"/>
              </a:rPr>
            </a:br>
            <a:r>
              <a:rPr lang="en-US" sz="1600" b="1" dirty="0" smtClean="0">
                <a:solidFill>
                  <a:srgbClr val="000000"/>
                </a:solidFill>
                <a:latin typeface="Verdana"/>
              </a:rPr>
              <a:t>EXAMPLE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: He is </a:t>
            </a:r>
            <a:r>
              <a:rPr lang="en-US" sz="1600" b="1" u="sng" dirty="0">
                <a:solidFill>
                  <a:srgbClr val="000000"/>
                </a:solidFill>
                <a:latin typeface="Verdana"/>
              </a:rPr>
              <a:t>a big cheese</a:t>
            </a:r>
            <a:r>
              <a:rPr lang="en-US" sz="1600" b="1" dirty="0">
                <a:solidFill>
                  <a:srgbClr val="000000"/>
                </a:solidFill>
                <a:latin typeface="Verdana"/>
              </a:rPr>
              <a:t> in his company so you should be very nice to him. </a:t>
            </a:r>
            <a:endParaRPr lang="cs-CZ" sz="1600" dirty="0"/>
          </a:p>
        </p:txBody>
      </p:sp>
      <p:sp>
        <p:nvSpPr>
          <p:cNvPr id="2" name="Obdélník 1"/>
          <p:cNvSpPr/>
          <p:nvPr/>
        </p:nvSpPr>
        <p:spPr>
          <a:xfrm>
            <a:off x="9925744" y="3559888"/>
            <a:ext cx="1202432" cy="4572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925744" y="3078948"/>
            <a:ext cx="1202432" cy="4572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04856" y="2621748"/>
            <a:ext cx="1202432" cy="4572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925744" y="2112734"/>
            <a:ext cx="1202432" cy="4572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6525344"/>
            <a:ext cx="1202432" cy="30827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019326" y="5917766"/>
            <a:ext cx="2192633" cy="3048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051720" y="5612966"/>
            <a:ext cx="1490464" cy="3048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23928" y="5345403"/>
            <a:ext cx="936104" cy="3048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83768" y="5040603"/>
            <a:ext cx="1080120" cy="3048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96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568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FOOD VIDEO:</a:t>
            </a:r>
          </a:p>
          <a:p>
            <a:r>
              <a:rPr lang="cs-CZ" dirty="0" smtClean="0">
                <a:hlinkClick r:id="rId2"/>
              </a:rPr>
              <a:t>http://www.eslkidslab.com/lessons/course2/videos/food/index.html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www.tolearnenglish.com/exercises/exercise-english-2/exercise-english-8100.php</a:t>
            </a:r>
            <a:endParaRPr lang="cs-CZ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9877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56895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2"/>
              </a:rPr>
              <a:t>ZDROJE:</a:t>
            </a:r>
          </a:p>
          <a:p>
            <a:r>
              <a:rPr lang="de-DE" sz="1200" dirty="0" smtClean="0"/>
              <a:t>Wordcards:. </a:t>
            </a:r>
            <a:r>
              <a:rPr lang="de-DE" sz="1200" i="1" dirty="0" smtClean="0"/>
              <a:t>Unterrichtsmaterial/Englisch</a:t>
            </a:r>
            <a:r>
              <a:rPr lang="de-DE" sz="1200" dirty="0" smtClean="0"/>
              <a:t> [online]. 2012 [</a:t>
            </a:r>
            <a:r>
              <a:rPr lang="de-DE" sz="1200" dirty="0" err="1" smtClean="0"/>
              <a:t>cit</a:t>
            </a:r>
            <a:r>
              <a:rPr lang="de-DE" sz="1200" dirty="0" smtClean="0"/>
              <a:t>. 2012-06-25]. </a:t>
            </a:r>
            <a:r>
              <a:rPr lang="de-DE" sz="1200" dirty="0" err="1" smtClean="0"/>
              <a:t>Dostupné</a:t>
            </a:r>
            <a:r>
              <a:rPr lang="de-DE" sz="1200" dirty="0" smtClean="0"/>
              <a:t> z: http://www.unterrichtsmaterial-schule.de/englischvorschau6.shtml </a:t>
            </a:r>
            <a:endParaRPr lang="cs-CZ" sz="1200" dirty="0" smtClean="0"/>
          </a:p>
          <a:p>
            <a:r>
              <a:rPr lang="cs-CZ" sz="1200" dirty="0" err="1" smtClean="0"/>
              <a:t>FOOD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Juntadeandalucia.es</a:t>
            </a:r>
            <a:r>
              <a:rPr lang="cs-CZ" sz="1200" dirty="0" smtClean="0"/>
              <a:t> [online]. 2012 [cit. 2012-06-25]. Dostupné z: http://www.</a:t>
            </a:r>
            <a:r>
              <a:rPr lang="cs-CZ" sz="1200" dirty="0" err="1" smtClean="0"/>
              <a:t>juntadeandalucia.es</a:t>
            </a:r>
            <a:r>
              <a:rPr lang="cs-CZ" sz="1200" dirty="0" smtClean="0"/>
              <a:t>/</a:t>
            </a:r>
            <a:r>
              <a:rPr lang="cs-CZ" sz="1200" dirty="0" err="1" smtClean="0"/>
              <a:t>averroes</a:t>
            </a:r>
            <a:r>
              <a:rPr lang="cs-CZ" sz="1200" dirty="0" smtClean="0"/>
              <a:t>/</a:t>
            </a:r>
            <a:r>
              <a:rPr lang="cs-CZ" sz="1200" dirty="0" err="1" smtClean="0"/>
              <a:t>ceip</a:t>
            </a:r>
            <a:r>
              <a:rPr lang="cs-CZ" sz="1200" dirty="0" smtClean="0"/>
              <a:t>_</a:t>
            </a:r>
            <a:r>
              <a:rPr lang="cs-CZ" sz="1200" dirty="0" err="1" smtClean="0"/>
              <a:t>san</a:t>
            </a:r>
            <a:r>
              <a:rPr lang="cs-CZ" sz="1200" dirty="0" smtClean="0"/>
              <a:t>_</a:t>
            </a:r>
            <a:r>
              <a:rPr lang="cs-CZ" sz="1200" dirty="0" err="1" smtClean="0"/>
              <a:t>tesifon</a:t>
            </a:r>
            <a:r>
              <a:rPr lang="cs-CZ" sz="1200" dirty="0" smtClean="0"/>
              <a:t>/</a:t>
            </a:r>
            <a:r>
              <a:rPr lang="cs-CZ" sz="1200" dirty="0" err="1" smtClean="0"/>
              <a:t>recursos</a:t>
            </a:r>
            <a:r>
              <a:rPr lang="cs-CZ" sz="1200" dirty="0" smtClean="0"/>
              <a:t>/</a:t>
            </a:r>
            <a:r>
              <a:rPr lang="cs-CZ" sz="1200" dirty="0" err="1" smtClean="0"/>
              <a:t>ingles</a:t>
            </a:r>
            <a:r>
              <a:rPr lang="cs-CZ" sz="1200" dirty="0" smtClean="0"/>
              <a:t>/</a:t>
            </a:r>
            <a:r>
              <a:rPr lang="cs-CZ" sz="1200" dirty="0" err="1" smtClean="0"/>
              <a:t>act</a:t>
            </a:r>
            <a:r>
              <a:rPr lang="cs-CZ" sz="1200" dirty="0" smtClean="0"/>
              <a:t>_</a:t>
            </a:r>
            <a:r>
              <a:rPr lang="cs-CZ" sz="1200" dirty="0" err="1" smtClean="0"/>
              <a:t>interactivas</a:t>
            </a:r>
            <a:r>
              <a:rPr lang="cs-CZ" sz="1200" dirty="0" smtClean="0"/>
              <a:t>/cuestionario2/</a:t>
            </a:r>
            <a:r>
              <a:rPr lang="cs-CZ" sz="1200" dirty="0" err="1" smtClean="0"/>
              <a:t>food</a:t>
            </a:r>
            <a:r>
              <a:rPr lang="cs-CZ" sz="1200" dirty="0" smtClean="0"/>
              <a:t>_3_1/</a:t>
            </a:r>
            <a:r>
              <a:rPr lang="cs-CZ" sz="1200" dirty="0" err="1" smtClean="0"/>
              <a:t>food</a:t>
            </a:r>
            <a:r>
              <a:rPr lang="cs-CZ" sz="1200" dirty="0" smtClean="0"/>
              <a:t>_3_1.htm </a:t>
            </a:r>
          </a:p>
          <a:p>
            <a:r>
              <a:rPr lang="en-US" sz="1200" dirty="0" smtClean="0"/>
              <a:t>Cooking : Verbs - adjectives.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http://www.tolearnenglish.com/exercises/exercise-english-2/exercise-english-80033.php </a:t>
            </a:r>
            <a:endParaRPr lang="cs-CZ" sz="1200" dirty="0" smtClean="0"/>
          </a:p>
          <a:p>
            <a:r>
              <a:rPr lang="en-US" sz="1200" dirty="0" smtClean="0"/>
              <a:t>Food and drink.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http://www.tolearnenglish.com/exercises/exercise-english-2/exercise-english-8100.php </a:t>
            </a:r>
            <a:endParaRPr lang="cs-CZ" sz="1200" dirty="0" smtClean="0"/>
          </a:p>
          <a:p>
            <a:r>
              <a:rPr lang="en-US" sz="1200" dirty="0" smtClean="0"/>
              <a:t>Other English exercises about the same topic: Food.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http://www.tolearnenglish.com/cgi2/myexam/liaison.php?liaison=_nourriture_</a:t>
            </a:r>
            <a:endParaRPr lang="cs-CZ" sz="1200" dirty="0" smtClean="0"/>
          </a:p>
          <a:p>
            <a:r>
              <a:rPr lang="en-US" sz="1200" dirty="0" smtClean="0"/>
              <a:t>IN THE KITCHEN - VOCABULARY.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http://www.tolearnenglish.com/exercises/exercise-english-2/exercise-english-79998.php </a:t>
            </a:r>
            <a:endParaRPr lang="cs-CZ" sz="1200" dirty="0" smtClean="0"/>
          </a:p>
          <a:p>
            <a:r>
              <a:rPr lang="en-US" sz="1200" dirty="0" smtClean="0"/>
              <a:t>Food and restaurant.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http://www.tolearnenglish.com/exercises/exercise-english-2/exercise-english-3639.php </a:t>
            </a:r>
            <a:endParaRPr lang="cs-CZ" sz="1200" dirty="0" smtClean="0"/>
          </a:p>
          <a:p>
            <a:r>
              <a:rPr lang="cs-CZ" sz="1200" dirty="0" err="1" smtClean="0"/>
              <a:t>English</a:t>
            </a:r>
            <a:r>
              <a:rPr lang="cs-CZ" sz="1200" dirty="0" smtClean="0"/>
              <a:t> </a:t>
            </a:r>
            <a:r>
              <a:rPr lang="cs-CZ" sz="1200" dirty="0" err="1" smtClean="0"/>
              <a:t>idioms</a:t>
            </a:r>
            <a:r>
              <a:rPr lang="cs-CZ" sz="1200" dirty="0" smtClean="0"/>
              <a:t>: </a:t>
            </a:r>
            <a:r>
              <a:rPr lang="cs-CZ" sz="1200" dirty="0" err="1" smtClean="0"/>
              <a:t>Food</a:t>
            </a:r>
            <a:r>
              <a:rPr lang="cs-CZ" sz="1200" dirty="0" smtClean="0"/>
              <a:t> II. </a:t>
            </a:r>
            <a:r>
              <a:rPr lang="cs-CZ" sz="1200" i="1" dirty="0" err="1" smtClean="0"/>
              <a:t>Tolearnenglish.com</a:t>
            </a:r>
            <a:r>
              <a:rPr lang="cs-CZ" sz="1200" dirty="0" smtClean="0"/>
              <a:t> [online]. 2012 [cit. 2012-06-25]. Dostupné z: http://www.</a:t>
            </a:r>
            <a:r>
              <a:rPr lang="cs-CZ" sz="1200" dirty="0" err="1" smtClean="0"/>
              <a:t>tolearnenglish.com</a:t>
            </a:r>
            <a:r>
              <a:rPr lang="cs-CZ" sz="1200" dirty="0" smtClean="0"/>
              <a:t>/</a:t>
            </a:r>
            <a:r>
              <a:rPr lang="cs-CZ" sz="1200" dirty="0" err="1" smtClean="0"/>
              <a:t>exercises</a:t>
            </a:r>
            <a:r>
              <a:rPr lang="cs-CZ" sz="1200" dirty="0" smtClean="0"/>
              <a:t>/</a:t>
            </a:r>
            <a:r>
              <a:rPr lang="cs-CZ" sz="1200" dirty="0" err="1" smtClean="0"/>
              <a:t>exercise</a:t>
            </a:r>
            <a:r>
              <a:rPr lang="cs-CZ" sz="1200" dirty="0" smtClean="0"/>
              <a:t>-</a:t>
            </a:r>
            <a:r>
              <a:rPr lang="cs-CZ" sz="1200" dirty="0" err="1" smtClean="0"/>
              <a:t>english</a:t>
            </a:r>
            <a:r>
              <a:rPr lang="cs-CZ" sz="1200" dirty="0" smtClean="0"/>
              <a:t>-1/</a:t>
            </a:r>
            <a:r>
              <a:rPr lang="cs-CZ" sz="1200" dirty="0" err="1" smtClean="0"/>
              <a:t>exercise</a:t>
            </a:r>
            <a:r>
              <a:rPr lang="cs-CZ" sz="1200" dirty="0" smtClean="0"/>
              <a:t>-</a:t>
            </a:r>
            <a:r>
              <a:rPr lang="cs-CZ" sz="1200" dirty="0" err="1" smtClean="0"/>
              <a:t>english</a:t>
            </a:r>
            <a:r>
              <a:rPr lang="cs-CZ" sz="1200" dirty="0" smtClean="0"/>
              <a:t>-264.php </a:t>
            </a:r>
          </a:p>
          <a:p>
            <a:r>
              <a:rPr lang="cs-CZ" sz="1200" dirty="0" smtClean="0"/>
              <a:t>Apple </a:t>
            </a:r>
            <a:r>
              <a:rPr lang="cs-CZ" sz="1200" dirty="0" err="1" smtClean="0"/>
              <a:t>Crumble</a:t>
            </a:r>
            <a:r>
              <a:rPr lang="cs-CZ" sz="1200" dirty="0" smtClean="0"/>
              <a:t> </a:t>
            </a:r>
            <a:r>
              <a:rPr lang="cs-CZ" sz="1200" dirty="0" err="1" smtClean="0"/>
              <a:t>recipe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Tolearnenglish.com</a:t>
            </a:r>
            <a:r>
              <a:rPr lang="cs-CZ" sz="1200" dirty="0" smtClean="0"/>
              <a:t> [online]. 2012 [cit. 2012-06-25]. Dostupné z: http://www.</a:t>
            </a:r>
            <a:r>
              <a:rPr lang="cs-CZ" sz="1200" dirty="0" err="1" smtClean="0"/>
              <a:t>tolearnenglish.com</a:t>
            </a:r>
            <a:r>
              <a:rPr lang="cs-CZ" sz="1200" dirty="0" smtClean="0"/>
              <a:t>/</a:t>
            </a:r>
            <a:r>
              <a:rPr lang="cs-CZ" sz="1200" dirty="0" err="1" smtClean="0"/>
              <a:t>exercises</a:t>
            </a:r>
            <a:r>
              <a:rPr lang="cs-CZ" sz="1200" dirty="0" smtClean="0"/>
              <a:t>/</a:t>
            </a:r>
            <a:r>
              <a:rPr lang="cs-CZ" sz="1200" dirty="0" err="1" smtClean="0"/>
              <a:t>exercise</a:t>
            </a:r>
            <a:r>
              <a:rPr lang="cs-CZ" sz="1200" dirty="0" smtClean="0"/>
              <a:t>-</a:t>
            </a:r>
            <a:r>
              <a:rPr lang="cs-CZ" sz="1200" dirty="0" err="1" smtClean="0"/>
              <a:t>english</a:t>
            </a:r>
            <a:r>
              <a:rPr lang="cs-CZ" sz="1200" dirty="0" smtClean="0"/>
              <a:t>-2/</a:t>
            </a:r>
            <a:r>
              <a:rPr lang="cs-CZ" sz="1200" dirty="0" err="1" smtClean="0"/>
              <a:t>exercise</a:t>
            </a:r>
            <a:r>
              <a:rPr lang="cs-CZ" sz="1200" dirty="0" smtClean="0"/>
              <a:t>-</a:t>
            </a:r>
            <a:r>
              <a:rPr lang="cs-CZ" sz="1200" dirty="0" err="1" smtClean="0"/>
              <a:t>english</a:t>
            </a:r>
            <a:r>
              <a:rPr lang="cs-CZ" sz="1200" dirty="0" smtClean="0"/>
              <a:t>-87011.php </a:t>
            </a:r>
          </a:p>
          <a:p>
            <a:r>
              <a:rPr lang="en-US" sz="1200" dirty="0" smtClean="0"/>
              <a:t>Cooking 2.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http://www.tolearnenglish.com/exercises/exercise-english-2/exercise-english-16386.php </a:t>
            </a:r>
            <a:endParaRPr lang="cs-CZ" sz="1200" dirty="0" smtClean="0"/>
          </a:p>
          <a:p>
            <a:r>
              <a:rPr lang="en-US" sz="1200" dirty="0" smtClean="0"/>
              <a:t>Cooking 3.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http://www.tolearnenglish.com/exercises/exercise-english-2/exercise-english-16683.php </a:t>
            </a:r>
            <a:endParaRPr lang="cs-CZ" sz="1200" dirty="0" smtClean="0"/>
          </a:p>
          <a:p>
            <a:r>
              <a:rPr lang="en-US" sz="1200" dirty="0" smtClean="0"/>
              <a:t>What does she eat ?. </a:t>
            </a:r>
            <a:r>
              <a:rPr lang="en-US" sz="1200" i="1" dirty="0" smtClean="0"/>
              <a:t>Tolearnenglish.com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http://www.tolearnenglish.com/exercises/exercise-english-2/exercise-english-24010.php </a:t>
            </a:r>
            <a:endParaRPr lang="cs-CZ" sz="1200" dirty="0" smtClean="0"/>
          </a:p>
          <a:p>
            <a:r>
              <a:rPr lang="cs-CZ" sz="1200" dirty="0" err="1" smtClean="0"/>
              <a:t>Food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Spsfnwa.org</a:t>
            </a:r>
            <a:r>
              <a:rPr lang="cs-CZ" sz="1200" dirty="0" smtClean="0"/>
              <a:t> [online]. 2012 [cit. 2012-06-25]. Dostupné z: http://www.</a:t>
            </a:r>
            <a:r>
              <a:rPr lang="cs-CZ" sz="1200" dirty="0" err="1" smtClean="0"/>
              <a:t>spsfnwa.org</a:t>
            </a:r>
            <a:r>
              <a:rPr lang="cs-CZ" sz="1200" dirty="0" smtClean="0"/>
              <a:t>/</a:t>
            </a:r>
            <a:r>
              <a:rPr lang="cs-CZ" sz="1200" dirty="0" err="1" smtClean="0"/>
              <a:t>resources</a:t>
            </a:r>
            <a:r>
              <a:rPr lang="cs-CZ" sz="1200" dirty="0" smtClean="0"/>
              <a:t>/</a:t>
            </a:r>
            <a:r>
              <a:rPr lang="cs-CZ" sz="1200" dirty="0" err="1" smtClean="0"/>
              <a:t>food</a:t>
            </a:r>
            <a:r>
              <a:rPr lang="cs-CZ" sz="1200" dirty="0" smtClean="0"/>
              <a:t>/ </a:t>
            </a:r>
          </a:p>
          <a:p>
            <a:r>
              <a:rPr lang="en-US" sz="1200" dirty="0" smtClean="0"/>
              <a:t>Good Food &amp; Nutrition. </a:t>
            </a:r>
            <a:r>
              <a:rPr lang="en-US" sz="1200" i="1" dirty="0" smtClean="0"/>
              <a:t>Good Food &amp; Nutrition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http://www.good-food-and-nutrition.com/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VIDEO:</a:t>
            </a:r>
          </a:p>
          <a:p>
            <a:r>
              <a:rPr lang="cs-CZ" sz="1200" dirty="0" err="1" smtClean="0"/>
              <a:t>Course</a:t>
            </a:r>
            <a:r>
              <a:rPr lang="cs-CZ" sz="1200" dirty="0" smtClean="0"/>
              <a:t> 2 </a:t>
            </a:r>
            <a:r>
              <a:rPr lang="cs-CZ" sz="1200" dirty="0" err="1" smtClean="0"/>
              <a:t>Lesson</a:t>
            </a:r>
            <a:r>
              <a:rPr lang="cs-CZ" sz="1200" dirty="0" smtClean="0"/>
              <a:t> 11: </a:t>
            </a:r>
            <a:r>
              <a:rPr lang="cs-CZ" sz="1200" dirty="0" err="1" smtClean="0"/>
              <a:t>Food</a:t>
            </a:r>
            <a:r>
              <a:rPr lang="cs-CZ" sz="1200" dirty="0" smtClean="0"/>
              <a:t> &amp; </a:t>
            </a:r>
            <a:r>
              <a:rPr lang="cs-CZ" sz="1200" dirty="0" err="1" smtClean="0"/>
              <a:t>Eating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Eslkidslab.com</a:t>
            </a:r>
            <a:r>
              <a:rPr lang="cs-CZ" sz="1200" dirty="0" smtClean="0"/>
              <a:t> [online]. 2008 [cit. 2012-06-25]. Dostupné z: http://www.</a:t>
            </a:r>
            <a:r>
              <a:rPr lang="cs-CZ" sz="1200" dirty="0" err="1" smtClean="0"/>
              <a:t>eslkidslab.com</a:t>
            </a:r>
            <a:r>
              <a:rPr lang="cs-CZ" sz="1200" dirty="0" smtClean="0"/>
              <a:t>/</a:t>
            </a:r>
            <a:r>
              <a:rPr lang="cs-CZ" sz="1200" dirty="0" err="1" smtClean="0"/>
              <a:t>lessons</a:t>
            </a:r>
            <a:r>
              <a:rPr lang="cs-CZ" sz="1200" dirty="0" smtClean="0"/>
              <a:t>/course2/</a:t>
            </a:r>
            <a:r>
              <a:rPr lang="cs-CZ" sz="1200" dirty="0" err="1" smtClean="0"/>
              <a:t>videos</a:t>
            </a:r>
            <a:r>
              <a:rPr lang="cs-CZ" sz="1200" dirty="0" smtClean="0"/>
              <a:t>/</a:t>
            </a:r>
            <a:r>
              <a:rPr lang="cs-CZ" sz="1200" dirty="0" err="1" smtClean="0"/>
              <a:t>food</a:t>
            </a:r>
            <a:r>
              <a:rPr lang="cs-CZ" sz="1200" dirty="0" smtClean="0"/>
              <a:t>/index.</a:t>
            </a:r>
            <a:r>
              <a:rPr lang="cs-CZ" sz="1200" dirty="0" err="1" smtClean="0"/>
              <a:t>html</a:t>
            </a:r>
            <a:r>
              <a:rPr lang="cs-CZ" sz="12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452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Knižní motiv</Template>
  <TotalTime>319</TotalTime>
  <Words>744</Words>
  <Application>Microsoft Office PowerPoint</Application>
  <PresentationFormat>Předvádění na obrazovce (4:3)</PresentationFormat>
  <Paragraphs>152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Book</vt:lpstr>
      <vt:lpstr>Prezentace aplikace PowerPoint</vt:lpstr>
      <vt:lpstr>Prezentace aplikace PowerPoint</vt:lpstr>
      <vt:lpstr>FOOD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Lenka</dc:creator>
  <cp:lastModifiedBy>Lenka</cp:lastModifiedBy>
  <cp:revision>38</cp:revision>
  <dcterms:created xsi:type="dcterms:W3CDTF">2012-05-16T15:34:55Z</dcterms:created>
  <dcterms:modified xsi:type="dcterms:W3CDTF">2012-06-26T17:50:01Z</dcterms:modified>
</cp:coreProperties>
</file>