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84" r:id="rId2"/>
    <p:sldId id="282" r:id="rId3"/>
    <p:sldId id="256" r:id="rId4"/>
    <p:sldId id="278" r:id="rId5"/>
    <p:sldId id="279" r:id="rId6"/>
    <p:sldId id="280" r:id="rId7"/>
    <p:sldId id="281" r:id="rId8"/>
    <p:sldId id="277" r:id="rId9"/>
    <p:sldId id="272" r:id="rId10"/>
    <p:sldId id="273" r:id="rId11"/>
    <p:sldId id="258" r:id="rId12"/>
    <p:sldId id="259" r:id="rId13"/>
    <p:sldId id="260" r:id="rId14"/>
    <p:sldId id="261" r:id="rId15"/>
    <p:sldId id="262" r:id="rId16"/>
    <p:sldId id="263" r:id="rId17"/>
    <p:sldId id="264" r:id="rId18"/>
    <p:sldId id="265" r:id="rId19"/>
    <p:sldId id="266" r:id="rId20"/>
    <p:sldId id="267" r:id="rId21"/>
    <p:sldId id="268" r:id="rId22"/>
    <p:sldId id="269" r:id="rId23"/>
    <p:sldId id="270" r:id="rId24"/>
    <p:sldId id="271" r:id="rId25"/>
    <p:sldId id="274" r:id="rId26"/>
    <p:sldId id="275" r:id="rId27"/>
    <p:sldId id="276" r:id="rId28"/>
    <p:sldId id="286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20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BECFC4-B377-44D9-9FAF-7C131249DC9A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E04EF11-7F51-4959-81E3-D91B0CBD63F2}" type="presOf" srcId="{757F3AB3-0718-4624-B441-E567A8F0AB56}" destId="{333A1088-737F-45CB-B68E-254E46348037}" srcOrd="0" destOrd="0" presId="urn:microsoft.com/office/officeart/2005/8/layout/target3"/>
    <dgm:cxn modelId="{6B33A8DE-AC9B-4834-9106-16AE32A8072E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360052D-F301-442E-B3CC-CC859B1251B0}" type="presOf" srcId="{D8197B8C-B260-4A16-BDF4-0947B075E274}" destId="{5A5FFA88-C948-4069-8E93-59FA12366E83}" srcOrd="1" destOrd="0" presId="urn:microsoft.com/office/officeart/2005/8/layout/target3"/>
    <dgm:cxn modelId="{C507E3DB-BA0C-435A-BA8C-753699ECA79D}" type="presOf" srcId="{D1B46980-6531-4606-95E6-44980827E919}" destId="{6140AFEC-043D-4C43-A2F9-D0F5331DF3A3}" srcOrd="0" destOrd="0" presId="urn:microsoft.com/office/officeart/2005/8/layout/target3"/>
    <dgm:cxn modelId="{714921BD-43B5-4FDA-BEC5-4A549B3F8DE0}" type="presOf" srcId="{4C35D32F-0EAB-4CD7-82EE-45574DC2A586}" destId="{8BEBB6EC-1DAA-4CAC-8A25-BC0FCBD5DBD5}" srcOrd="0" destOrd="0" presId="urn:microsoft.com/office/officeart/2005/8/layout/target3"/>
    <dgm:cxn modelId="{C12DAAB9-18AF-425C-965A-61769F051489}" type="presOf" srcId="{D1D4F407-5343-4D3F-B5B9-D407B03CAEB4}" destId="{AED2198E-93D5-4001-81B4-73124B309672}" srcOrd="1" destOrd="0" presId="urn:microsoft.com/office/officeart/2005/8/layout/target3"/>
    <dgm:cxn modelId="{93CE8252-8E16-48AA-8843-394C6DD097E9}" type="presOf" srcId="{4C35D32F-0EAB-4CD7-82EE-45574DC2A586}" destId="{890E4F0B-2866-4A3F-A3C7-2A14B1797930}" srcOrd="1" destOrd="0" presId="urn:microsoft.com/office/officeart/2005/8/layout/target3"/>
    <dgm:cxn modelId="{5EBA261D-5F15-4E09-802C-54EC1B8DF579}" type="presOf" srcId="{D1D4F407-5343-4D3F-B5B9-D407B03CAEB4}" destId="{D005CE8C-CC26-4C3E-AC11-E15060ECD759}" srcOrd="0" destOrd="0" presId="urn:microsoft.com/office/officeart/2005/8/layout/target3"/>
    <dgm:cxn modelId="{74543936-4685-4E4E-81D5-657A5AFCCFF9}" type="presOf" srcId="{B651F6E3-6281-48DB-9319-2AEAFDAE7572}" destId="{619D679B-A015-4ECF-8348-D1034C574F40}" srcOrd="0" destOrd="0" presId="urn:microsoft.com/office/officeart/2005/8/layout/target3"/>
    <dgm:cxn modelId="{1CD2C097-DA21-443C-9FF5-7BF5859B8B0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EB94E40-95C9-4DC2-935F-D02A18073EA3}" type="presParOf" srcId="{333A1088-737F-45CB-B68E-254E46348037}" destId="{F5ABB229-8D3B-4694-996A-96F23CF14429}" srcOrd="0" destOrd="0" presId="urn:microsoft.com/office/officeart/2005/8/layout/target3"/>
    <dgm:cxn modelId="{96418CD2-6139-42DE-8F24-FC35B77BE3DD}" type="presParOf" srcId="{333A1088-737F-45CB-B68E-254E46348037}" destId="{F41139FD-01EE-4571-8B17-4FB00FC51163}" srcOrd="1" destOrd="0" presId="urn:microsoft.com/office/officeart/2005/8/layout/target3"/>
    <dgm:cxn modelId="{B709882A-F0D2-4F54-A2DC-B108C110B222}" type="presParOf" srcId="{333A1088-737F-45CB-B68E-254E46348037}" destId="{D005CE8C-CC26-4C3E-AC11-E15060ECD759}" srcOrd="2" destOrd="0" presId="urn:microsoft.com/office/officeart/2005/8/layout/target3"/>
    <dgm:cxn modelId="{68EF9993-D398-4254-8764-F52D27C8FB14}" type="presParOf" srcId="{333A1088-737F-45CB-B68E-254E46348037}" destId="{2C702D82-9B77-49B7-9568-BB8EB47C3372}" srcOrd="3" destOrd="0" presId="urn:microsoft.com/office/officeart/2005/8/layout/target3"/>
    <dgm:cxn modelId="{A23B87FF-6C7B-4051-AD8D-0B176AC819EE}" type="presParOf" srcId="{333A1088-737F-45CB-B68E-254E46348037}" destId="{A52A0455-90FF-4808-ABD0-F02540D31D5A}" srcOrd="4" destOrd="0" presId="urn:microsoft.com/office/officeart/2005/8/layout/target3"/>
    <dgm:cxn modelId="{6152DDB6-2043-4362-94B8-8BCA321048E7}" type="presParOf" srcId="{333A1088-737F-45CB-B68E-254E46348037}" destId="{6140AFEC-043D-4C43-A2F9-D0F5331DF3A3}" srcOrd="5" destOrd="0" presId="urn:microsoft.com/office/officeart/2005/8/layout/target3"/>
    <dgm:cxn modelId="{D1FAF54F-4315-4905-A08D-3DF71BFCD5CA}" type="presParOf" srcId="{333A1088-737F-45CB-B68E-254E46348037}" destId="{9358AC05-5D7D-4327-9F80-1AD486AEA664}" srcOrd="6" destOrd="0" presId="urn:microsoft.com/office/officeart/2005/8/layout/target3"/>
    <dgm:cxn modelId="{E0DF7452-90AB-4F2C-B82D-944C160961AD}" type="presParOf" srcId="{333A1088-737F-45CB-B68E-254E46348037}" destId="{313FC574-E1CD-4FB4-B054-0B805CE0447D}" srcOrd="7" destOrd="0" presId="urn:microsoft.com/office/officeart/2005/8/layout/target3"/>
    <dgm:cxn modelId="{715160CA-7BCE-4FA8-9D7D-F5B18A11B061}" type="presParOf" srcId="{333A1088-737F-45CB-B68E-254E46348037}" destId="{619D679B-A015-4ECF-8348-D1034C574F40}" srcOrd="8" destOrd="0" presId="urn:microsoft.com/office/officeart/2005/8/layout/target3"/>
    <dgm:cxn modelId="{CA7BF565-2806-43A5-81B3-F013DC873E0E}" type="presParOf" srcId="{333A1088-737F-45CB-B68E-254E46348037}" destId="{322283A8-4A27-4CDA-BAE3-F381106A9174}" srcOrd="9" destOrd="0" presId="urn:microsoft.com/office/officeart/2005/8/layout/target3"/>
    <dgm:cxn modelId="{9CE7AA8E-61CB-457B-B515-AEACBC773961}" type="presParOf" srcId="{333A1088-737F-45CB-B68E-254E46348037}" destId="{FFC9F71D-1B4F-4AD9-A4A6-86ADEFC8AF5C}" srcOrd="10" destOrd="0" presId="urn:microsoft.com/office/officeart/2005/8/layout/target3"/>
    <dgm:cxn modelId="{806930AD-7652-4098-A514-44C9C7B68E18}" type="presParOf" srcId="{333A1088-737F-45CB-B68E-254E46348037}" destId="{25B08C86-7E15-44DC-BE7F-FFB55DD49D12}" srcOrd="11" destOrd="0" presId="urn:microsoft.com/office/officeart/2005/8/layout/target3"/>
    <dgm:cxn modelId="{6AAEFDD1-424C-4B1F-8BCE-DA5136D8437C}" type="presParOf" srcId="{333A1088-737F-45CB-B68E-254E46348037}" destId="{76644BE8-9D7C-4C09-B250-3D10AF48CBB7}" srcOrd="12" destOrd="0" presId="urn:microsoft.com/office/officeart/2005/8/layout/target3"/>
    <dgm:cxn modelId="{67ED395D-5319-4F8F-B6BB-084AC4751AAF}" type="presParOf" srcId="{333A1088-737F-45CB-B68E-254E46348037}" destId="{EE85B701-7295-41C0-BA7A-34D3756A2AE6}" srcOrd="13" destOrd="0" presId="urn:microsoft.com/office/officeart/2005/8/layout/target3"/>
    <dgm:cxn modelId="{1B918D02-E567-4EE9-9E63-A814DF0E3C56}" type="presParOf" srcId="{333A1088-737F-45CB-B68E-254E46348037}" destId="{8BEBB6EC-1DAA-4CAC-8A25-BC0FCBD5DBD5}" srcOrd="14" destOrd="0" presId="urn:microsoft.com/office/officeart/2005/8/layout/target3"/>
    <dgm:cxn modelId="{3FDB3D5B-B627-4926-8F72-D8BD63E32D4A}" type="presParOf" srcId="{333A1088-737F-45CB-B68E-254E46348037}" destId="{AED2198E-93D5-4001-81B4-73124B309672}" srcOrd="15" destOrd="0" presId="urn:microsoft.com/office/officeart/2005/8/layout/target3"/>
    <dgm:cxn modelId="{76F86FDC-566F-40D3-BCDA-9155CDA7F408}" type="presParOf" srcId="{333A1088-737F-45CB-B68E-254E46348037}" destId="{2BE915AB-18AA-4053-B92C-3BFC9ED204BB}" srcOrd="16" destOrd="0" presId="urn:microsoft.com/office/officeart/2005/8/layout/target3"/>
    <dgm:cxn modelId="{01399403-F5B7-4786-B009-4F0DB75872B3}" type="presParOf" srcId="{333A1088-737F-45CB-B68E-254E46348037}" destId="{6BB5E863-4638-4E1D-BFDE-399D028AC4ED}" srcOrd="17" destOrd="0" presId="urn:microsoft.com/office/officeart/2005/8/layout/target3"/>
    <dgm:cxn modelId="{6DF8884C-41BF-4744-AA29-7E233A8A6DC1}" type="presParOf" srcId="{333A1088-737F-45CB-B68E-254E46348037}" destId="{5A5FFA88-C948-4069-8E93-59FA12366E83}" srcOrd="18" destOrd="0" presId="urn:microsoft.com/office/officeart/2005/8/layout/target3"/>
    <dgm:cxn modelId="{5E4527BE-4FFB-4E18-A116-182434DC70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20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4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56000">
              <a:schemeClr val="accent1">
                <a:hueOff val="0"/>
                <a:satOff val="0"/>
                <a:lumOff val="0"/>
                <a:alphaOff val="0"/>
                <a:shade val="74000"/>
                <a:satMod val="165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shade val="64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35000"/>
                <a:satMod val="190000"/>
              </a:schemeClr>
            </a:gs>
          </a:gsLst>
          <a:lin ang="5400000" scaled="0"/>
        </a:gradFill>
        <a:ln>
          <a:noFill/>
        </a:ln>
        <a:effectLst>
          <a:outerShdw blurRad="39000" dist="25000" dir="5400000" rotWithShape="0">
            <a:srgbClr val="000000">
              <a:alpha val="40000"/>
            </a:srgbClr>
          </a:outerShdw>
        </a:effectLst>
        <a:scene3d>
          <a:camera prst="orthographicFront">
            <a:rot lat="0" lon="0" rev="0"/>
          </a:camera>
          <a:lightRig rig="contrasting" dir="tr">
            <a:rot lat="0" lon="0" rev="7000000"/>
          </a:lightRig>
        </a:scene3d>
        <a:sp3d prstMaterial="powder">
          <a:bevelT w="110000" h="500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0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000" dir="5400000" rotWithShape="0">
            <a:srgbClr val="1A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4EA98B-38EC-4574-905E-3CCD322C317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66B89B-20E4-44E4-88B2-D581CB4ED4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127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66B89B-20E4-44E4-88B2-D581CB4ED42D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9373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69E2162C-E6E4-45DF-881A-415CC3090B75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9A10D7E-93AD-461E-B640-F603BEE83E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slkidslab.com/lessons/course3/videos/actionsdoing/index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599844954"/>
              </p:ext>
            </p:extLst>
          </p:nvPr>
        </p:nvGraphicFramePr>
        <p:xfrm>
          <a:off x="685800" y="98871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823818"/>
            <a:ext cx="5407152" cy="1045464"/>
          </a:xfrm>
          <a:prstGeom prst="rect">
            <a:avLst/>
          </a:prstGeom>
        </p:spPr>
      </p:pic>
      <p:sp>
        <p:nvSpPr>
          <p:cNvPr id="4" name="TextovéPole 6"/>
          <p:cNvSpPr txBox="1"/>
          <p:nvPr/>
        </p:nvSpPr>
        <p:spPr>
          <a:xfrm>
            <a:off x="3885444" y="2644902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7"/>
          <p:cNvSpPr txBox="1"/>
          <p:nvPr/>
        </p:nvSpPr>
        <p:spPr>
          <a:xfrm>
            <a:off x="2897690" y="141939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8"/>
          <p:cNvSpPr txBox="1"/>
          <p:nvPr/>
        </p:nvSpPr>
        <p:spPr>
          <a:xfrm>
            <a:off x="2803381" y="22600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59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1724" y="491449"/>
            <a:ext cx="1872208" cy="46166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1724" y="1196752"/>
            <a:ext cx="7562684" cy="3477875"/>
          </a:xfrm>
          <a:prstGeom prst="rect">
            <a:avLst/>
          </a:prstGeom>
          <a:noFill/>
          <a:ln>
            <a:solidFill>
              <a:schemeClr val="tx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určena pro žáky 2. stupně ZŠ k výuce, rozšiřování znalostí o přítomných časech v angličtině i k jejich opakování.</a:t>
            </a:r>
          </a:p>
          <a:p>
            <a:r>
              <a:rPr lang="cs-CZ" sz="2000" dirty="0"/>
              <a:t>	P</a:t>
            </a:r>
            <a:r>
              <a:rPr lang="cs-CZ" sz="2000" dirty="0" smtClean="0"/>
              <a:t>rvní část prezentace obsahuje přehled tvoření a použití přítomného času prostého i přítomného času průběhového.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Následuje vzájemné porovnání obou přítomných časů a přehled typů sloves, která se nepoužívají v průběhovém čase.</a:t>
            </a:r>
          </a:p>
          <a:p>
            <a:r>
              <a:rPr lang="cs-CZ" sz="2000" dirty="0"/>
              <a:t>	</a:t>
            </a:r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323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844824"/>
            <a:ext cx="7739200" cy="3952472"/>
          </a:xfrm>
        </p:spPr>
        <p:txBody>
          <a:bodyPr/>
          <a:lstStyle/>
          <a:p>
            <a:r>
              <a:rPr lang="cs-CZ" dirty="0" smtClean="0"/>
              <a:t>PRESENT SIMPLE/PRESENT CONTINUOUS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476672"/>
            <a:ext cx="7811208" cy="1080120"/>
          </a:xfrm>
        </p:spPr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240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28092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0070C0"/>
                </a:solidFill>
              </a:rPr>
              <a:t>Simple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Present</a:t>
            </a:r>
            <a:r>
              <a:rPr lang="cs-CZ" sz="2400" b="1" dirty="0">
                <a:solidFill>
                  <a:srgbClr val="0070C0"/>
                </a:solidFill>
              </a:rPr>
              <a:t>/</a:t>
            </a:r>
            <a:r>
              <a:rPr lang="cs-CZ" sz="2400" b="1" dirty="0" err="1">
                <a:solidFill>
                  <a:srgbClr val="0070C0"/>
                </a:solidFill>
              </a:rPr>
              <a:t>Present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r>
              <a:rPr lang="cs-CZ" sz="2400" b="1" dirty="0" err="1">
                <a:solidFill>
                  <a:srgbClr val="0070C0"/>
                </a:solidFill>
              </a:rPr>
              <a:t>Simple</a:t>
            </a:r>
            <a:r>
              <a:rPr lang="cs-CZ" sz="2400" b="1" dirty="0">
                <a:solidFill>
                  <a:srgbClr val="0070C0"/>
                </a:solidFill>
              </a:rPr>
              <a:t> </a:t>
            </a:r>
            <a:endParaRPr lang="cs-CZ" sz="2400" b="1" dirty="0" smtClean="0">
              <a:solidFill>
                <a:srgbClr val="0070C0"/>
              </a:solidFill>
            </a:endParaRPr>
          </a:p>
          <a:p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en-US" b="1" dirty="0" smtClean="0">
                <a:solidFill>
                  <a:srgbClr val="0070C0"/>
                </a:solidFill>
              </a:rPr>
              <a:t>Use</a:t>
            </a:r>
            <a:r>
              <a:rPr lang="cs-CZ" b="1" dirty="0" smtClean="0">
                <a:solidFill>
                  <a:srgbClr val="0070C0"/>
                </a:solidFill>
              </a:rPr>
              <a:t>:</a:t>
            </a:r>
            <a:endParaRPr lang="en-US" b="1" dirty="0">
              <a:solidFill>
                <a:srgbClr val="0070C0"/>
              </a:solidFill>
            </a:endParaRPr>
          </a:p>
          <a:p>
            <a:r>
              <a:rPr lang="en-US" b="1" dirty="0">
                <a:solidFill>
                  <a:srgbClr val="0070C0"/>
                </a:solidFill>
              </a:rPr>
              <a:t>1) repeated actions</a:t>
            </a:r>
          </a:p>
          <a:p>
            <a:r>
              <a:rPr lang="en-US" dirty="0"/>
              <a:t>My friend often draws nice posters.</a:t>
            </a:r>
          </a:p>
          <a:p>
            <a:r>
              <a:rPr lang="en-US" b="1" dirty="0">
                <a:solidFill>
                  <a:srgbClr val="0070C0"/>
                </a:solidFill>
              </a:rPr>
              <a:t>2) things in general</a:t>
            </a:r>
          </a:p>
          <a:p>
            <a:r>
              <a:rPr lang="en-US" dirty="0"/>
              <a:t>The sun rises in the East.</a:t>
            </a:r>
          </a:p>
          <a:p>
            <a:r>
              <a:rPr lang="en-US" b="1" dirty="0">
                <a:solidFill>
                  <a:srgbClr val="0070C0"/>
                </a:solidFill>
              </a:rPr>
              <a:t>3) fixed arrangements, scheduled events</a:t>
            </a:r>
          </a:p>
          <a:p>
            <a:r>
              <a:rPr lang="en-US" dirty="0"/>
              <a:t>The plane flies to London every Monday.</a:t>
            </a:r>
          </a:p>
          <a:p>
            <a:r>
              <a:rPr lang="en-US" b="1" dirty="0">
                <a:solidFill>
                  <a:srgbClr val="0070C0"/>
                </a:solidFill>
              </a:rPr>
              <a:t>4) actions in the present - one follows after the other</a:t>
            </a:r>
          </a:p>
          <a:p>
            <a:r>
              <a:rPr lang="en-US" dirty="0"/>
              <a:t>First I get up, then I have breakfast.</a:t>
            </a:r>
          </a:p>
          <a:p>
            <a:r>
              <a:rPr lang="en-US" b="1" dirty="0">
                <a:solidFill>
                  <a:srgbClr val="0070C0"/>
                </a:solidFill>
              </a:rPr>
              <a:t>5) instructions</a:t>
            </a:r>
          </a:p>
          <a:p>
            <a:r>
              <a:rPr lang="en-US" dirty="0"/>
              <a:t>Open your books at page 34.</a:t>
            </a:r>
          </a:p>
          <a:p>
            <a:r>
              <a:rPr lang="en-US" b="1" dirty="0">
                <a:solidFill>
                  <a:srgbClr val="0070C0"/>
                </a:solidFill>
              </a:rPr>
              <a:t>6) with special verbs</a:t>
            </a:r>
          </a:p>
          <a:p>
            <a:r>
              <a:rPr lang="en-US" dirty="0"/>
              <a:t>I understand English.</a:t>
            </a:r>
          </a:p>
          <a:p>
            <a:r>
              <a:rPr lang="en-US" b="1" dirty="0">
                <a:solidFill>
                  <a:srgbClr val="0070C0"/>
                </a:solidFill>
              </a:rPr>
              <a:t>Signal </a:t>
            </a:r>
            <a:r>
              <a:rPr lang="en-US" b="1" dirty="0" smtClean="0">
                <a:solidFill>
                  <a:srgbClr val="0070C0"/>
                </a:solidFill>
              </a:rPr>
              <a:t>words</a:t>
            </a:r>
            <a:r>
              <a:rPr lang="cs-CZ" b="1" dirty="0" smtClean="0">
                <a:solidFill>
                  <a:srgbClr val="0070C0"/>
                </a:solidFill>
              </a:rPr>
              <a:t>:</a:t>
            </a:r>
            <a:endParaRPr lang="en-US" b="1" dirty="0">
              <a:solidFill>
                <a:srgbClr val="0070C0"/>
              </a:solidFill>
            </a:endParaRPr>
          </a:p>
          <a:p>
            <a:r>
              <a:rPr lang="en-US" b="1" dirty="0"/>
              <a:t>every day, often, always, sometimes, never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868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Form</a:t>
            </a:r>
          </a:p>
          <a:p>
            <a:r>
              <a:rPr lang="en-US" dirty="0"/>
              <a:t>infinitive (3rd person singular he, she, it: infinitive + </a:t>
            </a:r>
            <a:r>
              <a:rPr lang="en-US" dirty="0">
                <a:solidFill>
                  <a:srgbClr val="FF0000"/>
                </a:solidFill>
              </a:rPr>
              <a:t>-s</a:t>
            </a:r>
            <a:r>
              <a:rPr lang="en-US" dirty="0"/>
              <a:t>)</a:t>
            </a:r>
          </a:p>
          <a:p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0776604"/>
              </p:ext>
            </p:extLst>
          </p:nvPr>
        </p:nvGraphicFramePr>
        <p:xfrm>
          <a:off x="395536" y="908721"/>
          <a:ext cx="8352928" cy="1296144"/>
        </p:xfrm>
        <a:graphic>
          <a:graphicData uri="http://schemas.openxmlformats.org/drawingml/2006/table">
            <a:tbl>
              <a:tblPr/>
              <a:tblGrid>
                <a:gridCol w="4176464"/>
                <a:gridCol w="4176464"/>
              </a:tblGrid>
              <a:tr h="432048">
                <a:tc>
                  <a:txBody>
                    <a:bodyPr/>
                    <a:lstStyle/>
                    <a:p>
                      <a:r>
                        <a:rPr lang="cs-CZ" dirty="0"/>
                        <a:t>I </a:t>
                      </a:r>
                      <a:r>
                        <a:rPr lang="cs-CZ" dirty="0" err="1"/>
                        <a:t>read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books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My </a:t>
                      </a:r>
                      <a:r>
                        <a:rPr lang="cs-CZ" dirty="0" err="1"/>
                        <a:t>brother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read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books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dirty="0" err="1"/>
                        <a:t>We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sing</a:t>
                      </a:r>
                      <a:r>
                        <a:rPr lang="cs-CZ" dirty="0"/>
                        <a:t> pop </a:t>
                      </a:r>
                      <a:r>
                        <a:rPr lang="cs-CZ" dirty="0" err="1"/>
                        <a:t>songs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She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sing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dirty="0"/>
                        <a:t> pop </a:t>
                      </a:r>
                      <a:r>
                        <a:rPr lang="cs-CZ" dirty="0" err="1"/>
                        <a:t>songs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/>
                        <a:t>I play handball.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John </a:t>
                      </a:r>
                      <a:r>
                        <a:rPr lang="cs-CZ" dirty="0" err="1"/>
                        <a:t>play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handball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96434"/>
              </p:ext>
            </p:extLst>
          </p:nvPr>
        </p:nvGraphicFramePr>
        <p:xfrm>
          <a:off x="323528" y="3289589"/>
          <a:ext cx="8496945" cy="731520"/>
        </p:xfrm>
        <a:graphic>
          <a:graphicData uri="http://schemas.openxmlformats.org/drawingml/2006/table">
            <a:tbl>
              <a:tblPr/>
              <a:tblGrid>
                <a:gridCol w="1784359"/>
                <a:gridCol w="1699389"/>
                <a:gridCol w="1274541"/>
                <a:gridCol w="3738656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computers.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dirty="0"/>
                        <a:t>I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don't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computers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all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764846"/>
              </p:ext>
            </p:extLst>
          </p:nvPr>
        </p:nvGraphicFramePr>
        <p:xfrm>
          <a:off x="323529" y="4005064"/>
          <a:ext cx="8496944" cy="1080120"/>
        </p:xfrm>
        <a:graphic>
          <a:graphicData uri="http://schemas.openxmlformats.org/drawingml/2006/table">
            <a:tbl>
              <a:tblPr/>
              <a:tblGrid>
                <a:gridCol w="1784358"/>
                <a:gridCol w="1699389"/>
                <a:gridCol w="1274542"/>
                <a:gridCol w="3738655"/>
              </a:tblGrid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My </a:t>
                      </a:r>
                      <a:r>
                        <a:rPr lang="cs-CZ" dirty="0" err="1"/>
                        <a:t>friend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like</a:t>
                      </a:r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computers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r>
                        <a:rPr lang="cs-CZ" dirty="0"/>
                        <a:t>My </a:t>
                      </a:r>
                      <a:r>
                        <a:rPr lang="cs-CZ" dirty="0" err="1"/>
                        <a:t>mum</a:t>
                      </a:r>
                      <a:endParaRPr lang="cs-CZ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>
                          <a:solidFill>
                            <a:srgbClr val="FF0000"/>
                          </a:solidFill>
                        </a:rPr>
                        <a:t>doesn't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/>
                        <a:t>like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/>
                        <a:t>computers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at</a:t>
                      </a:r>
                      <a:r>
                        <a:rPr lang="cs-CZ" dirty="0"/>
                        <a:t> </a:t>
                      </a:r>
                      <a:r>
                        <a:rPr lang="cs-CZ" dirty="0" err="1"/>
                        <a:t>all</a:t>
                      </a:r>
                      <a:r>
                        <a:rPr lang="cs-CZ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395536" y="2366259"/>
            <a:ext cx="8352928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Negative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sentences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You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must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not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negate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a full verb in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English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.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Always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use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the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auxiliary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cs typeface="Arial" pitchFamily="34" charset="0"/>
              </a:rPr>
              <a:t>do,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cs typeface="Arial" pitchFamily="34" charset="0"/>
              </a:rPr>
              <a:t>does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for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 </a:t>
            </a:r>
            <a:r>
              <a:rPr kumimoji="0" lang="cs-CZ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negations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Verdana" pitchFamily="34" charset="0"/>
                <a:cs typeface="Arial" pitchFamily="34" charset="0"/>
              </a:rPr>
              <a:t>.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5536" y="5085184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Questions:</a:t>
            </a:r>
          </a:p>
          <a:p>
            <a:r>
              <a:rPr lang="en-US" dirty="0"/>
              <a:t>Use the auxiliary </a:t>
            </a:r>
            <a:r>
              <a:rPr lang="en-US" dirty="0">
                <a:solidFill>
                  <a:srgbClr val="FF0000"/>
                </a:solidFill>
              </a:rPr>
              <a:t>do</a:t>
            </a:r>
            <a:r>
              <a:rPr lang="en-US" dirty="0"/>
              <a:t>.</a:t>
            </a:r>
            <a:br>
              <a:rPr lang="en-US" dirty="0"/>
            </a:br>
            <a:r>
              <a:rPr lang="en-US" dirty="0">
                <a:solidFill>
                  <a:srgbClr val="FF0000"/>
                </a:solidFill>
              </a:rPr>
              <a:t>Do</a:t>
            </a:r>
            <a:r>
              <a:rPr lang="en-US" dirty="0"/>
              <a:t> you play football?</a:t>
            </a:r>
            <a:br>
              <a:rPr lang="en-US" dirty="0"/>
            </a:br>
            <a:r>
              <a:rPr lang="en-US" dirty="0">
                <a:solidFill>
                  <a:srgbClr val="FF0000"/>
                </a:solidFill>
              </a:rPr>
              <a:t>Does</a:t>
            </a:r>
            <a:r>
              <a:rPr lang="en-US" dirty="0"/>
              <a:t> he play football?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5490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2493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PRESENT CONTINUOUS </a:t>
            </a:r>
            <a:r>
              <a:rPr lang="en-US" b="1" dirty="0"/>
              <a:t>is used for things</a:t>
            </a:r>
            <a:r>
              <a:rPr lang="en-US" b="1" dirty="0" smtClean="0"/>
              <a:t>…</a:t>
            </a:r>
            <a:endParaRPr lang="cs-CZ" b="1" dirty="0" smtClean="0"/>
          </a:p>
          <a:p>
            <a:endParaRPr lang="en-US" b="1" dirty="0"/>
          </a:p>
          <a:p>
            <a:r>
              <a:rPr lang="en-US" dirty="0"/>
              <a:t>• </a:t>
            </a:r>
            <a:r>
              <a:rPr lang="en-US" b="1" dirty="0"/>
              <a:t>that are </a:t>
            </a:r>
            <a:r>
              <a:rPr lang="en-US" b="1" dirty="0">
                <a:solidFill>
                  <a:srgbClr val="0070C0"/>
                </a:solidFill>
              </a:rPr>
              <a:t>HAPPENING NOW, AT THE MOMENT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b="1" i="1" dirty="0"/>
              <a:t>I'm working</a:t>
            </a:r>
            <a:r>
              <a:rPr lang="en-US" i="1" dirty="0"/>
              <a:t>, so please call me back later.</a:t>
            </a:r>
            <a:endParaRPr lang="en-US" dirty="0"/>
          </a:p>
          <a:p>
            <a:r>
              <a:rPr lang="en-US" i="1" dirty="0"/>
              <a:t>Look! It </a:t>
            </a:r>
            <a:r>
              <a:rPr lang="en-US" b="1" i="1" dirty="0"/>
              <a:t>is raining</a:t>
            </a:r>
            <a:r>
              <a:rPr lang="en-US" i="1" dirty="0"/>
              <a:t>.</a:t>
            </a:r>
            <a:endParaRPr lang="en-US" dirty="0"/>
          </a:p>
          <a:p>
            <a:r>
              <a:rPr lang="en-US" b="1" i="1" dirty="0"/>
              <a:t>Are you enjoying</a:t>
            </a:r>
            <a:r>
              <a:rPr lang="en-US" i="1" dirty="0"/>
              <a:t> this party?</a:t>
            </a:r>
            <a:endParaRPr lang="en-US" dirty="0"/>
          </a:p>
          <a:p>
            <a:r>
              <a:rPr lang="en-US" b="1" i="1" dirty="0"/>
              <a:t>I'm studying</a:t>
            </a:r>
            <a:r>
              <a:rPr lang="en-US" i="1" dirty="0"/>
              <a:t>, can you be quiet?</a:t>
            </a:r>
            <a:endParaRPr lang="en-US" dirty="0"/>
          </a:p>
          <a:p>
            <a:r>
              <a:rPr lang="en-US" i="1" dirty="0"/>
              <a:t>The phone </a:t>
            </a:r>
            <a:r>
              <a:rPr lang="en-US" b="1" i="1" dirty="0"/>
              <a:t>is ringing</a:t>
            </a:r>
            <a:r>
              <a:rPr lang="en-US" i="1" dirty="0"/>
              <a:t> – can you answer it?</a:t>
            </a:r>
            <a:endParaRPr lang="en-US" dirty="0"/>
          </a:p>
          <a:p>
            <a:r>
              <a:rPr lang="en-US" dirty="0"/>
              <a:t>• </a:t>
            </a:r>
            <a:r>
              <a:rPr lang="en-US" b="1" dirty="0"/>
              <a:t>that you are </a:t>
            </a:r>
            <a:r>
              <a:rPr lang="en-US" b="1" dirty="0">
                <a:solidFill>
                  <a:srgbClr val="0070C0"/>
                </a:solidFill>
              </a:rPr>
              <a:t>IN THE MIDDLE OF, but maybe NOT DOING NOW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b="1" i="1" dirty="0"/>
              <a:t>I'm reading</a:t>
            </a:r>
            <a:r>
              <a:rPr lang="en-US" i="1" dirty="0"/>
              <a:t> War and Peace at the moment. You can borrow it when I'm finished.</a:t>
            </a:r>
            <a:endParaRPr lang="en-US" dirty="0"/>
          </a:p>
          <a:p>
            <a:r>
              <a:rPr lang="en-US" i="1" dirty="0"/>
              <a:t>Tom wants to go to Paris, so </a:t>
            </a:r>
            <a:r>
              <a:rPr lang="en-US" b="1" i="1" dirty="0"/>
              <a:t>he's learning</a:t>
            </a:r>
            <a:r>
              <a:rPr lang="en-US" i="1" dirty="0"/>
              <a:t> French.</a:t>
            </a:r>
            <a:endParaRPr lang="en-US" dirty="0"/>
          </a:p>
          <a:p>
            <a:r>
              <a:rPr lang="en-US" i="1" dirty="0"/>
              <a:t>I need a new job, so </a:t>
            </a:r>
            <a:r>
              <a:rPr lang="en-US" b="1" i="1" dirty="0"/>
              <a:t>I'm applying</a:t>
            </a:r>
            <a:r>
              <a:rPr lang="en-US" i="1" dirty="0"/>
              <a:t> with lots of firms in town.</a:t>
            </a:r>
            <a:endParaRPr lang="en-US" dirty="0"/>
          </a:p>
          <a:p>
            <a:r>
              <a:rPr lang="en-US" dirty="0"/>
              <a:t>• </a:t>
            </a:r>
            <a:r>
              <a:rPr lang="en-US" b="1" dirty="0"/>
              <a:t>that are </a:t>
            </a:r>
            <a:r>
              <a:rPr lang="en-US" b="1" dirty="0">
                <a:solidFill>
                  <a:srgbClr val="0070C0"/>
                </a:solidFill>
              </a:rPr>
              <a:t>HAPPENING AROUND NOW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b="1" i="1" dirty="0"/>
              <a:t>Are you working</a:t>
            </a:r>
            <a:r>
              <a:rPr lang="en-US" i="1" dirty="0"/>
              <a:t> this week? No, I'm sick.</a:t>
            </a:r>
            <a:endParaRPr lang="en-US" dirty="0"/>
          </a:p>
          <a:p>
            <a:r>
              <a:rPr lang="en-US" b="1" i="1" dirty="0"/>
              <a:t>You're working</a:t>
            </a:r>
            <a:r>
              <a:rPr lang="en-US" i="1" dirty="0"/>
              <a:t> hard this morning. – – – I know, it is because I want to leave early today.</a:t>
            </a:r>
            <a:endParaRPr lang="en-US" dirty="0"/>
          </a:p>
          <a:p>
            <a:r>
              <a:rPr lang="en-US" dirty="0"/>
              <a:t>• </a:t>
            </a:r>
            <a:r>
              <a:rPr lang="en-US" b="1" dirty="0"/>
              <a:t>that are </a:t>
            </a:r>
            <a:r>
              <a:rPr lang="en-US" b="1" dirty="0">
                <a:solidFill>
                  <a:srgbClr val="0070C0"/>
                </a:solidFill>
              </a:rPr>
              <a:t>CHANGING AROUND NOW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i="1" dirty="0"/>
              <a:t>His English </a:t>
            </a:r>
            <a:r>
              <a:rPr lang="en-US" b="1" i="1" dirty="0"/>
              <a:t>is</a:t>
            </a:r>
            <a:r>
              <a:rPr lang="en-US" i="1" dirty="0"/>
              <a:t> certainly </a:t>
            </a:r>
            <a:r>
              <a:rPr lang="en-US" b="1" i="1" dirty="0"/>
              <a:t>improving</a:t>
            </a:r>
            <a:r>
              <a:rPr lang="en-US" i="1" dirty="0"/>
              <a:t>.</a:t>
            </a:r>
            <a:endParaRPr lang="en-US" dirty="0"/>
          </a:p>
          <a:p>
            <a:r>
              <a:rPr lang="en-US" i="1" dirty="0"/>
              <a:t>The cost of living</a:t>
            </a:r>
            <a:r>
              <a:rPr lang="en-US" b="1" i="1" dirty="0"/>
              <a:t> is increasing</a:t>
            </a:r>
            <a:r>
              <a:rPr lang="en-US" i="1" dirty="0"/>
              <a:t> very quickly.</a:t>
            </a:r>
            <a:endParaRPr lang="en-US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805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SOME EXCEPTIONS</a:t>
            </a:r>
            <a:r>
              <a:rPr lang="en-US" b="1" dirty="0" smtClean="0"/>
              <a:t>…</a:t>
            </a:r>
            <a:endParaRPr lang="cs-CZ" b="1" dirty="0" smtClean="0"/>
          </a:p>
          <a:p>
            <a:endParaRPr lang="en-US" b="1" dirty="0"/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0070C0"/>
                </a:solidFill>
              </a:rPr>
              <a:t>HERE COMES and THERE GOES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/>
              <a:t>It is possible and normal to say "</a:t>
            </a:r>
            <a:r>
              <a:rPr lang="en-US" b="1" i="1" dirty="0"/>
              <a:t>Here comes our train</a:t>
            </a:r>
            <a:r>
              <a:rPr lang="en-US" dirty="0"/>
              <a:t>” if you mean "Our train is coming now”.</a:t>
            </a:r>
          </a:p>
          <a:p>
            <a:r>
              <a:rPr lang="en-US" dirty="0"/>
              <a:t>It is also fine to say "</a:t>
            </a:r>
            <a:r>
              <a:rPr lang="en-US" b="1" i="1" dirty="0"/>
              <a:t>There goes the bus</a:t>
            </a:r>
            <a:r>
              <a:rPr lang="en-US" dirty="0"/>
              <a:t>” if you mean "The bus is going away from us now”.</a:t>
            </a:r>
          </a:p>
          <a:p>
            <a:r>
              <a:rPr lang="en-US" dirty="0"/>
              <a:t>But, it is incorrect to say "Here is coming the train.” or "There is going the bus.”</a:t>
            </a:r>
          </a:p>
          <a:p>
            <a:r>
              <a:rPr lang="en-US" dirty="0"/>
              <a:t>• </a:t>
            </a:r>
            <a:r>
              <a:rPr lang="en-US" b="1" dirty="0">
                <a:solidFill>
                  <a:srgbClr val="0070C0"/>
                </a:solidFill>
              </a:rPr>
              <a:t>CONTINUOUS VERBS WITH THE IDEA OF CHANGE</a:t>
            </a:r>
            <a:endParaRPr lang="en-US" dirty="0">
              <a:solidFill>
                <a:srgbClr val="0070C0"/>
              </a:solidFill>
            </a:endParaRPr>
          </a:p>
          <a:p>
            <a:r>
              <a:rPr lang="en-US" dirty="0"/>
              <a:t>Some verbs which are normally "Non-Continuous” can be used in continuous form to emphasize the idea of change or development.</a:t>
            </a:r>
          </a:p>
          <a:p>
            <a:r>
              <a:rPr lang="en-US" i="1" dirty="0"/>
              <a:t>These days, more and more people </a:t>
            </a:r>
            <a:r>
              <a:rPr lang="en-US" b="1" i="1" dirty="0"/>
              <a:t>are preferring</a:t>
            </a:r>
            <a:r>
              <a:rPr lang="en-US" i="1" dirty="0"/>
              <a:t> low-calorie foods.</a:t>
            </a:r>
            <a:endParaRPr lang="en-US" dirty="0"/>
          </a:p>
          <a:p>
            <a:r>
              <a:rPr lang="en-US" i="1" dirty="0"/>
              <a:t>The water </a:t>
            </a:r>
            <a:r>
              <a:rPr lang="en-US" b="1" i="1" dirty="0"/>
              <a:t>is tasting</a:t>
            </a:r>
            <a:r>
              <a:rPr lang="en-US" i="1" dirty="0"/>
              <a:t> better today.</a:t>
            </a:r>
            <a:endParaRPr lang="en-US" dirty="0"/>
          </a:p>
          <a:p>
            <a:r>
              <a:rPr lang="en-US" b="1" i="1" dirty="0"/>
              <a:t>I'm liking</a:t>
            </a:r>
            <a:r>
              <a:rPr lang="en-US" i="1" dirty="0"/>
              <a:t> my job a lot more now than when I started.</a:t>
            </a:r>
            <a:endParaRPr lang="en-US" dirty="0"/>
          </a:p>
          <a:p>
            <a:r>
              <a:rPr lang="en-US" dirty="0"/>
              <a:t>(In this sentence, for example, the speaker means that she did not enjoy her job at the beginning, but that the situation is improving over time.)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57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7339" y="3615993"/>
            <a:ext cx="605211" cy="605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8070" y="1407013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00622" y="2132285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45195" y="206084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05235" y="1157512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2060" y="3068960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76672" y="2420888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16632" y="1729031"/>
            <a:ext cx="142875" cy="14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http://www.englisch-hilfen.de/assignments/grafik/richtig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-1188071" y="1145256"/>
            <a:ext cx="467481" cy="467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59632" y="476672"/>
            <a:ext cx="75608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US" dirty="0"/>
              <a:t>1) Andy sometimes </a:t>
            </a:r>
            <a:r>
              <a:rPr lang="en-US" b="1" dirty="0"/>
              <a:t>reads</a:t>
            </a:r>
            <a:r>
              <a:rPr lang="en-US" dirty="0"/>
              <a:t> comics. </a:t>
            </a:r>
            <a:r>
              <a:rPr lang="cs-CZ" dirty="0" smtClean="0"/>
              <a:t>(</a:t>
            </a:r>
            <a:r>
              <a:rPr lang="cs-CZ" dirty="0" err="1" smtClean="0"/>
              <a:t>read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2) We never </a:t>
            </a:r>
            <a:r>
              <a:rPr lang="en-US" b="1" dirty="0"/>
              <a:t>watch</a:t>
            </a:r>
            <a:r>
              <a:rPr lang="en-US" dirty="0"/>
              <a:t> TV in the morning. </a:t>
            </a:r>
            <a:r>
              <a:rPr lang="cs-CZ" dirty="0" smtClean="0"/>
              <a:t>(</a:t>
            </a:r>
            <a:r>
              <a:rPr lang="cs-CZ" dirty="0" err="1" smtClean="0"/>
              <a:t>watch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3) Listen! Sandy </a:t>
            </a:r>
            <a:r>
              <a:rPr lang="en-US" b="1" dirty="0"/>
              <a:t>is singing</a:t>
            </a:r>
            <a:r>
              <a:rPr lang="en-US" dirty="0"/>
              <a:t> in the bathroom. </a:t>
            </a:r>
            <a:r>
              <a:rPr lang="cs-CZ" dirty="0"/>
              <a:t>(</a:t>
            </a:r>
            <a:r>
              <a:rPr lang="cs-CZ" dirty="0" err="1" smtClean="0"/>
              <a:t>sing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4) My sister usually </a:t>
            </a:r>
            <a:r>
              <a:rPr lang="en-US" b="1" dirty="0"/>
              <a:t>helps</a:t>
            </a:r>
            <a:r>
              <a:rPr lang="en-US" dirty="0"/>
              <a:t> in the kitchen. </a:t>
            </a:r>
            <a:r>
              <a:rPr lang="cs-CZ" dirty="0" smtClean="0"/>
              <a:t>(</a:t>
            </a:r>
            <a:r>
              <a:rPr lang="cs-CZ" dirty="0" err="1" smtClean="0"/>
              <a:t>help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5) My mother </a:t>
            </a:r>
            <a:r>
              <a:rPr lang="en-US" b="1" dirty="0"/>
              <a:t>is making</a:t>
            </a:r>
            <a:r>
              <a:rPr lang="en-US" dirty="0"/>
              <a:t> breakfast now. </a:t>
            </a:r>
            <a:r>
              <a:rPr lang="cs-CZ" dirty="0" smtClean="0"/>
              <a:t>(make)</a:t>
            </a:r>
            <a:endParaRPr lang="cs-CZ" dirty="0"/>
          </a:p>
          <a:p>
            <a:pPr fontAlgn="ctr"/>
            <a:r>
              <a:rPr lang="en-US" dirty="0"/>
              <a:t>6) They often </a:t>
            </a:r>
            <a:r>
              <a:rPr lang="en-US" b="1" dirty="0"/>
              <a:t>clean</a:t>
            </a:r>
            <a:r>
              <a:rPr lang="en-US" dirty="0"/>
              <a:t> the bathroom. </a:t>
            </a:r>
            <a:r>
              <a:rPr lang="cs-CZ" dirty="0" smtClean="0"/>
              <a:t>(</a:t>
            </a:r>
            <a:r>
              <a:rPr lang="cs-CZ" dirty="0" err="1" smtClean="0"/>
              <a:t>clean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7) Look! The boys </a:t>
            </a:r>
            <a:r>
              <a:rPr lang="en-US" b="1" dirty="0"/>
              <a:t>are coming</a:t>
            </a:r>
            <a:r>
              <a:rPr lang="en-US" dirty="0"/>
              <a:t> home. </a:t>
            </a:r>
            <a:r>
              <a:rPr lang="cs-CZ" dirty="0" smtClean="0"/>
              <a:t>(</a:t>
            </a:r>
            <a:r>
              <a:rPr lang="cs-CZ" dirty="0" err="1" smtClean="0"/>
              <a:t>come</a:t>
            </a:r>
            <a:r>
              <a:rPr lang="cs-CZ" dirty="0" smtClean="0"/>
              <a:t>)</a:t>
            </a:r>
            <a:endParaRPr lang="cs-CZ" dirty="0"/>
          </a:p>
          <a:p>
            <a:pPr fontAlgn="ctr"/>
            <a:r>
              <a:rPr lang="en-US" dirty="0"/>
              <a:t>8) Every day his grandfather </a:t>
            </a:r>
            <a:r>
              <a:rPr lang="en-US" b="1" dirty="0"/>
              <a:t>goes</a:t>
            </a:r>
            <a:r>
              <a:rPr lang="en-US" dirty="0"/>
              <a:t> for a walk. </a:t>
            </a:r>
            <a:r>
              <a:rPr lang="cs-CZ" dirty="0" smtClean="0"/>
              <a:t>(go)</a:t>
            </a:r>
            <a:endParaRPr lang="cs-CZ" dirty="0"/>
          </a:p>
          <a:p>
            <a:pPr fontAlgn="ctr"/>
            <a:r>
              <a:rPr lang="en-US" dirty="0"/>
              <a:t>9) I </a:t>
            </a:r>
            <a:r>
              <a:rPr lang="en-US" b="1" dirty="0"/>
              <a:t>am chatting</a:t>
            </a:r>
            <a:r>
              <a:rPr lang="en-US" dirty="0"/>
              <a:t> with my friend at the moment</a:t>
            </a:r>
            <a:r>
              <a:rPr lang="en-US" dirty="0" smtClean="0"/>
              <a:t>.</a:t>
            </a:r>
            <a:r>
              <a:rPr lang="cs-CZ" dirty="0" smtClean="0"/>
              <a:t> (chat)</a:t>
            </a:r>
            <a:r>
              <a:rPr lang="en-US" dirty="0" smtClean="0"/>
              <a:t> </a:t>
            </a:r>
            <a:endParaRPr lang="cs-CZ" dirty="0"/>
          </a:p>
          <a:p>
            <a:pPr fontAlgn="ctr"/>
            <a:r>
              <a:rPr lang="cs-CZ" dirty="0"/>
              <a:t>10) </a:t>
            </a:r>
            <a:r>
              <a:rPr lang="cs-CZ" dirty="0" err="1"/>
              <a:t>Cats</a:t>
            </a:r>
            <a:r>
              <a:rPr lang="cs-CZ" dirty="0"/>
              <a:t> </a:t>
            </a:r>
            <a:r>
              <a:rPr lang="cs-CZ" b="1" dirty="0" err="1"/>
              <a:t>eat</a:t>
            </a:r>
            <a:r>
              <a:rPr lang="cs-CZ" dirty="0"/>
              <a:t> </a:t>
            </a:r>
            <a:r>
              <a:rPr lang="cs-CZ" dirty="0" err="1"/>
              <a:t>mice</a:t>
            </a:r>
            <a:r>
              <a:rPr lang="cs-CZ" dirty="0"/>
              <a:t>. </a:t>
            </a:r>
            <a:r>
              <a:rPr lang="cs-CZ" dirty="0" smtClean="0"/>
              <a:t>(</a:t>
            </a:r>
            <a:r>
              <a:rPr lang="cs-CZ" dirty="0" err="1" smtClean="0"/>
              <a:t>eat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612560" y="2132284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923165" y="1871719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987824" y="1582477"/>
            <a:ext cx="129614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635896" y="1280734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46202" y="1032775"/>
            <a:ext cx="1325797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65512" y="758950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35896" y="405979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654860" y="2420888"/>
            <a:ext cx="770384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411760" y="2974395"/>
            <a:ext cx="453752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835696" y="2653035"/>
            <a:ext cx="1584176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491880" y="2132283"/>
            <a:ext cx="1465311" cy="3320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45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8640"/>
            <a:ext cx="8424936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Form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Write the verbs in </a:t>
            </a:r>
            <a:r>
              <a:rPr lang="en-US" i="1" dirty="0" smtClean="0"/>
              <a:t>Present</a:t>
            </a:r>
            <a:r>
              <a:rPr lang="cs-CZ" i="1" dirty="0"/>
              <a:t> </a:t>
            </a:r>
            <a:r>
              <a:rPr lang="cs-CZ" i="1" dirty="0" err="1" smtClean="0"/>
              <a:t>Continuous</a:t>
            </a:r>
            <a:r>
              <a:rPr lang="cs-CZ" dirty="0"/>
              <a:t>:</a:t>
            </a:r>
            <a:endParaRPr lang="en-US" dirty="0"/>
          </a:p>
          <a:p>
            <a:r>
              <a:rPr lang="cs-CZ" dirty="0" smtClean="0"/>
              <a:t>    </a:t>
            </a:r>
            <a:r>
              <a:rPr lang="en-US" dirty="0" smtClean="0"/>
              <a:t>speak </a:t>
            </a:r>
            <a:r>
              <a:rPr lang="en-US" dirty="0"/>
              <a:t>- I </a:t>
            </a:r>
            <a:r>
              <a:rPr lang="cs-CZ" dirty="0" smtClean="0"/>
              <a:t>     </a:t>
            </a:r>
            <a:r>
              <a:rPr lang="en-US" dirty="0" smtClean="0"/>
              <a:t>play </a:t>
            </a:r>
            <a:r>
              <a:rPr lang="en-US" dirty="0"/>
              <a:t>- they </a:t>
            </a:r>
          </a:p>
          <a:p>
            <a:r>
              <a:rPr lang="cs-CZ" dirty="0" smtClean="0"/>
              <a:t>    </a:t>
            </a:r>
            <a:r>
              <a:rPr lang="en-US" dirty="0" smtClean="0"/>
              <a:t>run </a:t>
            </a:r>
            <a:r>
              <a:rPr lang="en-US" dirty="0"/>
              <a:t>- we </a:t>
            </a:r>
            <a:r>
              <a:rPr lang="cs-CZ" dirty="0" smtClean="0"/>
              <a:t>      </a:t>
            </a:r>
            <a:r>
              <a:rPr lang="en-US" dirty="0" smtClean="0"/>
              <a:t>bake </a:t>
            </a:r>
            <a:r>
              <a:rPr lang="en-US" dirty="0"/>
              <a:t>- she </a:t>
            </a:r>
          </a:p>
          <a:p>
            <a:r>
              <a:rPr lang="cs-CZ" dirty="0" smtClean="0"/>
              <a:t>    </a:t>
            </a:r>
            <a:r>
              <a:rPr lang="en-US" dirty="0" smtClean="0"/>
              <a:t>jump </a:t>
            </a:r>
            <a:r>
              <a:rPr lang="en-US" dirty="0"/>
              <a:t>- you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Write </a:t>
            </a:r>
            <a:r>
              <a:rPr lang="en-US" dirty="0"/>
              <a:t>the verbs in </a:t>
            </a:r>
            <a:r>
              <a:rPr lang="en-US" i="1" dirty="0"/>
              <a:t>Simple Present</a:t>
            </a:r>
            <a:r>
              <a:rPr lang="en-US" dirty="0"/>
              <a:t>, 3rd person </a:t>
            </a:r>
            <a:r>
              <a:rPr lang="en-US" dirty="0" smtClean="0"/>
              <a:t>singular</a:t>
            </a:r>
            <a:r>
              <a:rPr lang="cs-CZ" dirty="0" smtClean="0"/>
              <a:t>:</a:t>
            </a:r>
            <a:endParaRPr lang="en-US" dirty="0"/>
          </a:p>
          <a:p>
            <a:r>
              <a:rPr lang="cs-CZ" dirty="0" smtClean="0"/>
              <a:t>    </a:t>
            </a:r>
            <a:r>
              <a:rPr lang="en-US" dirty="0" smtClean="0"/>
              <a:t>be </a:t>
            </a:r>
            <a:r>
              <a:rPr lang="en-US" dirty="0"/>
              <a:t>- it </a:t>
            </a:r>
            <a:r>
              <a:rPr lang="cs-CZ" dirty="0" smtClean="0"/>
              <a:t>         </a:t>
            </a:r>
            <a:r>
              <a:rPr lang="en-US" dirty="0" smtClean="0"/>
              <a:t>eat </a:t>
            </a:r>
            <a:r>
              <a:rPr lang="en-US" dirty="0"/>
              <a:t>- she </a:t>
            </a:r>
          </a:p>
          <a:p>
            <a:r>
              <a:rPr lang="cs-CZ" dirty="0" smtClean="0"/>
              <a:t>    </a:t>
            </a:r>
            <a:r>
              <a:rPr lang="en-US" dirty="0" smtClean="0"/>
              <a:t>have </a:t>
            </a:r>
            <a:r>
              <a:rPr lang="en-US" dirty="0"/>
              <a:t>- he </a:t>
            </a:r>
            <a:r>
              <a:rPr lang="cs-CZ" dirty="0" smtClean="0"/>
              <a:t>    </a:t>
            </a:r>
            <a:r>
              <a:rPr lang="en-US" dirty="0" smtClean="0"/>
              <a:t>can </a:t>
            </a:r>
            <a:r>
              <a:rPr lang="en-US" dirty="0"/>
              <a:t>- he </a:t>
            </a:r>
          </a:p>
          <a:p>
            <a:r>
              <a:rPr lang="cs-CZ" dirty="0" smtClean="0"/>
              <a:t>    </a:t>
            </a:r>
            <a:r>
              <a:rPr lang="en-US" dirty="0" smtClean="0"/>
              <a:t>wash </a:t>
            </a:r>
            <a:r>
              <a:rPr lang="en-US" dirty="0"/>
              <a:t>- she </a:t>
            </a:r>
          </a:p>
          <a:p>
            <a:r>
              <a:rPr lang="en-US" b="1" dirty="0">
                <a:solidFill>
                  <a:srgbClr val="0070C0"/>
                </a:solidFill>
              </a:rPr>
              <a:t>Use</a:t>
            </a:r>
          </a:p>
          <a:p>
            <a:r>
              <a:rPr lang="en-US" dirty="0"/>
              <a:t>When to use which tense?</a:t>
            </a:r>
          </a:p>
          <a:p>
            <a:r>
              <a:rPr lang="en-US" dirty="0"/>
              <a:t>For actions happening regularly, often or never, we </a:t>
            </a:r>
            <a:r>
              <a:rPr lang="en-US" dirty="0" smtClean="0"/>
              <a:t>use</a:t>
            </a:r>
            <a:r>
              <a:rPr lang="cs-CZ" dirty="0" smtClean="0"/>
              <a:t>: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For actions happening now, we </a:t>
            </a:r>
            <a:r>
              <a:rPr lang="en-US" dirty="0" smtClean="0"/>
              <a:t>use</a:t>
            </a:r>
            <a:r>
              <a:rPr lang="cs-CZ" dirty="0" smtClean="0"/>
              <a:t>: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The verbs 'be', 'have', 'like' and 'want' are normally only used </a:t>
            </a:r>
            <a:r>
              <a:rPr lang="en-US" dirty="0" smtClean="0"/>
              <a:t>in</a:t>
            </a:r>
            <a:r>
              <a:rPr lang="cs-CZ" dirty="0" smtClean="0"/>
              <a:t>: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/>
              <a:t>The signal word 'usually' indicates that we have to </a:t>
            </a:r>
            <a:r>
              <a:rPr lang="en-US" dirty="0" smtClean="0"/>
              <a:t>use</a:t>
            </a:r>
            <a:r>
              <a:rPr lang="cs-CZ" dirty="0" smtClean="0"/>
              <a:t>:</a:t>
            </a:r>
            <a:endParaRPr lang="en-US" dirty="0"/>
          </a:p>
          <a:p>
            <a:r>
              <a:rPr lang="en-US" dirty="0"/>
              <a:t>The signal word 'now' indicates that we have to </a:t>
            </a:r>
            <a:r>
              <a:rPr lang="en-US" dirty="0" smtClean="0"/>
              <a:t>use</a:t>
            </a:r>
            <a:r>
              <a:rPr lang="cs-CZ" dirty="0" smtClean="0"/>
              <a:t>: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b="1" dirty="0">
                <a:solidFill>
                  <a:srgbClr val="0070C0"/>
                </a:solidFill>
              </a:rPr>
              <a:t>Positive sentences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dirty="0"/>
              <a:t>Complete the sentences. Use </a:t>
            </a:r>
            <a:r>
              <a:rPr lang="en-US" i="1" dirty="0"/>
              <a:t>Simple Present or Present </a:t>
            </a:r>
            <a:r>
              <a:rPr lang="cs-CZ" i="1" dirty="0" err="1" smtClean="0"/>
              <a:t>Continuous</a:t>
            </a:r>
            <a:r>
              <a:rPr lang="cs-CZ" dirty="0" smtClean="0"/>
              <a:t>:</a:t>
            </a:r>
            <a:endParaRPr lang="en-US" dirty="0"/>
          </a:p>
          <a:p>
            <a:r>
              <a:rPr lang="en-US" dirty="0"/>
              <a:t>Look! They (leave) the house. </a:t>
            </a:r>
          </a:p>
          <a:p>
            <a:r>
              <a:rPr lang="en-US" dirty="0"/>
              <a:t>Brian (cycle) 30 km every day. </a:t>
            </a:r>
          </a:p>
          <a:p>
            <a:r>
              <a:rPr lang="en-US" dirty="0"/>
              <a:t>Samantha (do) her homework at the moment. </a:t>
            </a:r>
          </a:p>
          <a:p>
            <a:r>
              <a:rPr lang="en-US" dirty="0"/>
              <a:t>My parents (shop) right now. </a:t>
            </a:r>
          </a:p>
          <a:p>
            <a:r>
              <a:rPr lang="en-US" dirty="0"/>
              <a:t>He usually (get up) early in the morning.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973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24936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070C0"/>
                </a:solidFill>
              </a:rPr>
              <a:t>Negative sentences</a:t>
            </a:r>
          </a:p>
          <a:p>
            <a:r>
              <a:rPr lang="en-US" dirty="0"/>
              <a:t>Complete the sentences. Use </a:t>
            </a:r>
            <a:r>
              <a:rPr lang="en-US" i="1" dirty="0"/>
              <a:t>Simple Present or </a:t>
            </a:r>
            <a:r>
              <a:rPr lang="en-US" i="1" dirty="0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dirty="0" smtClean="0"/>
              <a:t>:</a:t>
            </a:r>
            <a:endParaRPr lang="en-US" dirty="0"/>
          </a:p>
          <a:p>
            <a:r>
              <a:rPr lang="en-US" dirty="0"/>
              <a:t>You (see / not) her every day. </a:t>
            </a:r>
          </a:p>
          <a:p>
            <a:r>
              <a:rPr lang="en-US" dirty="0"/>
              <a:t>The baby (sleep / not) at the moment. </a:t>
            </a:r>
          </a:p>
          <a:p>
            <a:r>
              <a:rPr lang="en-US" dirty="0"/>
              <a:t>I (read / not) a book now. </a:t>
            </a:r>
          </a:p>
          <a:p>
            <a:r>
              <a:rPr lang="en-US" dirty="0"/>
              <a:t>We (go / not) to school on Sundays. </a:t>
            </a:r>
          </a:p>
          <a:p>
            <a:r>
              <a:rPr lang="en-US" dirty="0"/>
              <a:t>He (watch / not) the news every day. </a:t>
            </a:r>
          </a:p>
          <a:p>
            <a:r>
              <a:rPr lang="en-US" b="1" dirty="0" smtClean="0">
                <a:solidFill>
                  <a:srgbClr val="0070C0"/>
                </a:solidFill>
              </a:rPr>
              <a:t>Question</a:t>
            </a:r>
            <a:r>
              <a:rPr lang="cs-CZ" b="1" dirty="0" smtClean="0">
                <a:solidFill>
                  <a:srgbClr val="0070C0"/>
                </a:solidFill>
              </a:rPr>
              <a:t>  </a:t>
            </a:r>
          </a:p>
          <a:p>
            <a:r>
              <a:rPr lang="cs-CZ" dirty="0" smtClean="0"/>
              <a:t>Co</a:t>
            </a:r>
            <a:r>
              <a:rPr lang="en-US" dirty="0" err="1" smtClean="0"/>
              <a:t>mplete</a:t>
            </a:r>
            <a:r>
              <a:rPr lang="en-US" dirty="0" smtClean="0"/>
              <a:t> </a:t>
            </a:r>
            <a:r>
              <a:rPr lang="en-US" dirty="0"/>
              <a:t>the sentences. Use </a:t>
            </a:r>
            <a:r>
              <a:rPr lang="en-US" i="1" dirty="0"/>
              <a:t>Simple Present or </a:t>
            </a:r>
            <a:r>
              <a:rPr lang="en-US" i="1" dirty="0" smtClean="0"/>
              <a:t>Present</a:t>
            </a:r>
            <a:r>
              <a:rPr lang="cs-CZ" i="1" dirty="0" smtClean="0"/>
              <a:t> </a:t>
            </a:r>
            <a:r>
              <a:rPr lang="cs-CZ" i="1" dirty="0" err="1" smtClean="0"/>
              <a:t>Continuous</a:t>
            </a:r>
            <a:r>
              <a:rPr lang="cs-CZ" dirty="0" smtClean="0"/>
              <a:t>:</a:t>
            </a:r>
            <a:endParaRPr lang="en-US" dirty="0"/>
          </a:p>
          <a:p>
            <a:r>
              <a:rPr lang="en-US" dirty="0"/>
              <a:t>(you / go) on holiday by plane sometimes? </a:t>
            </a:r>
          </a:p>
          <a:p>
            <a:r>
              <a:rPr lang="en-US" dirty="0"/>
              <a:t>(they / play) computer games every day? </a:t>
            </a:r>
          </a:p>
          <a:p>
            <a:r>
              <a:rPr lang="en-US" dirty="0"/>
              <a:t>(she / eat) dinner at the moment? </a:t>
            </a:r>
          </a:p>
          <a:p>
            <a:r>
              <a:rPr lang="en-US" dirty="0"/>
              <a:t>What (they / do) right now? </a:t>
            </a:r>
          </a:p>
          <a:p>
            <a:r>
              <a:rPr lang="en-US" dirty="0"/>
              <a:t>(she / visit) her grandma very often? </a:t>
            </a:r>
          </a:p>
          <a:p>
            <a:r>
              <a:rPr lang="en-US" b="1" dirty="0">
                <a:solidFill>
                  <a:srgbClr val="0070C0"/>
                </a:solidFill>
              </a:rPr>
              <a:t>Text</a:t>
            </a:r>
          </a:p>
          <a:p>
            <a:r>
              <a:rPr lang="en-US" i="1" dirty="0" smtClean="0"/>
              <a:t>Simple </a:t>
            </a:r>
            <a:r>
              <a:rPr lang="en-US" i="1" dirty="0"/>
              <a:t>Present </a:t>
            </a:r>
            <a:r>
              <a:rPr lang="cs-CZ" i="1" dirty="0" err="1" smtClean="0"/>
              <a:t>or</a:t>
            </a:r>
            <a:r>
              <a:rPr lang="cs-CZ" i="1" dirty="0" smtClean="0"/>
              <a:t> </a:t>
            </a:r>
            <a:r>
              <a:rPr lang="en-US" i="1" dirty="0" smtClean="0"/>
              <a:t>Present </a:t>
            </a:r>
            <a:r>
              <a:rPr lang="cs-CZ" i="1" dirty="0" err="1" smtClean="0"/>
              <a:t>Continuous</a:t>
            </a:r>
            <a:r>
              <a:rPr lang="cs-CZ" dirty="0" smtClean="0"/>
              <a:t>: </a:t>
            </a:r>
          </a:p>
          <a:p>
            <a:r>
              <a:rPr lang="en-US" dirty="0" smtClean="0"/>
              <a:t>Look</a:t>
            </a:r>
            <a:r>
              <a:rPr lang="en-US" dirty="0"/>
              <a:t>! Jenny (go) to school. </a:t>
            </a:r>
          </a:p>
          <a:p>
            <a:r>
              <a:rPr lang="en-US" dirty="0"/>
              <a:t>On her back, Jenny (carry) her school bag. </a:t>
            </a:r>
          </a:p>
          <a:p>
            <a:r>
              <a:rPr lang="en-US" dirty="0"/>
              <a:t>The school bag (be) very heavy </a:t>
            </a:r>
          </a:p>
          <a:p>
            <a:r>
              <a:rPr lang="en-US" dirty="0"/>
              <a:t>Normally, Jenny (wear) black shoes, but today she (wear) red </a:t>
            </a:r>
            <a:r>
              <a:rPr lang="en-US" dirty="0" err="1"/>
              <a:t>wellies</a:t>
            </a:r>
            <a:r>
              <a:rPr lang="en-US" dirty="0"/>
              <a:t>. </a:t>
            </a:r>
          </a:p>
          <a:p>
            <a:r>
              <a:rPr lang="en-US" dirty="0"/>
              <a:t>And look, she (wear) a raincoat because it (rain) outside. </a:t>
            </a:r>
          </a:p>
          <a:p>
            <a:r>
              <a:rPr lang="en-US" dirty="0"/>
              <a:t>Jenny (not / want) to get wet.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055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7934745"/>
              </p:ext>
            </p:extLst>
          </p:nvPr>
        </p:nvGraphicFramePr>
        <p:xfrm>
          <a:off x="323528" y="260648"/>
          <a:ext cx="8424936" cy="5977838"/>
        </p:xfrm>
        <a:graphic>
          <a:graphicData uri="http://schemas.openxmlformats.org/drawingml/2006/table">
            <a:tbl>
              <a:tblPr/>
              <a:tblGrid>
                <a:gridCol w="4212468"/>
                <a:gridCol w="4212468"/>
              </a:tblGrid>
              <a:tr h="286716">
                <a:tc>
                  <a:txBody>
                    <a:bodyPr/>
                    <a:lstStyle/>
                    <a:p>
                      <a:r>
                        <a:rPr lang="cs-CZ" sz="2000" dirty="0" err="1">
                          <a:effectLst/>
                        </a:rPr>
                        <a:t>Simple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Present</a:t>
                      </a:r>
                      <a:endParaRPr lang="cs-CZ" sz="2000" dirty="0">
                        <a:effectLst/>
                      </a:endParaRP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>
                          <a:effectLst/>
                        </a:rPr>
                        <a:t>Present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 smtClean="0">
                          <a:effectLst/>
                        </a:rPr>
                        <a:t>Continuous</a:t>
                      </a:r>
                      <a:endParaRPr lang="cs-CZ" sz="2000" dirty="0">
                        <a:effectLst/>
                      </a:endParaRP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96609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0000"/>
                          </a:solidFill>
                        </a:rPr>
                        <a:t>infinitive</a:t>
                      </a:r>
                      <a:r>
                        <a:rPr lang="en-US" sz="1600" dirty="0"/>
                        <a:t/>
                      </a:r>
                      <a:br>
                        <a:rPr lang="en-US" sz="1600" dirty="0"/>
                      </a:br>
                      <a:r>
                        <a:rPr lang="en-US" sz="1600" dirty="0"/>
                        <a:t>(3rd person singular: </a:t>
                      </a:r>
                      <a:r>
                        <a:rPr lang="en-US" sz="1600" dirty="0">
                          <a:solidFill>
                            <a:srgbClr val="FF0000"/>
                          </a:solidFill>
                        </a:rPr>
                        <a:t>infinitive + 's'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r>
                        <a:rPr lang="en-US" sz="1600" dirty="0"/>
                        <a:t>I speak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you speak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he / she / it speaks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we speak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they speak</a:t>
                      </a: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rgbClr val="FF0000"/>
                          </a:solidFill>
                        </a:rPr>
                        <a:t>form of 'be' and verb + </a:t>
                      </a:r>
                      <a:r>
                        <a:rPr lang="en-US" sz="1600" dirty="0" err="1">
                          <a:solidFill>
                            <a:srgbClr val="FF0000"/>
                          </a:solidFill>
                        </a:rPr>
                        <a:t>ing</a:t>
                      </a:r>
                      <a:r>
                        <a:rPr lang="en-US" sz="1600" dirty="0"/>
                        <a:t/>
                      </a:r>
                      <a:br>
                        <a:rPr lang="en-US" sz="1600" dirty="0"/>
                      </a:br>
                      <a:endParaRPr lang="en-US" sz="1600" dirty="0"/>
                    </a:p>
                    <a:p>
                      <a:r>
                        <a:rPr lang="en-US" sz="1600" dirty="0"/>
                        <a:t>I am speaking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you are speaking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he / she / it is speaking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we are speaking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they are speaking</a:t>
                      </a: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9661">
                <a:tc gridSpan="2">
                  <a:txBody>
                    <a:bodyPr/>
                    <a:lstStyle/>
                    <a:p>
                      <a:r>
                        <a:rPr lang="cs-CZ" sz="1600" b="1" dirty="0" err="1"/>
                        <a:t>Exceptions</a:t>
                      </a:r>
                      <a:endParaRPr lang="cs-CZ" sz="1600" dirty="0"/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22201"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b="1" dirty="0" smtClean="0"/>
                        <a:t>E</a:t>
                      </a:r>
                      <a:r>
                        <a:rPr lang="cs-CZ" sz="1600" b="1" dirty="0" err="1" smtClean="0"/>
                        <a:t>xcep</a:t>
                      </a:r>
                      <a:r>
                        <a:rPr lang="en-US" sz="1600" b="1" dirty="0" err="1" smtClean="0"/>
                        <a:t>tions</a:t>
                      </a:r>
                      <a:r>
                        <a:rPr lang="en-US" sz="1600" b="1" dirty="0" smtClean="0"/>
                        <a:t> </a:t>
                      </a:r>
                      <a:r>
                        <a:rPr lang="en-US" sz="1600" b="1" dirty="0"/>
                        <a:t>when adding 's' :</a:t>
                      </a:r>
                      <a:r>
                        <a:rPr lang="en-US" sz="1600" dirty="0"/>
                        <a:t> For </a:t>
                      </a:r>
                      <a:r>
                        <a:rPr lang="en-US" sz="1600" i="1" dirty="0"/>
                        <a:t>can, may, might, must</a:t>
                      </a:r>
                      <a:r>
                        <a:rPr lang="en-US" sz="1600" dirty="0"/>
                        <a:t>, do not add </a:t>
                      </a:r>
                      <a:r>
                        <a:rPr lang="en-US" sz="1600" i="1" dirty="0"/>
                        <a:t>s</a:t>
                      </a:r>
                      <a:r>
                        <a:rPr lang="en-US" sz="1600" dirty="0"/>
                        <a:t>. Example: he can, she may, it must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After </a:t>
                      </a:r>
                      <a:r>
                        <a:rPr lang="en-US" sz="1600" i="1" dirty="0"/>
                        <a:t>o, </a:t>
                      </a:r>
                      <a:r>
                        <a:rPr lang="en-US" sz="1600" i="1" dirty="0" err="1"/>
                        <a:t>ch</a:t>
                      </a:r>
                      <a:r>
                        <a:rPr lang="en-US" sz="1600" i="1" dirty="0"/>
                        <a:t>, </a:t>
                      </a:r>
                      <a:r>
                        <a:rPr lang="en-US" sz="1600" i="1" dirty="0" err="1"/>
                        <a:t>sh</a:t>
                      </a:r>
                      <a:r>
                        <a:rPr lang="en-US" sz="1600" dirty="0"/>
                        <a:t> or </a:t>
                      </a:r>
                      <a:r>
                        <a:rPr lang="en-US" sz="1600" i="1" dirty="0"/>
                        <a:t>s</a:t>
                      </a:r>
                      <a:r>
                        <a:rPr lang="en-US" sz="1600" dirty="0"/>
                        <a:t>, add </a:t>
                      </a:r>
                      <a:r>
                        <a:rPr lang="en-US" sz="1600" i="1" dirty="0" err="1">
                          <a:solidFill>
                            <a:srgbClr val="FF0000"/>
                          </a:solidFill>
                        </a:rPr>
                        <a:t>es</a:t>
                      </a:r>
                      <a:r>
                        <a:rPr lang="en-US" sz="1600" dirty="0"/>
                        <a:t>. Example: do - he does, wash - she washes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After a consonant, the final consonant </a:t>
                      </a:r>
                      <a:r>
                        <a:rPr lang="en-US" sz="1600" i="1" dirty="0"/>
                        <a:t>y</a:t>
                      </a:r>
                      <a:r>
                        <a:rPr lang="en-US" sz="1600" dirty="0"/>
                        <a:t> becomes </a:t>
                      </a:r>
                      <a:r>
                        <a:rPr lang="en-US" sz="1600" i="1" dirty="0" err="1"/>
                        <a:t>ie</a:t>
                      </a:r>
                      <a:r>
                        <a:rPr lang="en-US" sz="1600" dirty="0"/>
                        <a:t>. (but: not after a vowel) Example: worry - he worries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but: play - he plays</a:t>
                      </a: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b="1" dirty="0" smtClean="0"/>
                        <a:t>E</a:t>
                      </a:r>
                      <a:r>
                        <a:rPr lang="cs-CZ" sz="1600" b="1" dirty="0" smtClean="0"/>
                        <a:t>x</a:t>
                      </a:r>
                      <a:r>
                        <a:rPr lang="en-US" sz="1600" b="1" dirty="0" err="1" smtClean="0"/>
                        <a:t>ceptions</a:t>
                      </a:r>
                      <a:r>
                        <a:rPr lang="en-US" sz="1600" b="1" dirty="0" smtClean="0"/>
                        <a:t> </a:t>
                      </a:r>
                      <a:r>
                        <a:rPr lang="en-US" sz="1600" b="1" dirty="0"/>
                        <a:t>when adding '</a:t>
                      </a:r>
                      <a:r>
                        <a:rPr lang="en-US" sz="1600" b="1" dirty="0" err="1"/>
                        <a:t>ing</a:t>
                      </a:r>
                      <a:r>
                        <a:rPr lang="en-US" sz="1600" b="1" dirty="0"/>
                        <a:t>' :</a:t>
                      </a:r>
                      <a:r>
                        <a:rPr lang="en-US" sz="1600" dirty="0"/>
                        <a:t> </a:t>
                      </a:r>
                      <a:r>
                        <a:rPr lang="en-US" sz="1600" i="1" dirty="0"/>
                        <a:t>Silent e is dropped. </a:t>
                      </a:r>
                      <a:r>
                        <a:rPr lang="en-US" sz="1600" dirty="0"/>
                        <a:t>(but: does not apply for </a:t>
                      </a:r>
                      <a:r>
                        <a:rPr lang="en-US" sz="1600" i="1" dirty="0"/>
                        <a:t>-</a:t>
                      </a:r>
                      <a:r>
                        <a:rPr lang="en-US" sz="1600" i="1" dirty="0" err="1"/>
                        <a:t>ee</a:t>
                      </a:r>
                      <a:r>
                        <a:rPr lang="en-US" sz="1600" dirty="0"/>
                        <a:t>) Example: come - coming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but: agree - agreeing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After a short, stressed vowel, </a:t>
                      </a:r>
                      <a:r>
                        <a:rPr lang="en-US" sz="1600" i="1" dirty="0"/>
                        <a:t>the final consonant is doubled. </a:t>
                      </a:r>
                      <a:r>
                        <a:rPr lang="en-US" sz="1600" dirty="0"/>
                        <a:t>Example: sit - sitting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After a vowel, </a:t>
                      </a:r>
                      <a:r>
                        <a:rPr lang="en-US" sz="1600" i="1" dirty="0"/>
                        <a:t>the final consonant l is doubled </a:t>
                      </a:r>
                      <a:r>
                        <a:rPr lang="en-US" sz="1600" dirty="0"/>
                        <a:t>in British English (but not in American English). Example: travel - travelling (British English)</a:t>
                      </a:r>
                      <a:br>
                        <a:rPr lang="en-US" sz="1600" dirty="0"/>
                      </a:br>
                      <a:r>
                        <a:rPr lang="en-US" sz="1600" dirty="0"/>
                        <a:t>but: traveling (American English)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i="1" dirty="0"/>
                        <a:t>Final </a:t>
                      </a:r>
                      <a:r>
                        <a:rPr lang="en-US" sz="1600" i="1" dirty="0" err="1"/>
                        <a:t>ie</a:t>
                      </a:r>
                      <a:r>
                        <a:rPr lang="en-US" sz="1600" i="1" dirty="0"/>
                        <a:t> becomes y. </a:t>
                      </a:r>
                      <a:r>
                        <a:rPr lang="en-US" sz="1600" dirty="0"/>
                        <a:t>Example: lie - lying</a:t>
                      </a:r>
                    </a:p>
                  </a:txBody>
                  <a:tcPr marL="55195" marR="55195" marT="27597" marB="27597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8735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2540775"/>
              </p:ext>
            </p:extLst>
          </p:nvPr>
        </p:nvGraphicFramePr>
        <p:xfrm>
          <a:off x="323528" y="1215748"/>
          <a:ext cx="8496944" cy="5553847"/>
        </p:xfrm>
        <a:graphic>
          <a:graphicData uri="http://schemas.openxmlformats.org/drawingml/2006/table">
            <a:tbl>
              <a:tblPr/>
              <a:tblGrid>
                <a:gridCol w="4248472"/>
                <a:gridCol w="4248472"/>
              </a:tblGrid>
              <a:tr h="377775">
                <a:tc>
                  <a:txBody>
                    <a:bodyPr/>
                    <a:lstStyle/>
                    <a:p>
                      <a:r>
                        <a:rPr lang="cs-CZ" sz="2000" dirty="0" err="1"/>
                        <a:t>Simple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/>
                        <a:t>Present</a:t>
                      </a:r>
                      <a:endParaRPr lang="cs-CZ" sz="2000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/>
                        <a:t>Present</a:t>
                      </a:r>
                      <a:r>
                        <a:rPr lang="cs-CZ" sz="2000" dirty="0"/>
                        <a:t> </a:t>
                      </a:r>
                      <a:r>
                        <a:rPr lang="cs-CZ" sz="2000" dirty="0" err="1" smtClean="0"/>
                        <a:t>Continuous</a:t>
                      </a:r>
                      <a:endParaRPr lang="cs-CZ" sz="2000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763469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in general (regularly, often, never)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Colin plays football every Tuesday.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present actions happening one after another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First Colin plays football, then he watches TV.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right now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Look! Colin is playing football now.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600" b="1" dirty="0"/>
                        <a:t>also for several actions happening at the same time</a:t>
                      </a:r>
                      <a:endParaRPr lang="en-US" sz="1600" dirty="0"/>
                    </a:p>
                    <a:p>
                      <a:r>
                        <a:rPr lang="en-US" sz="1600" dirty="0"/>
                        <a:t>Colin is playing football and Anne is watching.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308545">
                <a:tc gridSpan="2">
                  <a:txBody>
                    <a:bodyPr/>
                    <a:lstStyle/>
                    <a:p>
                      <a:r>
                        <a:rPr lang="cs-CZ" sz="1800" b="1" dirty="0" err="1"/>
                        <a:t>Signal</a:t>
                      </a:r>
                      <a:r>
                        <a:rPr lang="cs-CZ" sz="1800" b="1" dirty="0"/>
                        <a:t> </a:t>
                      </a:r>
                      <a:r>
                        <a:rPr lang="cs-CZ" sz="1800" b="1" dirty="0" err="1"/>
                        <a:t>words</a:t>
                      </a:r>
                      <a:endParaRPr lang="cs-CZ" sz="1800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63089"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always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every ...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often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normally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usually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sometimes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seldom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never 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first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then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at the moment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at this moment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today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now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right now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Listen!</a:t>
                      </a:r>
                    </a:p>
                    <a:p>
                      <a:pPr>
                        <a:buFont typeface="Arial"/>
                        <a:buChar char="•"/>
                      </a:pPr>
                      <a:r>
                        <a:rPr lang="en-US" sz="1600" dirty="0"/>
                        <a:t>Look!</a:t>
                      </a:r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565234">
                <a:tc gridSpan="2">
                  <a:txBody>
                    <a:bodyPr/>
                    <a:lstStyle/>
                    <a:p>
                      <a:r>
                        <a:rPr lang="en-US" sz="1600" b="1" dirty="0"/>
                        <a:t>Note:</a:t>
                      </a:r>
                      <a:r>
                        <a:rPr lang="en-US" sz="1600" dirty="0"/>
                        <a:t> The following verbs are usually </a:t>
                      </a:r>
                      <a:r>
                        <a:rPr lang="en-US" sz="1600" i="1" dirty="0"/>
                        <a:t>only used in Simple Present:</a:t>
                      </a:r>
                      <a:br>
                        <a:rPr lang="en-US" sz="1600" i="1" dirty="0"/>
                      </a:br>
                      <a:r>
                        <a:rPr lang="cs-CZ" sz="1600" i="1" dirty="0" smtClean="0"/>
                        <a:t>          </a:t>
                      </a:r>
                      <a:r>
                        <a:rPr lang="en-US" sz="1600" b="1" i="1" dirty="0" smtClean="0"/>
                        <a:t>be</a:t>
                      </a:r>
                      <a:r>
                        <a:rPr lang="en-US" sz="1600" b="1" i="1" dirty="0"/>
                        <a:t>, have, hear, know, like, love, see, smell, think, want</a:t>
                      </a:r>
                      <a:endParaRPr lang="en-US" sz="1600" b="1" dirty="0"/>
                    </a:p>
                  </a:txBody>
                  <a:tcPr marL="63746" marR="63746" marT="31873" marB="31873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23528" y="330266"/>
            <a:ext cx="8496944" cy="885482"/>
          </a:xfrm>
          <a:prstGeom prst="rect">
            <a:avLst/>
          </a:prstGeom>
          <a:solidFill>
            <a:srgbClr val="F58F0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0631" tIns="26979" rIns="20631" bIns="26979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In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general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right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now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Do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want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to express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that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something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happens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in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general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that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something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happening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right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now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2683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6245830"/>
              </p:ext>
            </p:extLst>
          </p:nvPr>
        </p:nvGraphicFramePr>
        <p:xfrm>
          <a:off x="323528" y="1340766"/>
          <a:ext cx="8496944" cy="1800201"/>
        </p:xfrm>
        <a:graphic>
          <a:graphicData uri="http://schemas.openxmlformats.org/drawingml/2006/table">
            <a:tbl>
              <a:tblPr/>
              <a:tblGrid>
                <a:gridCol w="4248472"/>
                <a:gridCol w="4248472"/>
              </a:tblGrid>
              <a:tr h="544247">
                <a:tc>
                  <a:txBody>
                    <a:bodyPr/>
                    <a:lstStyle/>
                    <a:p>
                      <a:r>
                        <a:rPr lang="cs-CZ" sz="2000" dirty="0" err="1">
                          <a:effectLst/>
                        </a:rPr>
                        <a:t>Simple</a:t>
                      </a:r>
                      <a:r>
                        <a:rPr lang="cs-CZ" sz="2000" dirty="0">
                          <a:effectLst/>
                        </a:rPr>
                        <a:t> </a:t>
                      </a:r>
                      <a:r>
                        <a:rPr lang="cs-CZ" sz="2000" dirty="0" err="1">
                          <a:effectLst/>
                        </a:rPr>
                        <a:t>Present</a:t>
                      </a:r>
                      <a:endParaRPr lang="cs-CZ" sz="20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effectLst/>
                        </a:rPr>
                        <a:t>Present</a:t>
                      </a:r>
                      <a:r>
                        <a:rPr lang="cs-CZ" sz="2000" dirty="0" smtClean="0">
                          <a:effectLst/>
                        </a:rPr>
                        <a:t> </a:t>
                      </a:r>
                      <a:r>
                        <a:rPr lang="cs-CZ" sz="2000" dirty="0" err="1" smtClean="0">
                          <a:effectLst/>
                        </a:rPr>
                        <a:t>Continuous</a:t>
                      </a:r>
                      <a:endParaRPr lang="cs-CZ" sz="2000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255954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="1" dirty="0"/>
                        <a:t>action set by a timetable or </a:t>
                      </a:r>
                      <a:r>
                        <a:rPr lang="en-US" b="1" dirty="0" smtClean="0"/>
                        <a:t>schedule</a:t>
                      </a:r>
                      <a:r>
                        <a:rPr lang="cs-CZ" b="1" dirty="0" smtClean="0"/>
                        <a:t>: </a:t>
                      </a:r>
                    </a:p>
                    <a:p>
                      <a:r>
                        <a:rPr lang="en-US" dirty="0" smtClean="0"/>
                        <a:t>   The </a:t>
                      </a:r>
                      <a:r>
                        <a:rPr lang="en-US" dirty="0"/>
                        <a:t>film starts at 8 pm.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="1" dirty="0"/>
                        <a:t>arrangement for the near </a:t>
                      </a:r>
                      <a:r>
                        <a:rPr lang="en-US" b="1" dirty="0" smtClean="0"/>
                        <a:t>future</a:t>
                      </a:r>
                      <a:r>
                        <a:rPr lang="cs-CZ" b="1" dirty="0" smtClean="0"/>
                        <a:t>: </a:t>
                      </a:r>
                      <a:endParaRPr lang="en-US" b="1" dirty="0" smtClean="0"/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en-US" b="1" dirty="0" smtClean="0"/>
                        <a:t>    </a:t>
                      </a:r>
                      <a:r>
                        <a:rPr lang="en-US" dirty="0" smtClean="0"/>
                        <a:t>I </a:t>
                      </a:r>
                      <a:r>
                        <a:rPr lang="en-US" dirty="0"/>
                        <a:t>am going to the cinema </a:t>
                      </a:r>
                      <a:r>
                        <a:rPr lang="en-US" dirty="0" smtClean="0"/>
                        <a:t>   tonight</a:t>
                      </a:r>
                      <a:r>
                        <a:rPr lang="en-US" dirty="0"/>
                        <a:t>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323528" y="456073"/>
            <a:ext cx="8496944" cy="885482"/>
          </a:xfrm>
          <a:prstGeom prst="rect">
            <a:avLst/>
          </a:prstGeom>
          <a:solidFill>
            <a:srgbClr val="F58F0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0631" tIns="26979" rIns="20631" bIns="26979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Timetable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/ Schedule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arrangement?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Do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want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to express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that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something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arranged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for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the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near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future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?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do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refer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to a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time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set by a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timetable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schedule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303227"/>
              </p:ext>
            </p:extLst>
          </p:nvPr>
        </p:nvGraphicFramePr>
        <p:xfrm>
          <a:off x="308502" y="4437112"/>
          <a:ext cx="8280920" cy="2247136"/>
        </p:xfrm>
        <a:graphic>
          <a:graphicData uri="http://schemas.openxmlformats.org/drawingml/2006/table">
            <a:tbl>
              <a:tblPr/>
              <a:tblGrid>
                <a:gridCol w="4140460"/>
                <a:gridCol w="4140460"/>
              </a:tblGrid>
              <a:tr h="390806">
                <a:tc>
                  <a:txBody>
                    <a:bodyPr/>
                    <a:lstStyle/>
                    <a:p>
                      <a:r>
                        <a:rPr lang="cs-CZ" dirty="0" err="1">
                          <a:effectLst/>
                        </a:rPr>
                        <a:t>Simple</a:t>
                      </a:r>
                      <a:r>
                        <a:rPr lang="cs-CZ" dirty="0">
                          <a:effectLst/>
                        </a:rPr>
                        <a:t> </a:t>
                      </a:r>
                      <a:r>
                        <a:rPr lang="cs-CZ" dirty="0" err="1">
                          <a:effectLst/>
                        </a:rPr>
                        <a:t>Present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effectLst/>
                        </a:rPr>
                        <a:t>Present</a:t>
                      </a:r>
                      <a:r>
                        <a:rPr lang="cs-CZ" dirty="0" smtClean="0">
                          <a:effectLst/>
                        </a:rPr>
                        <a:t> </a:t>
                      </a:r>
                      <a:r>
                        <a:rPr lang="cs-CZ" dirty="0" err="1" smtClean="0">
                          <a:effectLst/>
                        </a:rPr>
                        <a:t>Continuous</a:t>
                      </a:r>
                      <a:endParaRPr lang="cs-CZ" dirty="0">
                        <a:effectLst/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85633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="1" dirty="0"/>
                        <a:t>daily </a:t>
                      </a:r>
                      <a:r>
                        <a:rPr lang="en-US" b="1" dirty="0" smtClean="0"/>
                        <a:t>routine</a:t>
                      </a:r>
                      <a:r>
                        <a:rPr lang="cs-CZ" b="1" dirty="0" smtClean="0"/>
                        <a:t>:</a:t>
                      </a:r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en-US" dirty="0" smtClean="0"/>
                        <a:t>Bob </a:t>
                      </a:r>
                      <a:r>
                        <a:rPr lang="en-US" dirty="0"/>
                        <a:t>works in a restaurant.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b="1" dirty="0"/>
                        <a:t>only for a limited period of time (does not have to happen directly at the moment of speaking</a:t>
                      </a:r>
                      <a:r>
                        <a:rPr lang="en-US" b="1" dirty="0" smtClean="0"/>
                        <a:t>)</a:t>
                      </a:r>
                      <a:endParaRPr lang="cs-CZ" b="1" dirty="0" smtClean="0"/>
                    </a:p>
                    <a:p>
                      <a:pPr marL="0" indent="0">
                        <a:buFont typeface="Arial" pitchFamily="34" charset="0"/>
                        <a:buNone/>
                      </a:pPr>
                      <a:r>
                        <a:rPr lang="en-US" dirty="0" smtClean="0"/>
                        <a:t>Jenny </a:t>
                      </a:r>
                      <a:r>
                        <a:rPr lang="en-US" dirty="0"/>
                        <a:t>is working in a restaurant this week.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8" name="Rectangle 3"/>
          <p:cNvSpPr>
            <a:spLocks noChangeArrowheads="1"/>
          </p:cNvSpPr>
          <p:nvPr/>
        </p:nvSpPr>
        <p:spPr bwMode="auto">
          <a:xfrm>
            <a:off x="323528" y="3350833"/>
            <a:ext cx="8496944" cy="885482"/>
          </a:xfrm>
          <a:prstGeom prst="rect">
            <a:avLst/>
          </a:prstGeom>
          <a:solidFill>
            <a:srgbClr val="F58F0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0631" tIns="26979" rIns="20631" bIns="26979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Daily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routine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just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for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a limited period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of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time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?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Do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want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to talk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about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a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daily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routine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?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do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want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to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emphasis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that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something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only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going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on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for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a limited (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rather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short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) period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of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b="1" i="0" u="none" strike="noStrike" cap="none" normalizeH="0" baseline="0" dirty="0" err="1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time</a:t>
            </a:r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FFFFFF"/>
                </a:solidFill>
                <a:effectLst/>
                <a:latin typeface="Comic Sans MS" pitchFamily="66" charset="0"/>
                <a:cs typeface="Arial" pitchFamily="34" charset="0"/>
              </a:rPr>
              <a:t>?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9612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496944" cy="5016758"/>
          </a:xfrm>
          <a:prstGeom prst="rect">
            <a:avLst/>
          </a:prstGeom>
          <a:ln w="3810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Certain Verbs</a:t>
            </a:r>
          </a:p>
          <a:p>
            <a:r>
              <a:rPr lang="en-US" sz="2000" dirty="0"/>
              <a:t>The following verbs are usually only used in Simple Present (</a:t>
            </a:r>
            <a:r>
              <a:rPr lang="en-US" sz="2000" i="1" dirty="0"/>
              <a:t>not in the </a:t>
            </a:r>
            <a:r>
              <a:rPr lang="cs-CZ" sz="2000" i="1" dirty="0" err="1" smtClean="0"/>
              <a:t>continuous</a:t>
            </a:r>
            <a:r>
              <a:rPr lang="cs-CZ" sz="2000" i="1" dirty="0" smtClean="0"/>
              <a:t> </a:t>
            </a:r>
            <a:r>
              <a:rPr lang="en-US" sz="2000" i="1" dirty="0" smtClean="0"/>
              <a:t>form</a:t>
            </a:r>
            <a:r>
              <a:rPr lang="en-US" sz="2000" dirty="0" smtClean="0"/>
              <a:t>)</a:t>
            </a:r>
            <a:r>
              <a:rPr lang="cs-CZ" sz="2000" dirty="0" smtClean="0"/>
              <a:t>!</a:t>
            </a:r>
            <a:endParaRPr lang="en-US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state: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be, cost, fit, mean, </a:t>
            </a:r>
            <a:r>
              <a:rPr lang="en-US" sz="2000" dirty="0" smtClean="0">
                <a:solidFill>
                  <a:srgbClr val="FF0000"/>
                </a:solidFill>
              </a:rPr>
              <a:t>suit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Example</a:t>
            </a:r>
            <a:r>
              <a:rPr lang="en-US" sz="2000" dirty="0"/>
              <a:t>: We are on holiday.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possession: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belong, </a:t>
            </a:r>
            <a:r>
              <a:rPr lang="en-US" sz="2000" dirty="0" smtClean="0">
                <a:solidFill>
                  <a:srgbClr val="FF0000"/>
                </a:solidFill>
              </a:rPr>
              <a:t>have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Example</a:t>
            </a:r>
            <a:r>
              <a:rPr lang="en-US" sz="2000" dirty="0"/>
              <a:t>: Sam has a cat.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senses: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feel, hear, see, smell, taste</a:t>
            </a:r>
            <a:r>
              <a:rPr lang="en-US" sz="2000" dirty="0" smtClean="0">
                <a:solidFill>
                  <a:srgbClr val="FF0000"/>
                </a:solidFill>
              </a:rPr>
              <a:t>, touch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Example</a:t>
            </a:r>
            <a:r>
              <a:rPr lang="en-US" sz="2000" dirty="0"/>
              <a:t>: He feels the cold.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feelings: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hate, hope, like, love, prefer, regret, want, </a:t>
            </a:r>
            <a:r>
              <a:rPr lang="en-US" sz="2000" dirty="0" smtClean="0">
                <a:solidFill>
                  <a:srgbClr val="FF0000"/>
                </a:solidFill>
              </a:rPr>
              <a:t>wish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smtClean="0"/>
              <a:t>Example</a:t>
            </a:r>
            <a:r>
              <a:rPr lang="en-US" sz="2000" dirty="0"/>
              <a:t>: Jane loves pizza.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brain work: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believe, know, think, </a:t>
            </a:r>
            <a:r>
              <a:rPr lang="en-US" sz="2000" dirty="0" smtClean="0">
                <a:solidFill>
                  <a:srgbClr val="FF0000"/>
                </a:solidFill>
              </a:rPr>
              <a:t>understand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   </a:t>
            </a:r>
            <a:r>
              <a:rPr lang="en-US" sz="2000" dirty="0" smtClean="0"/>
              <a:t>Example</a:t>
            </a:r>
            <a:r>
              <a:rPr lang="en-US" sz="2000" dirty="0"/>
              <a:t>: I believe you.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000" b="1" dirty="0"/>
              <a:t>Introductory clauses for direct speech:</a:t>
            </a:r>
            <a:r>
              <a:rPr lang="en-US" sz="2000" dirty="0"/>
              <a:t> </a:t>
            </a:r>
            <a:r>
              <a:rPr lang="en-US" sz="2000" dirty="0">
                <a:solidFill>
                  <a:srgbClr val="FF0000"/>
                </a:solidFill>
              </a:rPr>
              <a:t>answer, ask, reply, </a:t>
            </a:r>
            <a:r>
              <a:rPr lang="en-US" sz="2000" dirty="0" smtClean="0">
                <a:solidFill>
                  <a:srgbClr val="FF0000"/>
                </a:solidFill>
              </a:rPr>
              <a:t>say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/>
              <a:t> </a:t>
            </a:r>
            <a:r>
              <a:rPr lang="cs-CZ" sz="2000" dirty="0" smtClean="0"/>
              <a:t>  </a:t>
            </a:r>
            <a:r>
              <a:rPr lang="en-US" sz="2000" dirty="0" err="1" smtClean="0"/>
              <a:t>Example:”I</a:t>
            </a:r>
            <a:r>
              <a:rPr lang="en-US" sz="2000" dirty="0" smtClean="0"/>
              <a:t> </a:t>
            </a:r>
            <a:r>
              <a:rPr lang="en-US" sz="2000" dirty="0"/>
              <a:t>am watching TV</a:t>
            </a:r>
            <a:r>
              <a:rPr lang="en-US" sz="2000" dirty="0" smtClean="0"/>
              <a:t>,” </a:t>
            </a:r>
            <a:r>
              <a:rPr lang="en-US" sz="2000" dirty="0"/>
              <a:t>he says.</a:t>
            </a:r>
          </a:p>
        </p:txBody>
      </p:sp>
    </p:spTree>
    <p:extLst>
      <p:ext uri="{BB962C8B-B14F-4D97-AF65-F5344CB8AC3E}">
        <p14:creationId xmlns:p14="http://schemas.microsoft.com/office/powerpoint/2010/main" val="267017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59820"/>
            <a:ext cx="8568952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1</a:t>
            </a:r>
          </a:p>
          <a:p>
            <a:r>
              <a:rPr lang="en-US" sz="1600" dirty="0"/>
              <a:t>Put the verbs into the correct tense (simple present or present progressive).</a:t>
            </a:r>
          </a:p>
          <a:p>
            <a:r>
              <a:rPr lang="en-US" sz="1600" b="1" dirty="0"/>
              <a:t>Look! </a:t>
            </a:r>
            <a:r>
              <a:rPr lang="en-US" sz="1600" b="1" dirty="0" smtClean="0"/>
              <a:t>He</a:t>
            </a:r>
            <a:r>
              <a:rPr lang="cs-CZ" sz="1600" b="1" dirty="0" smtClean="0"/>
              <a:t> </a:t>
            </a:r>
            <a:r>
              <a:rPr lang="en-US" sz="1600" b="1" dirty="0" smtClean="0"/>
              <a:t>is leaving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the </a:t>
            </a:r>
            <a:r>
              <a:rPr lang="en-US" sz="1600" b="1" dirty="0"/>
              <a:t>house. </a:t>
            </a:r>
            <a:r>
              <a:rPr lang="cs-CZ" sz="1600" b="1" dirty="0" smtClean="0"/>
              <a:t>    (</a:t>
            </a:r>
            <a:r>
              <a:rPr lang="cs-CZ" sz="1600" b="1" dirty="0" err="1" smtClean="0"/>
              <a:t>leave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'Look!' → </a:t>
            </a:r>
            <a:r>
              <a:rPr lang="en-US" sz="1600" dirty="0" smtClean="0">
                <a:hlinkClick r:id="" action="ppaction://hlinkfile"/>
              </a:rPr>
              <a:t>present continuous</a:t>
            </a:r>
            <a:r>
              <a:rPr lang="en-US" sz="1600" dirty="0">
                <a:hlinkClick r:id="" action="ppaction://hlinkfile"/>
              </a:rPr>
              <a:t/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Note: Silent </a:t>
            </a:r>
            <a:r>
              <a:rPr lang="en-US" sz="1600" b="1" dirty="0">
                <a:hlinkClick r:id="" action="ppaction://hlinkfile"/>
              </a:rPr>
              <a:t>e</a:t>
            </a:r>
            <a:r>
              <a:rPr lang="en-US" sz="1600" dirty="0">
                <a:hlinkClick r:id="" action="ppaction://hlinkfile"/>
              </a:rPr>
              <a:t> is dropped when adding </a:t>
            </a:r>
            <a:r>
              <a:rPr lang="en-US" sz="1600" b="1" dirty="0" err="1">
                <a:hlinkClick r:id="" action="ppaction://hlinkfile"/>
              </a:rPr>
              <a:t>ing</a:t>
            </a:r>
            <a:r>
              <a:rPr lang="en-US" sz="1600" dirty="0">
                <a:hlinkClick r:id="" action="ppaction://hlinkfile"/>
              </a:rPr>
              <a:t>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Quiet </a:t>
            </a:r>
            <a:r>
              <a:rPr lang="en-US" sz="1600" b="1" dirty="0"/>
              <a:t>please! </a:t>
            </a:r>
            <a:r>
              <a:rPr lang="en-US" sz="1600" b="1" dirty="0" smtClean="0"/>
              <a:t>I</a:t>
            </a:r>
            <a:r>
              <a:rPr lang="cs-CZ" sz="1600" b="1" dirty="0" smtClean="0"/>
              <a:t> </a:t>
            </a:r>
            <a:r>
              <a:rPr lang="en-US" sz="1600" b="1" dirty="0" smtClean="0"/>
              <a:t>am writing</a:t>
            </a:r>
            <a:r>
              <a:rPr lang="cs-CZ" sz="1600" b="1" dirty="0" smtClean="0"/>
              <a:t>   </a:t>
            </a:r>
            <a:r>
              <a:rPr lang="en-US" sz="1600" b="1" dirty="0" smtClean="0"/>
              <a:t>a </a:t>
            </a:r>
            <a:r>
              <a:rPr lang="en-US" sz="1600" b="1" dirty="0"/>
              <a:t>test. </a:t>
            </a:r>
            <a:r>
              <a:rPr lang="cs-CZ" sz="1600" b="1" dirty="0" smtClean="0"/>
              <a:t>  (</a:t>
            </a:r>
            <a:r>
              <a:rPr lang="cs-CZ" sz="1600" b="1" dirty="0" err="1" smtClean="0"/>
              <a:t>write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'Quiet please!' (indicates that the action is going on right now) → </a:t>
            </a:r>
            <a:r>
              <a:rPr lang="en-US" sz="1600" dirty="0" smtClean="0">
                <a:hlinkClick r:id="" action="ppaction://hlinkfile"/>
              </a:rPr>
              <a:t>present continuous</a:t>
            </a:r>
            <a:r>
              <a:rPr lang="en-US" sz="1600" dirty="0">
                <a:hlinkClick r:id="" action="ppaction://hlinkfile"/>
              </a:rPr>
              <a:t/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Note: Silent </a:t>
            </a:r>
            <a:r>
              <a:rPr lang="en-US" sz="1600" b="1" dirty="0">
                <a:hlinkClick r:id="" action="ppaction://hlinkfile"/>
              </a:rPr>
              <a:t>e</a:t>
            </a:r>
            <a:r>
              <a:rPr lang="en-US" sz="1600" dirty="0">
                <a:hlinkClick r:id="" action="ppaction://hlinkfile"/>
              </a:rPr>
              <a:t> is dropped when adding </a:t>
            </a:r>
            <a:r>
              <a:rPr lang="en-US" sz="1600" b="1" dirty="0" err="1">
                <a:hlinkClick r:id="" action="ppaction://hlinkfile"/>
              </a:rPr>
              <a:t>ing</a:t>
            </a:r>
            <a:r>
              <a:rPr lang="en-US" sz="1600" dirty="0">
                <a:hlinkClick r:id="" action="ppaction://hlinkfile"/>
              </a:rPr>
              <a:t>.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She usually</a:t>
            </a:r>
            <a:r>
              <a:rPr lang="cs-CZ" sz="1600" b="1" dirty="0" smtClean="0"/>
              <a:t> </a:t>
            </a:r>
            <a:r>
              <a:rPr lang="en-US" sz="1600" b="1" dirty="0" smtClean="0"/>
              <a:t>walks</a:t>
            </a:r>
            <a:r>
              <a:rPr lang="cs-CZ" sz="1600" b="1" dirty="0" smtClean="0"/>
              <a:t> </a:t>
            </a:r>
            <a:r>
              <a:rPr lang="en-US" sz="1600" b="1" dirty="0"/>
              <a:t>to school.</a:t>
            </a:r>
            <a:r>
              <a:rPr lang="en-US" sz="1600" dirty="0"/>
              <a:t> </a:t>
            </a:r>
            <a:r>
              <a:rPr lang="cs-CZ" sz="1600" dirty="0" smtClean="0"/>
              <a:t>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walk</a:t>
            </a:r>
            <a:r>
              <a:rPr lang="cs-CZ" sz="1600" b="1" dirty="0" smtClean="0"/>
              <a:t>)</a:t>
            </a:r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'usually' → simple </a:t>
            </a:r>
            <a:r>
              <a:rPr lang="en-US" sz="1600" dirty="0" smtClean="0">
                <a:hlinkClick r:id="" action="ppaction://hlinkfile"/>
              </a:rPr>
              <a:t>present</a:t>
            </a:r>
            <a:endParaRPr lang="en-US" sz="1600" dirty="0"/>
          </a:p>
          <a:p>
            <a:r>
              <a:rPr lang="en-US" sz="1600" b="1" dirty="0"/>
              <a:t>But look! Today </a:t>
            </a:r>
            <a:r>
              <a:rPr lang="en-US" sz="1600" b="1" dirty="0" smtClean="0"/>
              <a:t>she</a:t>
            </a:r>
            <a:r>
              <a:rPr lang="cs-CZ" sz="1600" b="1" dirty="0" smtClean="0"/>
              <a:t> </a:t>
            </a:r>
            <a:r>
              <a:rPr lang="en-US" sz="1600" b="1" dirty="0" smtClean="0"/>
              <a:t>is going</a:t>
            </a:r>
            <a:r>
              <a:rPr lang="cs-CZ" sz="1600" b="1" dirty="0" smtClean="0"/>
              <a:t> </a:t>
            </a:r>
            <a:r>
              <a:rPr lang="en-US" sz="1600" b="1" dirty="0"/>
              <a:t>by bike. </a:t>
            </a:r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'Look!' → </a:t>
            </a:r>
            <a:r>
              <a:rPr lang="en-US" sz="1600" dirty="0" smtClean="0">
                <a:hlinkClick r:id="" action="ppaction://hlinkfile"/>
              </a:rPr>
              <a:t>present continuous </a:t>
            </a:r>
            <a:endParaRPr lang="en-US" sz="1600" dirty="0" smtClean="0"/>
          </a:p>
          <a:p>
            <a:r>
              <a:rPr lang="en-US" sz="1600" b="1" dirty="0" smtClean="0"/>
              <a:t>Every </a:t>
            </a:r>
            <a:r>
              <a:rPr lang="en-US" sz="1600" b="1" dirty="0"/>
              <a:t>Sunday </a:t>
            </a:r>
            <a:r>
              <a:rPr lang="en-US" sz="1600" b="1" dirty="0" smtClean="0"/>
              <a:t>we</a:t>
            </a:r>
            <a:r>
              <a:rPr lang="cs-CZ" sz="1600" b="1" dirty="0" smtClean="0"/>
              <a:t> </a:t>
            </a:r>
            <a:r>
              <a:rPr lang="en-US" sz="1600" b="1" dirty="0" smtClean="0"/>
              <a:t>go</a:t>
            </a:r>
            <a:r>
              <a:rPr lang="cs-CZ" sz="1600" b="1" dirty="0" smtClean="0"/>
              <a:t>                 </a:t>
            </a:r>
            <a:r>
              <a:rPr lang="en-US" sz="1600" b="1" dirty="0" smtClean="0"/>
              <a:t>to </a:t>
            </a:r>
            <a:r>
              <a:rPr lang="en-US" sz="1600" b="1" dirty="0"/>
              <a:t>see my grandparents. </a:t>
            </a:r>
            <a:r>
              <a:rPr lang="cs-CZ" sz="1600" b="1" dirty="0" smtClean="0"/>
              <a:t>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'every Sunday' →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He often</a:t>
            </a:r>
            <a:r>
              <a:rPr lang="cs-CZ" sz="1600" b="1" dirty="0" smtClean="0"/>
              <a:t> </a:t>
            </a:r>
            <a:r>
              <a:rPr lang="en-US" sz="1600" b="1" dirty="0" smtClean="0"/>
              <a:t>goes</a:t>
            </a:r>
            <a:r>
              <a:rPr lang="cs-CZ" sz="1600" b="1" dirty="0" smtClean="0"/>
              <a:t>             </a:t>
            </a:r>
            <a:r>
              <a:rPr lang="en-US" sz="1600" b="1" dirty="0" smtClean="0"/>
              <a:t>to </a:t>
            </a:r>
            <a:r>
              <a:rPr lang="en-US" sz="1600" b="1" dirty="0"/>
              <a:t>the cinema. </a:t>
            </a:r>
            <a:r>
              <a:rPr lang="cs-CZ" sz="1600" b="1" dirty="0" smtClean="0"/>
              <a:t>      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'often' →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We</a:t>
            </a:r>
            <a:r>
              <a:rPr lang="cs-CZ" sz="1600" b="1" dirty="0" smtClean="0"/>
              <a:t> </a:t>
            </a:r>
            <a:r>
              <a:rPr lang="en-US" sz="1600" b="1" dirty="0" smtClean="0"/>
              <a:t>are playing</a:t>
            </a:r>
            <a:r>
              <a:rPr lang="cs-CZ" sz="1600" b="1" dirty="0" smtClean="0"/>
              <a:t> </a:t>
            </a:r>
            <a:r>
              <a:rPr lang="en-US" sz="1600" b="1" dirty="0"/>
              <a:t>Monopoly at the </a:t>
            </a:r>
            <a:r>
              <a:rPr lang="en-US" sz="1600" b="1" dirty="0" smtClean="0"/>
              <a:t>moment. </a:t>
            </a:r>
            <a:r>
              <a:rPr lang="cs-CZ" sz="1600" b="1" dirty="0" smtClean="0"/>
              <a:t>(play) </a:t>
            </a:r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'at the moment' → </a:t>
            </a:r>
            <a:r>
              <a:rPr lang="en-US" sz="1600" dirty="0" smtClean="0">
                <a:hlinkClick r:id="" action="ppaction://hlinkfile"/>
              </a:rPr>
              <a:t>present continuous</a:t>
            </a:r>
            <a:r>
              <a:rPr lang="en-US" sz="1600" dirty="0">
                <a:hlinkClick r:id="" action="ppaction://hlinkfile"/>
              </a:rPr>
              <a:t/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Note: Silent </a:t>
            </a:r>
            <a:r>
              <a:rPr lang="en-US" sz="1600" b="1" dirty="0">
                <a:hlinkClick r:id="" action="ppaction://hlinkfile"/>
              </a:rPr>
              <a:t>e</a:t>
            </a:r>
            <a:r>
              <a:rPr lang="en-US" sz="1600" dirty="0">
                <a:hlinkClick r:id="" action="ppaction://hlinkfile"/>
              </a:rPr>
              <a:t> is dropped when adding </a:t>
            </a:r>
            <a:r>
              <a:rPr lang="en-US" sz="1600" b="1" dirty="0" err="1">
                <a:hlinkClick r:id="" action="ppaction://hlinkfile"/>
              </a:rPr>
              <a:t>ing</a:t>
            </a:r>
            <a:r>
              <a:rPr lang="en-US" sz="1600" dirty="0" smtClean="0">
                <a:hlinkClick r:id="" action="ppaction://hlinkfile"/>
              </a:rPr>
              <a:t>.</a:t>
            </a:r>
            <a:r>
              <a:rPr lang="en-US" sz="1600" dirty="0" smtClean="0"/>
              <a:t>. </a:t>
            </a:r>
            <a:endParaRPr lang="en-US" sz="1600" dirty="0"/>
          </a:p>
          <a:p>
            <a:r>
              <a:rPr lang="en-US" sz="1600" b="1" dirty="0"/>
              <a:t>The child </a:t>
            </a:r>
            <a:r>
              <a:rPr lang="en-US" sz="1600" b="1" dirty="0" smtClean="0"/>
              <a:t>seldom</a:t>
            </a:r>
            <a:r>
              <a:rPr lang="cs-CZ" sz="1600" b="1" dirty="0" smtClean="0"/>
              <a:t> </a:t>
            </a:r>
            <a:r>
              <a:rPr lang="en-US" sz="1600" b="1" dirty="0" smtClean="0"/>
              <a:t>cries.</a:t>
            </a:r>
            <a:r>
              <a:rPr lang="cs-CZ" sz="1600" dirty="0" smtClean="0"/>
              <a:t>       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cry</a:t>
            </a:r>
            <a:r>
              <a:rPr lang="cs-CZ" sz="1600" b="1" dirty="0" smtClean="0"/>
              <a:t>)        </a:t>
            </a:r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'usually' → simple present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Note: When adding 's', a final 'y' after a consonant (r) becomes '</a:t>
            </a:r>
            <a:r>
              <a:rPr lang="en-US" sz="1600" dirty="0" err="1">
                <a:hlinkClick r:id="" action="ppaction://hlinkfile"/>
              </a:rPr>
              <a:t>ie</a:t>
            </a:r>
            <a:r>
              <a:rPr lang="en-US" sz="1600" dirty="0">
                <a:hlinkClick r:id="" action="ppaction://hlinkfile"/>
              </a:rPr>
              <a:t>'</a:t>
            </a:r>
            <a:r>
              <a:rPr lang="en-US" sz="1600" dirty="0"/>
              <a:t> . </a:t>
            </a:r>
          </a:p>
          <a:p>
            <a:r>
              <a:rPr lang="en-US" sz="1600" b="1" dirty="0" smtClean="0"/>
              <a:t>I</a:t>
            </a:r>
            <a:r>
              <a:rPr lang="cs-CZ" sz="1600" b="1" dirty="0" smtClean="0"/>
              <a:t> </a:t>
            </a:r>
            <a:r>
              <a:rPr lang="en-US" sz="1600" b="1" dirty="0" smtClean="0"/>
              <a:t>am </a:t>
            </a:r>
            <a:r>
              <a:rPr lang="en-US" sz="1600" b="1" dirty="0"/>
              <a:t>not </a:t>
            </a:r>
            <a:r>
              <a:rPr lang="en-US" sz="1600" b="1" dirty="0" smtClean="0"/>
              <a:t>doing</a:t>
            </a:r>
            <a:r>
              <a:rPr lang="cs-CZ" sz="1600" b="1" dirty="0" smtClean="0"/>
              <a:t>      </a:t>
            </a:r>
            <a:r>
              <a:rPr lang="en-US" sz="1600" b="1" dirty="0" smtClean="0"/>
              <a:t>anything </a:t>
            </a:r>
            <a:r>
              <a:rPr lang="en-US" sz="1600" b="1" dirty="0"/>
              <a:t>at the moment</a:t>
            </a:r>
            <a:r>
              <a:rPr lang="en-US" sz="1600" b="1" dirty="0" smtClean="0"/>
              <a:t>.</a:t>
            </a:r>
            <a:r>
              <a:rPr lang="cs-CZ" sz="1600" b="1" dirty="0" smtClean="0"/>
              <a:t> (not do)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'at the moment' → </a:t>
            </a:r>
            <a:r>
              <a:rPr lang="en-US" sz="1600" dirty="0" smtClean="0">
                <a:hlinkClick r:id="" action="ppaction://hlinkfile"/>
              </a:rPr>
              <a:t>present continuous.</a:t>
            </a:r>
            <a:r>
              <a:rPr lang="en-US" sz="1600" dirty="0" smtClean="0"/>
              <a:t> </a:t>
            </a:r>
          </a:p>
          <a:p>
            <a:r>
              <a:rPr lang="en-US" sz="1600" b="1" dirty="0" smtClean="0"/>
              <a:t>Does </a:t>
            </a:r>
            <a:r>
              <a:rPr lang="en-US" sz="1600" b="1" dirty="0"/>
              <a:t>he </a:t>
            </a:r>
            <a:r>
              <a:rPr lang="cs-CZ" sz="1600" b="1" dirty="0" smtClean="0"/>
              <a:t>       </a:t>
            </a:r>
            <a:r>
              <a:rPr lang="en-US" sz="1600" b="1" dirty="0" smtClean="0"/>
              <a:t>watch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the </a:t>
            </a:r>
            <a:r>
              <a:rPr lang="en-US" sz="1600" b="1" dirty="0"/>
              <a:t>news regularly?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watch</a:t>
            </a:r>
            <a:r>
              <a:rPr lang="cs-CZ" sz="1600" b="1" dirty="0" smtClean="0"/>
              <a:t>)</a:t>
            </a:r>
            <a:endParaRPr lang="cs-CZ" sz="1600" b="1" dirty="0"/>
          </a:p>
          <a:p>
            <a:r>
              <a:rPr lang="en-US" sz="1600" dirty="0" smtClean="0">
                <a:hlinkClick r:id="" action="ppaction://hlinkfile"/>
              </a:rPr>
              <a:t>signal </a:t>
            </a:r>
            <a:r>
              <a:rPr lang="en-US" sz="1600" dirty="0">
                <a:hlinkClick r:id="" action="ppaction://hlinkfile"/>
              </a:rPr>
              <a:t>word: 'regularly' → simple present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Note: In negative sentences and questions we need an auxiliary. If no auxiliary is given, use 'do' or 'does' (third person singular).</a:t>
            </a:r>
            <a:r>
              <a:rPr lang="en-US" sz="1600" dirty="0"/>
              <a:t> 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9144000" y="11247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296400" y="12771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448800" y="14295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601200" y="15819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753600" y="17343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906000" y="18867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058400" y="20391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210800" y="21915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363200" y="23439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325712" y="582771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921296" y="531421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261411" y="4797152"/>
            <a:ext cx="1251463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33505" y="407707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357558" y="354536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339752" y="307272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739804" y="2392185"/>
            <a:ext cx="709228" cy="24185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094418" y="139600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403648" y="6374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-4484240" y="1213520"/>
            <a:ext cx="4464496" cy="4320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84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0"/>
            <a:ext cx="8712968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Exercise 2</a:t>
            </a:r>
          </a:p>
          <a:p>
            <a:r>
              <a:rPr lang="en-US" sz="1600" dirty="0" smtClean="0"/>
              <a:t>Marc Look </a:t>
            </a:r>
            <a:r>
              <a:rPr lang="en-US" sz="1600" dirty="0"/>
              <a:t>at the picture on the right and complete the sentences (Simple Present or Present </a:t>
            </a:r>
            <a:r>
              <a:rPr lang="en-US" sz="1600" dirty="0" smtClean="0"/>
              <a:t>Continuous)</a:t>
            </a:r>
            <a:r>
              <a:rPr lang="cs-CZ" sz="1600" dirty="0" smtClean="0"/>
              <a:t>:</a:t>
            </a:r>
            <a:endParaRPr lang="en-US" sz="1600" dirty="0"/>
          </a:p>
          <a:p>
            <a:r>
              <a:rPr lang="en-US" sz="1600" b="1" dirty="0" smtClean="0"/>
              <a:t>This</a:t>
            </a:r>
            <a:r>
              <a:rPr lang="cs-CZ" sz="1600" b="1" dirty="0" smtClean="0"/>
              <a:t>    </a:t>
            </a:r>
            <a:r>
              <a:rPr lang="en-US" sz="1600" b="1" dirty="0" smtClean="0"/>
              <a:t> is </a:t>
            </a:r>
            <a:r>
              <a:rPr lang="cs-CZ" sz="1600" b="1" dirty="0" smtClean="0"/>
              <a:t>             </a:t>
            </a:r>
            <a:r>
              <a:rPr lang="en-US" sz="1600" b="1" dirty="0" smtClean="0"/>
              <a:t>Marc</a:t>
            </a:r>
            <a:r>
              <a:rPr lang="en-US" sz="1600" b="1" dirty="0"/>
              <a:t>. </a:t>
            </a:r>
            <a:r>
              <a:rPr lang="cs-CZ" sz="1600" b="1" dirty="0" smtClean="0"/>
              <a:t> (</a:t>
            </a:r>
            <a:r>
              <a:rPr lang="cs-CZ" sz="1600" b="1" dirty="0" err="1" smtClean="0"/>
              <a:t>be</a:t>
            </a:r>
            <a:r>
              <a:rPr lang="cs-CZ" sz="1600" b="1" dirty="0" smtClean="0"/>
              <a:t>)</a:t>
            </a:r>
            <a:r>
              <a:rPr lang="en-US" sz="1600" dirty="0" smtClean="0">
                <a:hlinkClick r:id="" action="ppaction://hlinkfile"/>
              </a:rPr>
              <a:t>'be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He </a:t>
            </a:r>
            <a:r>
              <a:rPr lang="en-US" sz="1600" b="1" dirty="0"/>
              <a:t>is </a:t>
            </a:r>
            <a:r>
              <a:rPr lang="en-US" sz="1600" b="1" dirty="0" smtClean="0"/>
              <a:t>wearing a T-shirt </a:t>
            </a:r>
            <a:r>
              <a:rPr lang="en-US" sz="1600" b="1" dirty="0"/>
              <a:t>and shorts today.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wear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he doing now? - Present </a:t>
            </a:r>
            <a:r>
              <a:rPr lang="en-US" sz="1600" dirty="0" smtClean="0">
                <a:hlinkClick r:id="" action="ppaction://hlinkfile"/>
              </a:rPr>
              <a:t>Continuous(signal </a:t>
            </a:r>
            <a:r>
              <a:rPr lang="en-US" sz="1600" dirty="0">
                <a:hlinkClick r:id="" action="ppaction://hlinkfile"/>
              </a:rPr>
              <a:t>word: today)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He </a:t>
            </a:r>
            <a:r>
              <a:rPr lang="en-US" sz="1600" b="1" dirty="0"/>
              <a:t>is </a:t>
            </a:r>
            <a:r>
              <a:rPr lang="en-US" sz="1600" b="1" dirty="0" smtClean="0"/>
              <a:t>eating </a:t>
            </a:r>
            <a:r>
              <a:rPr lang="cs-CZ" sz="1600" b="1" dirty="0" smtClean="0"/>
              <a:t>      </a:t>
            </a:r>
            <a:r>
              <a:rPr lang="en-US" sz="1600" b="1" dirty="0" smtClean="0"/>
              <a:t>an </a:t>
            </a:r>
            <a:r>
              <a:rPr lang="en-US" sz="1600" b="1" dirty="0"/>
              <a:t>apple at the moment.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eat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he doing now? - Present Progressive (signal word: at the moment)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Marc likes </a:t>
            </a:r>
            <a:r>
              <a:rPr lang="cs-CZ" sz="1600" b="1" dirty="0" smtClean="0"/>
              <a:t>           </a:t>
            </a:r>
            <a:r>
              <a:rPr lang="en-US" sz="1600" b="1" dirty="0" smtClean="0"/>
              <a:t>fruits </a:t>
            </a:r>
            <a:r>
              <a:rPr lang="en-US" sz="1600" b="1" dirty="0"/>
              <a:t>and vegetables.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like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'like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/>
              <a:t>He </a:t>
            </a:r>
            <a:r>
              <a:rPr lang="en-US" sz="1600" b="1" dirty="0" smtClean="0"/>
              <a:t>eats </a:t>
            </a:r>
            <a:r>
              <a:rPr lang="cs-CZ" sz="1600" b="1" dirty="0" smtClean="0"/>
              <a:t>             </a:t>
            </a:r>
            <a:r>
              <a:rPr lang="en-US" sz="1600" b="1" dirty="0" smtClean="0"/>
              <a:t>some </a:t>
            </a:r>
            <a:r>
              <a:rPr lang="en-US" sz="1600" b="1" dirty="0"/>
              <a:t>every day.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eat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he do in general? - Simple Present (signal word: every day)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Marc </a:t>
            </a:r>
            <a:r>
              <a:rPr lang="en-US" sz="1600" b="1" dirty="0"/>
              <a:t>knows 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that </a:t>
            </a:r>
            <a:r>
              <a:rPr lang="en-US" sz="1600" b="1" dirty="0"/>
              <a:t>apples </a:t>
            </a:r>
            <a:r>
              <a:rPr lang="en-US" sz="1600" b="1" dirty="0" smtClean="0"/>
              <a:t>are good </a:t>
            </a:r>
            <a:r>
              <a:rPr lang="en-US" sz="1600" b="1" dirty="0"/>
              <a:t>for his health</a:t>
            </a:r>
            <a:r>
              <a:rPr lang="en-US" sz="1600" b="1" dirty="0" smtClean="0"/>
              <a:t>.</a:t>
            </a:r>
            <a:r>
              <a:rPr lang="cs-CZ" sz="1600" b="1" dirty="0" smtClean="0"/>
              <a:t> (</a:t>
            </a:r>
            <a:r>
              <a:rPr lang="cs-CZ" sz="1600" b="1" dirty="0" err="1" smtClean="0"/>
              <a:t>know</a:t>
            </a:r>
            <a:r>
              <a:rPr lang="cs-CZ" sz="1600" b="1" dirty="0" smtClean="0"/>
              <a:t>)</a:t>
            </a:r>
            <a:endParaRPr lang="cs-CZ" sz="1600" b="1" dirty="0"/>
          </a:p>
          <a:p>
            <a:r>
              <a:rPr lang="en-US" sz="1600" dirty="0" smtClean="0">
                <a:hlinkClick r:id="" action="ppaction://hlinkfile"/>
              </a:rPr>
              <a:t>'know</a:t>
            </a:r>
            <a:r>
              <a:rPr lang="en-US" sz="1600" dirty="0">
                <a:hlinkClick r:id="" action="ppaction://hlinkfile"/>
              </a:rPr>
              <a:t>' and 'be' are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Exercise </a:t>
            </a:r>
            <a:r>
              <a:rPr lang="en-US" sz="1600" b="1" dirty="0"/>
              <a:t>3</a:t>
            </a:r>
          </a:p>
          <a:p>
            <a:r>
              <a:rPr lang="en-US" sz="1600" dirty="0" smtClean="0"/>
              <a:t>Caroline Look </a:t>
            </a:r>
            <a:r>
              <a:rPr lang="en-US" sz="1600" dirty="0"/>
              <a:t>at the picture on the right and complete the sentences (Simple Present or Present Progressive).</a:t>
            </a:r>
          </a:p>
          <a:p>
            <a:r>
              <a:rPr lang="en-US" sz="1600" b="1" dirty="0"/>
              <a:t>This </a:t>
            </a:r>
            <a:r>
              <a:rPr lang="en-US" sz="1600" b="1" dirty="0" smtClean="0"/>
              <a:t>is </a:t>
            </a:r>
            <a:r>
              <a:rPr lang="cs-CZ" sz="1600" b="1" dirty="0" smtClean="0"/>
              <a:t>                 </a:t>
            </a:r>
            <a:r>
              <a:rPr lang="en-US" sz="1600" b="1" dirty="0" smtClean="0"/>
              <a:t>Caroline</a:t>
            </a:r>
            <a:r>
              <a:rPr lang="en-US" sz="1600" b="1" dirty="0"/>
              <a:t>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be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'be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/>
              <a:t>Caroline </a:t>
            </a:r>
            <a:r>
              <a:rPr lang="en-US" sz="1600" b="1" dirty="0" smtClean="0"/>
              <a:t>has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 </a:t>
            </a:r>
            <a:r>
              <a:rPr lang="cs-CZ" sz="1600" b="1" dirty="0" smtClean="0"/>
              <a:t>      </a:t>
            </a:r>
            <a:r>
              <a:rPr lang="en-US" sz="1600" b="1" dirty="0" smtClean="0"/>
              <a:t>long </a:t>
            </a:r>
            <a:r>
              <a:rPr lang="en-US" sz="1600" b="1" dirty="0"/>
              <a:t>blond hair.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have</a:t>
            </a:r>
            <a:r>
              <a:rPr lang="cs-CZ" sz="1600" b="1" dirty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'have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She </a:t>
            </a:r>
            <a:r>
              <a:rPr lang="en-US" sz="1600" b="1" dirty="0"/>
              <a:t>usually wears </a:t>
            </a:r>
            <a:r>
              <a:rPr lang="cs-CZ" sz="1600" b="1" dirty="0" smtClean="0"/>
              <a:t>  </a:t>
            </a:r>
            <a:r>
              <a:rPr lang="en-US" sz="1600" b="1" dirty="0" smtClean="0"/>
              <a:t>glasses</a:t>
            </a:r>
            <a:r>
              <a:rPr lang="en-US" sz="1600" b="1" dirty="0"/>
              <a:t>, but now she is </a:t>
            </a:r>
            <a:r>
              <a:rPr lang="en-US" sz="1600" b="1" dirty="0" smtClean="0"/>
              <a:t>wearing contact lenses</a:t>
            </a:r>
            <a:r>
              <a:rPr lang="cs-CZ" sz="1600" b="1" dirty="0"/>
              <a:t>.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wear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usually)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What is she doing now? - Present Progressive (signal word: now)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Caroline likes </a:t>
            </a:r>
            <a:r>
              <a:rPr lang="cs-CZ" sz="1600" b="1" dirty="0" smtClean="0"/>
              <a:t>          </a:t>
            </a:r>
            <a:r>
              <a:rPr lang="en-US" sz="1600" b="1" dirty="0" smtClean="0"/>
              <a:t>sports</a:t>
            </a:r>
            <a:r>
              <a:rPr lang="en-US" sz="1600" b="1" dirty="0"/>
              <a:t>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like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'like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/>
              <a:t>She </a:t>
            </a:r>
            <a:r>
              <a:rPr lang="en-US" sz="1600" b="1" dirty="0" smtClean="0"/>
              <a:t>plays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handball </a:t>
            </a:r>
            <a:r>
              <a:rPr lang="en-US" sz="1600" b="1" dirty="0"/>
              <a:t>every Monday and Thursday. </a:t>
            </a:r>
            <a:r>
              <a:rPr lang="cs-CZ" sz="1600" b="1" dirty="0" smtClean="0"/>
              <a:t> (play)</a:t>
            </a:r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every </a:t>
            </a:r>
            <a:r>
              <a:rPr lang="en-US" sz="1600" dirty="0" smtClean="0">
                <a:hlinkClick r:id="" action="ppaction://hlinkfile"/>
              </a:rPr>
              <a:t>...)</a:t>
            </a:r>
            <a:r>
              <a:rPr lang="en-US" sz="1600" dirty="0" smtClean="0"/>
              <a:t>  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683568" y="69249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81040" y="5842226"/>
            <a:ext cx="1301305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32040" y="5096455"/>
            <a:ext cx="1274440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75249" y="5098752"/>
            <a:ext cx="94167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248780" y="4581128"/>
            <a:ext cx="144437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3568" y="41490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60861" y="29535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44837" y="246280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39552" y="145607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39552" y="91234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55576" y="194198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401944" y="14344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3568" y="631610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1683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4</a:t>
            </a:r>
          </a:p>
          <a:p>
            <a:r>
              <a:rPr lang="en-US" dirty="0"/>
              <a:t>Look at the picture on the right and complete the sentences (Simple Present or Present Progressive).</a:t>
            </a:r>
          </a:p>
          <a:p>
            <a:r>
              <a:rPr lang="en-US" b="1" dirty="0"/>
              <a:t>Joe and Dennis </a:t>
            </a:r>
            <a:r>
              <a:rPr lang="en-US" b="1" dirty="0" smtClean="0"/>
              <a:t>are</a:t>
            </a:r>
            <a:r>
              <a:rPr lang="cs-CZ" b="1" dirty="0" smtClean="0"/>
              <a:t>             </a:t>
            </a:r>
            <a:r>
              <a:rPr lang="en-US" b="1" dirty="0" smtClean="0"/>
              <a:t>best </a:t>
            </a:r>
            <a:r>
              <a:rPr lang="en-US" b="1" dirty="0"/>
              <a:t>friends.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They </a:t>
            </a:r>
            <a:r>
              <a:rPr lang="en-US" b="1" dirty="0"/>
              <a:t>often </a:t>
            </a:r>
            <a:r>
              <a:rPr lang="en-US" b="1" dirty="0" smtClean="0"/>
              <a:t>meet</a:t>
            </a:r>
            <a:r>
              <a:rPr lang="cs-CZ" b="1" dirty="0" smtClean="0"/>
              <a:t>          </a:t>
            </a:r>
            <a:r>
              <a:rPr lang="en-US" b="1" dirty="0" smtClean="0"/>
              <a:t>in </a:t>
            </a:r>
            <a:r>
              <a:rPr lang="en-US" b="1" dirty="0"/>
              <a:t>the </a:t>
            </a:r>
            <a:r>
              <a:rPr lang="en-US" b="1" dirty="0" smtClean="0"/>
              <a:t>afternoon</a:t>
            </a:r>
            <a:r>
              <a:rPr lang="cs-CZ" b="1" dirty="0" smtClean="0"/>
              <a:t>. (</a:t>
            </a:r>
            <a:r>
              <a:rPr lang="cs-CZ" b="1" dirty="0" err="1" smtClean="0"/>
              <a:t>meet</a:t>
            </a:r>
            <a:r>
              <a:rPr lang="cs-CZ" b="1" dirty="0" smtClean="0"/>
              <a:t>)</a:t>
            </a:r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 they do in general? - Simple Present (signal word: often</a:t>
            </a:r>
            <a:r>
              <a:rPr lang="en-US" dirty="0" smtClean="0">
                <a:hlinkClick r:id="" action="ppaction://hlinkfile"/>
              </a:rPr>
              <a:t>)</a:t>
            </a:r>
            <a:r>
              <a:rPr lang="en-US" dirty="0" smtClean="0"/>
              <a:t>. </a:t>
            </a:r>
            <a:endParaRPr lang="en-US" dirty="0"/>
          </a:p>
          <a:p>
            <a:r>
              <a:rPr lang="en-US" b="1" dirty="0"/>
              <a:t>What are they </a:t>
            </a:r>
            <a:r>
              <a:rPr lang="en-US" b="1" dirty="0" smtClean="0"/>
              <a:t>doing</a:t>
            </a:r>
            <a:r>
              <a:rPr lang="cs-CZ" b="1" dirty="0" smtClean="0"/>
              <a:t>     </a:t>
            </a:r>
            <a:r>
              <a:rPr lang="en-US" b="1" dirty="0" smtClean="0"/>
              <a:t>at </a:t>
            </a:r>
            <a:r>
              <a:rPr lang="en-US" b="1" dirty="0"/>
              <a:t>the moment? </a:t>
            </a:r>
            <a:r>
              <a:rPr lang="cs-CZ" b="1" dirty="0" smtClean="0"/>
              <a:t>(do)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Progressive (signal word: at the moment)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They </a:t>
            </a:r>
            <a:r>
              <a:rPr lang="en-US" b="1" dirty="0"/>
              <a:t>are </a:t>
            </a:r>
            <a:r>
              <a:rPr lang="en-US" b="1" dirty="0" smtClean="0"/>
              <a:t>playing</a:t>
            </a:r>
            <a:r>
              <a:rPr lang="cs-CZ" b="1" dirty="0" smtClean="0"/>
              <a:t> </a:t>
            </a:r>
            <a:r>
              <a:rPr lang="en-US" b="1" dirty="0" smtClean="0"/>
              <a:t>football</a:t>
            </a:r>
            <a:r>
              <a:rPr lang="en-US" b="1" dirty="0"/>
              <a:t>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Progressive (signal word in the question above)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/>
              <a:t>They </a:t>
            </a:r>
            <a:r>
              <a:rPr lang="en-US" b="1" dirty="0" smtClean="0"/>
              <a:t>love</a:t>
            </a:r>
            <a:r>
              <a:rPr lang="cs-CZ" b="1" dirty="0" smtClean="0"/>
              <a:t>            </a:t>
            </a:r>
            <a:r>
              <a:rPr lang="en-US" b="1" dirty="0" smtClean="0"/>
              <a:t>football</a:t>
            </a:r>
            <a:r>
              <a:rPr lang="en-US" b="1" dirty="0"/>
              <a:t>. </a:t>
            </a:r>
            <a:r>
              <a:rPr lang="cs-CZ" b="1" dirty="0" smtClean="0"/>
              <a:t>(love)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'love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Joe </a:t>
            </a:r>
            <a:r>
              <a:rPr lang="en-US" b="1" dirty="0" err="1"/>
              <a:t>practises</a:t>
            </a:r>
            <a:r>
              <a:rPr lang="en-US" b="1" dirty="0"/>
              <a:t> </a:t>
            </a:r>
            <a:r>
              <a:rPr lang="cs-CZ" b="1" dirty="0" smtClean="0"/>
              <a:t>   </a:t>
            </a:r>
            <a:r>
              <a:rPr lang="en-US" b="1" dirty="0" smtClean="0"/>
              <a:t>with </a:t>
            </a:r>
            <a:r>
              <a:rPr lang="en-US" b="1" dirty="0"/>
              <a:t>his father every weekend, but Dennis </a:t>
            </a:r>
            <a:endParaRPr lang="cs-CZ" b="1" dirty="0" smtClean="0"/>
          </a:p>
          <a:p>
            <a:r>
              <a:rPr lang="en-US" b="1" dirty="0" smtClean="0"/>
              <a:t>does </a:t>
            </a:r>
            <a:r>
              <a:rPr lang="en-US" b="1" dirty="0"/>
              <a:t>not </a:t>
            </a:r>
            <a:r>
              <a:rPr lang="en-US" b="1" dirty="0" smtClean="0"/>
              <a:t>play</a:t>
            </a:r>
            <a:r>
              <a:rPr lang="cs-CZ" b="1" dirty="0" smtClean="0"/>
              <a:t> </a:t>
            </a:r>
            <a:r>
              <a:rPr lang="en-US" b="1" dirty="0" smtClean="0"/>
              <a:t>football </a:t>
            </a:r>
            <a:r>
              <a:rPr lang="en-US" b="1" dirty="0"/>
              <a:t>very often. </a:t>
            </a:r>
            <a:r>
              <a:rPr lang="cs-CZ" b="1" dirty="0" smtClean="0"/>
              <a:t>(</a:t>
            </a:r>
            <a:r>
              <a:rPr lang="cs-CZ" b="1" dirty="0" err="1" smtClean="0"/>
              <a:t>practise</a:t>
            </a:r>
            <a:r>
              <a:rPr lang="cs-CZ" b="1" dirty="0" smtClean="0"/>
              <a:t>, not play)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 they do in general? - Simple Present (signal word: every weekend, not very often</a:t>
            </a:r>
            <a:r>
              <a:rPr lang="en-US" dirty="0" smtClean="0">
                <a:hlinkClick r:id="" action="ppaction://hlinkfile"/>
              </a:rPr>
              <a:t>)</a:t>
            </a:r>
            <a:endParaRPr lang="cs-CZ" dirty="0" smtClean="0"/>
          </a:p>
          <a:p>
            <a:r>
              <a:rPr lang="en-US" dirty="0" smtClean="0"/>
              <a:t>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643361" y="83852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9401944" y="14344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554344" y="15868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26740" y="4987993"/>
            <a:ext cx="169698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0444" y="465313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96112" y="41490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96112" y="3336560"/>
            <a:ext cx="1448811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67744" y="2473005"/>
            <a:ext cx="1152127" cy="3383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51531" y="2473005"/>
            <a:ext cx="468141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835696" y="194944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411760" y="14009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95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96944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5</a:t>
            </a:r>
          </a:p>
          <a:p>
            <a:r>
              <a:rPr lang="en-US" dirty="0"/>
              <a:t>Look at the picture on the right and complete the sentences (Simple Present or Present Progressive).</a:t>
            </a:r>
          </a:p>
          <a:p>
            <a:r>
              <a:rPr lang="en-US" b="1" dirty="0"/>
              <a:t>These </a:t>
            </a:r>
            <a:r>
              <a:rPr lang="en-US" b="1" dirty="0" smtClean="0"/>
              <a:t>are</a:t>
            </a:r>
            <a:r>
              <a:rPr lang="cs-CZ" b="1" dirty="0" smtClean="0"/>
              <a:t>          </a:t>
            </a:r>
            <a:r>
              <a:rPr lang="en-US" b="1" dirty="0" smtClean="0"/>
              <a:t> </a:t>
            </a:r>
            <a:r>
              <a:rPr lang="cs-CZ" b="1" dirty="0" smtClean="0"/>
              <a:t>  </a:t>
            </a:r>
            <a:r>
              <a:rPr lang="en-US" b="1" dirty="0" smtClean="0"/>
              <a:t>Linda </a:t>
            </a:r>
            <a:r>
              <a:rPr lang="en-US" b="1" dirty="0"/>
              <a:t>and Jeff. </a:t>
            </a:r>
            <a:r>
              <a:rPr lang="cs-CZ" b="1" dirty="0" smtClean="0"/>
              <a:t> 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'be' is normally only used in the simple form</a:t>
            </a:r>
            <a:r>
              <a:rPr lang="en-US" dirty="0" smtClean="0"/>
              <a:t> </a:t>
            </a:r>
          </a:p>
          <a:p>
            <a:r>
              <a:rPr lang="en-US" b="1" dirty="0"/>
              <a:t>Linda </a:t>
            </a:r>
            <a:r>
              <a:rPr lang="en-US" b="1" dirty="0" smtClean="0"/>
              <a:t>is </a:t>
            </a:r>
            <a:r>
              <a:rPr lang="cs-CZ" b="1" dirty="0" smtClean="0"/>
              <a:t>              </a:t>
            </a:r>
            <a:r>
              <a:rPr lang="en-US" b="1" dirty="0" smtClean="0"/>
              <a:t>Jeff's </a:t>
            </a:r>
            <a:r>
              <a:rPr lang="en-US" b="1" dirty="0"/>
              <a:t>little sister.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'be' is normally only used in the simple form</a:t>
            </a:r>
            <a:r>
              <a:rPr lang="en-US" dirty="0" smtClean="0"/>
              <a:t> </a:t>
            </a:r>
          </a:p>
          <a:p>
            <a:r>
              <a:rPr lang="en-US" b="1" dirty="0" smtClean="0"/>
              <a:t>At </a:t>
            </a:r>
            <a:r>
              <a:rPr lang="en-US" b="1" dirty="0"/>
              <a:t>the moment, the two kids are </a:t>
            </a:r>
            <a:r>
              <a:rPr lang="en-US" b="1" dirty="0" smtClean="0"/>
              <a:t>sitting on </a:t>
            </a:r>
            <a:r>
              <a:rPr lang="en-US" b="1" dirty="0"/>
              <a:t>the floor. </a:t>
            </a:r>
            <a:r>
              <a:rPr lang="cs-CZ" b="1" dirty="0" smtClean="0"/>
              <a:t>(</a:t>
            </a:r>
            <a:r>
              <a:rPr lang="cs-CZ" b="1" dirty="0" err="1" smtClean="0"/>
              <a:t>sit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</a:t>
            </a:r>
            <a:r>
              <a:rPr lang="en-US" dirty="0" smtClean="0">
                <a:hlinkClick r:id="" action="ppaction://hlinkfile"/>
              </a:rPr>
              <a:t>Continuous (signal </a:t>
            </a:r>
            <a:r>
              <a:rPr lang="en-US" dirty="0">
                <a:hlinkClick r:id="" action="ppaction://hlinkfile"/>
              </a:rPr>
              <a:t>word: at the moment)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b="1" dirty="0" smtClean="0"/>
              <a:t>Jeff </a:t>
            </a:r>
            <a:r>
              <a:rPr lang="en-US" b="1" dirty="0"/>
              <a:t>is </a:t>
            </a:r>
            <a:r>
              <a:rPr lang="en-US" b="1" dirty="0" smtClean="0"/>
              <a:t>holding</a:t>
            </a:r>
            <a:r>
              <a:rPr lang="cs-CZ" b="1" dirty="0" smtClean="0"/>
              <a:t>   </a:t>
            </a:r>
            <a:r>
              <a:rPr lang="en-US" b="1" dirty="0" smtClean="0"/>
              <a:t>a </a:t>
            </a:r>
            <a:r>
              <a:rPr lang="en-US" b="1" dirty="0"/>
              <a:t>book right now, he is </a:t>
            </a:r>
            <a:r>
              <a:rPr lang="en-US" b="1" dirty="0" smtClean="0"/>
              <a:t>reading</a:t>
            </a:r>
            <a:r>
              <a:rPr lang="cs-CZ" b="1" dirty="0" smtClean="0"/>
              <a:t> </a:t>
            </a:r>
            <a:r>
              <a:rPr lang="en-US" b="1" dirty="0" smtClean="0"/>
              <a:t> a </a:t>
            </a:r>
            <a:r>
              <a:rPr lang="en-US" b="1" dirty="0"/>
              <a:t>story to Linda. </a:t>
            </a:r>
            <a:r>
              <a:rPr lang="cs-CZ" b="1" dirty="0" smtClean="0"/>
              <a:t>(hold, </a:t>
            </a:r>
            <a:r>
              <a:rPr lang="cs-CZ" b="1" dirty="0" err="1" smtClean="0"/>
              <a:t>read</a:t>
            </a:r>
            <a:r>
              <a:rPr lang="cs-CZ" b="1" dirty="0" smtClean="0"/>
              <a:t>) </a:t>
            </a:r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</a:t>
            </a:r>
            <a:r>
              <a:rPr lang="en-US" dirty="0" smtClean="0">
                <a:hlinkClick r:id="" action="ppaction://hlinkfile"/>
              </a:rPr>
              <a:t>Continuous (signal </a:t>
            </a:r>
            <a:r>
              <a:rPr lang="en-US" dirty="0">
                <a:hlinkClick r:id="" action="ppaction://hlinkfile"/>
              </a:rPr>
              <a:t>word: right now</a:t>
            </a:r>
            <a:r>
              <a:rPr lang="en-US" dirty="0" smtClean="0">
                <a:hlinkClick r:id="" action="ppaction://hlinkfile"/>
              </a:rPr>
              <a:t>)</a:t>
            </a:r>
            <a:endParaRPr lang="en-US" dirty="0"/>
          </a:p>
          <a:p>
            <a:r>
              <a:rPr lang="en-US" b="1" dirty="0"/>
              <a:t>Look! Linda is listening carefully and she is </a:t>
            </a:r>
            <a:r>
              <a:rPr lang="en-US" b="1" dirty="0" smtClean="0"/>
              <a:t>looking at </a:t>
            </a:r>
            <a:r>
              <a:rPr lang="en-US" b="1" dirty="0"/>
              <a:t>the beautiful pictures. </a:t>
            </a:r>
            <a:r>
              <a:rPr lang="cs-CZ" b="1" dirty="0" smtClean="0"/>
              <a:t>(listen, </a:t>
            </a:r>
            <a:r>
              <a:rPr lang="cs-CZ" b="1" dirty="0" err="1" smtClean="0"/>
              <a:t>look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</a:t>
            </a:r>
            <a:r>
              <a:rPr lang="en-US" dirty="0" smtClean="0">
                <a:hlinkClick r:id="" action="ppaction://hlinkfile"/>
              </a:rPr>
              <a:t>Continuous (signal </a:t>
            </a:r>
            <a:r>
              <a:rPr lang="en-US" dirty="0">
                <a:hlinkClick r:id="" action="ppaction://hlinkfile"/>
              </a:rPr>
              <a:t>word: Look!)</a:t>
            </a:r>
            <a:r>
              <a:rPr lang="en-US" dirty="0"/>
              <a:t> </a:t>
            </a:r>
            <a:r>
              <a:rPr lang="en-US" b="1" dirty="0"/>
              <a:t>Linda </a:t>
            </a:r>
            <a:r>
              <a:rPr lang="en-US" b="1" dirty="0" smtClean="0"/>
              <a:t>loves </a:t>
            </a:r>
            <a:r>
              <a:rPr lang="cs-CZ" b="1" dirty="0" smtClean="0"/>
              <a:t>        </a:t>
            </a:r>
            <a:r>
              <a:rPr lang="en-US" b="1" dirty="0" smtClean="0"/>
              <a:t>Jeff's </a:t>
            </a:r>
            <a:r>
              <a:rPr lang="en-US" b="1" dirty="0"/>
              <a:t>stories. </a:t>
            </a:r>
            <a:r>
              <a:rPr lang="cs-CZ" b="1" dirty="0" smtClean="0"/>
              <a:t>(love)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'love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b="1" dirty="0"/>
              <a:t>He </a:t>
            </a:r>
            <a:r>
              <a:rPr lang="en-US" b="1" dirty="0" smtClean="0"/>
              <a:t>reads </a:t>
            </a:r>
            <a:r>
              <a:rPr lang="cs-CZ" b="1" dirty="0" smtClean="0"/>
              <a:t>         </a:t>
            </a:r>
            <a:r>
              <a:rPr lang="en-US" b="1" dirty="0" smtClean="0"/>
              <a:t>a </a:t>
            </a:r>
            <a:r>
              <a:rPr lang="en-US" b="1" dirty="0"/>
              <a:t>story to her every day. </a:t>
            </a:r>
            <a:r>
              <a:rPr lang="cs-CZ" b="1" dirty="0" smtClean="0"/>
              <a:t>(</a:t>
            </a:r>
            <a:r>
              <a:rPr lang="cs-CZ" b="1" dirty="0" err="1" smtClean="0"/>
              <a:t>read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does he do in general? - Simple Present (signal word: every day)</a:t>
            </a:r>
            <a:r>
              <a:rPr lang="en-US" dirty="0"/>
              <a:t> </a:t>
            </a:r>
            <a:r>
              <a:rPr lang="en-US" b="1" dirty="0" smtClean="0"/>
              <a:t>Jeff </a:t>
            </a:r>
            <a:r>
              <a:rPr lang="en-US" b="1" dirty="0"/>
              <a:t>sometimes even </a:t>
            </a:r>
            <a:r>
              <a:rPr lang="cs-CZ" b="1" dirty="0" smtClean="0"/>
              <a:t>       </a:t>
            </a:r>
            <a:r>
              <a:rPr lang="en-US" b="1" dirty="0" smtClean="0"/>
              <a:t>writes his </a:t>
            </a:r>
            <a:r>
              <a:rPr lang="en-US" b="1" dirty="0"/>
              <a:t>own stories. </a:t>
            </a:r>
            <a:r>
              <a:rPr lang="cs-CZ" b="1" dirty="0" smtClean="0"/>
              <a:t>(</a:t>
            </a:r>
            <a:r>
              <a:rPr lang="cs-CZ" b="1" dirty="0" err="1" smtClean="0"/>
              <a:t>write</a:t>
            </a:r>
            <a:r>
              <a:rPr lang="cs-CZ" b="1" dirty="0" smtClean="0"/>
              <a:t>)</a:t>
            </a:r>
            <a:endParaRPr lang="en-US" b="1" dirty="0" smtClean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does he do in general? - Simple Present (signal word: sometimes</a:t>
            </a:r>
            <a:r>
              <a:rPr lang="en-US" dirty="0" smtClean="0">
                <a:hlinkClick r:id="" action="ppaction://hlinkfile"/>
              </a:rPr>
              <a:t>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34682" y="105981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090539" y="5772405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522920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225373" y="4653035"/>
            <a:ext cx="127444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652120" y="381232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912075" y="78417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43910" y="386104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148064" y="299695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971600" y="299695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39952" y="2199049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15616" y="164475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6636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28128" y="22176"/>
            <a:ext cx="9324528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Exercise 6</a:t>
            </a:r>
          </a:p>
          <a:p>
            <a:r>
              <a:rPr lang="en-US" sz="1600" dirty="0"/>
              <a:t>Complete the story. Use Simple Present and Present Progressive.</a:t>
            </a:r>
          </a:p>
          <a:p>
            <a:r>
              <a:rPr lang="en-US" sz="1600" b="1" dirty="0"/>
              <a:t>It </a:t>
            </a:r>
            <a:r>
              <a:rPr lang="cs-CZ" sz="1600" b="1" dirty="0" smtClean="0"/>
              <a:t>                  </a:t>
            </a:r>
            <a:r>
              <a:rPr lang="en-US" sz="1600" b="1" dirty="0" smtClean="0"/>
              <a:t>is early </a:t>
            </a:r>
            <a:r>
              <a:rPr lang="en-US" sz="1600" b="1" dirty="0"/>
              <a:t>in the morning.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be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'be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Sally </a:t>
            </a:r>
            <a:r>
              <a:rPr lang="en-US" sz="1600" b="1" dirty="0"/>
              <a:t>gets out of bed, opens the window and </a:t>
            </a:r>
            <a:r>
              <a:rPr lang="en-US" sz="1600" b="1" dirty="0" smtClean="0"/>
              <a:t>goes into </a:t>
            </a:r>
            <a:r>
              <a:rPr lang="en-US" sz="1600" b="1" dirty="0"/>
              <a:t>the bathroom</a:t>
            </a:r>
            <a:r>
              <a:rPr lang="en-US" sz="1600" dirty="0" smtClean="0"/>
              <a:t>.</a:t>
            </a:r>
            <a:r>
              <a:rPr lang="cs-CZ" sz="1200" b="1" dirty="0" smtClean="0"/>
              <a:t>(</a:t>
            </a:r>
            <a:r>
              <a:rPr lang="cs-CZ" sz="1200" b="1" dirty="0" err="1" smtClean="0"/>
              <a:t>get,open,go</a:t>
            </a:r>
            <a:r>
              <a:rPr lang="cs-CZ" sz="1200" b="1" dirty="0"/>
              <a:t>)</a:t>
            </a:r>
            <a:endParaRPr lang="en-US" sz="1200" b="1" dirty="0"/>
          </a:p>
          <a:p>
            <a:r>
              <a:rPr lang="en-US" sz="1600" dirty="0" smtClean="0">
                <a:hlinkClick r:id="" action="ppaction://hlinkfile"/>
              </a:rPr>
              <a:t>actions </a:t>
            </a:r>
            <a:r>
              <a:rPr lang="en-US" sz="1600" dirty="0">
                <a:hlinkClick r:id="" action="ppaction://hlinkfile"/>
              </a:rPr>
              <a:t>happening one after another -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Then </a:t>
            </a:r>
            <a:r>
              <a:rPr lang="en-US" sz="1600" b="1" dirty="0"/>
              <a:t>she </a:t>
            </a:r>
            <a:r>
              <a:rPr lang="en-US" sz="1600" b="1" dirty="0" smtClean="0"/>
              <a:t>has </a:t>
            </a:r>
            <a:r>
              <a:rPr lang="cs-CZ" sz="1600" b="1" dirty="0" smtClean="0"/>
              <a:t>              </a:t>
            </a:r>
            <a:r>
              <a:rPr lang="en-US" sz="1600" b="1" dirty="0" smtClean="0"/>
              <a:t>breakfast.</a:t>
            </a:r>
            <a:r>
              <a:rPr lang="cs-CZ" sz="1600" b="1" dirty="0" smtClean="0"/>
              <a:t> (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)</a:t>
            </a:r>
            <a:endParaRPr lang="en-US" sz="1600" b="1" dirty="0" smtClean="0"/>
          </a:p>
          <a:p>
            <a:r>
              <a:rPr lang="en-US" sz="1600" dirty="0" smtClean="0">
                <a:hlinkClick r:id="" action="ppaction://hlinkfile"/>
              </a:rPr>
              <a:t>action </a:t>
            </a:r>
            <a:r>
              <a:rPr lang="en-US" sz="1600" dirty="0">
                <a:hlinkClick r:id="" action="ppaction://hlinkfile"/>
              </a:rPr>
              <a:t>happening after the others - Simple </a:t>
            </a:r>
            <a:r>
              <a:rPr lang="en-US" sz="1600" dirty="0" smtClean="0">
                <a:hlinkClick r:id="" action="ppaction://hlinkfile"/>
              </a:rPr>
              <a:t>Present</a:t>
            </a:r>
            <a:endParaRPr lang="en-US" sz="1600" dirty="0"/>
          </a:p>
          <a:p>
            <a:r>
              <a:rPr lang="en-US" sz="1600" b="1" dirty="0"/>
              <a:t>After breakfast, Sally usually </a:t>
            </a:r>
            <a:r>
              <a:rPr lang="en-US" sz="1600" b="1" dirty="0" smtClean="0"/>
              <a:t>cycles 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to </a:t>
            </a:r>
            <a:r>
              <a:rPr lang="en-US" sz="1600" b="1" dirty="0"/>
              <a:t>school.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cycle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usually)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After </a:t>
            </a:r>
            <a:r>
              <a:rPr lang="en-US" sz="1600" b="1" dirty="0"/>
              <a:t>school, she </a:t>
            </a:r>
            <a:r>
              <a:rPr lang="en-US" sz="1600" b="1" dirty="0" smtClean="0"/>
              <a:t>goes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back </a:t>
            </a:r>
            <a:r>
              <a:rPr lang="en-US" sz="1600" b="1" dirty="0"/>
              <a:t>home. </a:t>
            </a:r>
            <a:r>
              <a:rPr lang="cs-CZ" sz="1600" b="1" dirty="0" smtClean="0"/>
              <a:t>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Sally </a:t>
            </a:r>
            <a:r>
              <a:rPr lang="en-US" sz="1600" b="1" dirty="0"/>
              <a:t>usually </a:t>
            </a:r>
            <a:r>
              <a:rPr lang="en-US" sz="1600" b="1" dirty="0" smtClean="0"/>
              <a:t>eats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her </a:t>
            </a:r>
            <a:r>
              <a:rPr lang="en-US" sz="1600" b="1" dirty="0"/>
              <a:t>lunch at home</a:t>
            </a:r>
            <a:r>
              <a:rPr lang="en-US" sz="1600" b="1" dirty="0" smtClean="0"/>
              <a:t>.</a:t>
            </a:r>
            <a:r>
              <a:rPr lang="cs-CZ" sz="1600" b="1" dirty="0" smtClean="0"/>
              <a:t> (</a:t>
            </a:r>
            <a:r>
              <a:rPr lang="cs-CZ" sz="1600" b="1" dirty="0" err="1" smtClean="0"/>
              <a:t>eat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after</a:t>
            </a:r>
            <a:r>
              <a:rPr lang="en-US" sz="1600" dirty="0" smtClean="0">
                <a:hlinkClick r:id="" action="ppaction://hlinkfile"/>
              </a:rPr>
              <a:t>)</a:t>
            </a:r>
            <a:endParaRPr lang="en-US" sz="1600" dirty="0" smtClean="0"/>
          </a:p>
          <a:p>
            <a:r>
              <a:rPr lang="en-US" sz="1600" b="1" dirty="0" smtClean="0"/>
              <a:t>In </a:t>
            </a:r>
            <a:r>
              <a:rPr lang="en-US" sz="1600" b="1" dirty="0"/>
              <a:t>the afternoons, she first does </a:t>
            </a:r>
            <a:r>
              <a:rPr lang="cs-CZ" sz="1600" b="1" dirty="0" smtClean="0"/>
              <a:t>          </a:t>
            </a:r>
            <a:r>
              <a:rPr lang="en-US" sz="1600" b="1" dirty="0" smtClean="0"/>
              <a:t>her </a:t>
            </a:r>
            <a:r>
              <a:rPr lang="en-US" sz="1600" b="1" dirty="0"/>
              <a:t>homework and then she </a:t>
            </a:r>
            <a:r>
              <a:rPr lang="en-US" sz="1600" b="1" dirty="0" smtClean="0"/>
              <a:t>meets</a:t>
            </a:r>
            <a:r>
              <a:rPr lang="cs-CZ" sz="1600" b="1" dirty="0" smtClean="0"/>
              <a:t>             </a:t>
            </a:r>
            <a:r>
              <a:rPr lang="en-US" sz="1600" b="1" dirty="0" smtClean="0"/>
              <a:t> her friends</a:t>
            </a:r>
            <a:r>
              <a:rPr lang="cs-CZ" sz="1600" b="1" dirty="0" smtClean="0"/>
              <a:t> </a:t>
            </a:r>
            <a:r>
              <a:rPr lang="en-US" sz="1600" b="1" dirty="0" smtClean="0"/>
              <a:t>in </a:t>
            </a:r>
            <a:r>
              <a:rPr lang="en-US" sz="1600" b="1" dirty="0"/>
              <a:t>the park. </a:t>
            </a:r>
            <a:r>
              <a:rPr lang="cs-CZ" sz="1600" b="1" dirty="0"/>
              <a:t>(do, </a:t>
            </a:r>
            <a:r>
              <a:rPr lang="cs-CZ" sz="1600" b="1" dirty="0" err="1"/>
              <a:t>meet</a:t>
            </a:r>
            <a:r>
              <a:rPr lang="cs-CZ" sz="1600" b="1" dirty="0" smtClean="0"/>
              <a:t>)</a:t>
            </a:r>
            <a:endParaRPr lang="en-US" sz="1600" b="1" dirty="0" smtClean="0"/>
          </a:p>
          <a:p>
            <a:r>
              <a:rPr lang="en-US" sz="1600" dirty="0" smtClean="0">
                <a:hlinkClick r:id="" action="ppaction://hlinkfile"/>
              </a:rPr>
              <a:t>actions </a:t>
            </a:r>
            <a:r>
              <a:rPr lang="en-US" sz="1600" dirty="0">
                <a:hlinkClick r:id="" action="ppaction://hlinkfile"/>
              </a:rPr>
              <a:t>happening one after another - Simple Present (signal words: first, then)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What </a:t>
            </a:r>
            <a:r>
              <a:rPr lang="en-US" sz="1600" b="1" dirty="0"/>
              <a:t>is </a:t>
            </a:r>
            <a:r>
              <a:rPr lang="cs-CZ" sz="1600" b="1" dirty="0" smtClean="0"/>
              <a:t>    </a:t>
            </a:r>
            <a:r>
              <a:rPr lang="en-US" sz="1600" b="1" dirty="0" smtClean="0"/>
              <a:t>she</a:t>
            </a:r>
            <a:r>
              <a:rPr lang="cs-CZ" sz="1600" b="1" dirty="0" smtClean="0"/>
              <a:t>               </a:t>
            </a:r>
            <a:r>
              <a:rPr lang="en-US" sz="1600" b="1" dirty="0" smtClean="0"/>
              <a:t> </a:t>
            </a:r>
            <a:r>
              <a:rPr lang="en-US" sz="1600" b="1" dirty="0" err="1" smtClean="0"/>
              <a:t>doi</a:t>
            </a:r>
            <a:r>
              <a:rPr lang="cs-CZ" sz="1600" b="1" dirty="0" smtClean="0"/>
              <a:t> </a:t>
            </a:r>
            <a:r>
              <a:rPr lang="en-US" sz="1600" b="1" dirty="0" smtClean="0"/>
              <a:t>now</a:t>
            </a:r>
            <a:r>
              <a:rPr lang="en-US" sz="1600" b="1" dirty="0"/>
              <a:t>? </a:t>
            </a:r>
            <a:r>
              <a:rPr lang="cs-CZ" sz="1600" b="1" dirty="0" smtClean="0"/>
              <a:t>(do)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happening now? </a:t>
            </a:r>
            <a:r>
              <a:rPr lang="en-US" sz="1600" dirty="0" smtClean="0">
                <a:hlinkClick r:id="" action="ppaction://hlinkfile"/>
              </a:rPr>
              <a:t>– Present Continuous </a:t>
            </a:r>
            <a:r>
              <a:rPr lang="en-US" sz="1600" dirty="0" smtClean="0"/>
              <a:t> </a:t>
            </a:r>
          </a:p>
          <a:p>
            <a:r>
              <a:rPr lang="en-US" sz="1600" b="1" dirty="0" smtClean="0"/>
              <a:t>She</a:t>
            </a:r>
            <a:r>
              <a:rPr lang="cs-CZ" sz="1600" b="1" dirty="0" smtClean="0"/>
              <a:t>          </a:t>
            </a:r>
            <a:r>
              <a:rPr lang="en-US" sz="1600" b="1" dirty="0" smtClean="0"/>
              <a:t> </a:t>
            </a:r>
            <a:r>
              <a:rPr lang="en-US" sz="1600" b="1" dirty="0"/>
              <a:t>is </a:t>
            </a:r>
            <a:r>
              <a:rPr lang="en-US" sz="1600" b="1" dirty="0" err="1" smtClean="0"/>
              <a:t>playi</a:t>
            </a:r>
            <a:r>
              <a:rPr lang="cs-CZ" sz="1600" b="1" dirty="0" err="1" smtClean="0"/>
              <a:t>ng</a:t>
            </a:r>
            <a:r>
              <a:rPr lang="en-US" sz="1600" b="1" dirty="0" smtClean="0"/>
              <a:t> the </a:t>
            </a:r>
            <a:r>
              <a:rPr lang="en-US" sz="1600" b="1" dirty="0"/>
              <a:t>guitar. </a:t>
            </a:r>
            <a:r>
              <a:rPr lang="cs-CZ" sz="1600" b="1" dirty="0" smtClean="0"/>
              <a:t>(play)</a:t>
            </a:r>
            <a:endParaRPr lang="en-US" sz="1600" b="1" dirty="0"/>
          </a:p>
          <a:p>
            <a:r>
              <a:rPr lang="en-US" sz="1600" u="sng" dirty="0" smtClean="0">
                <a:solidFill>
                  <a:srgbClr val="00B0F0"/>
                </a:solidFill>
              </a:rPr>
              <a:t>What </a:t>
            </a:r>
            <a:r>
              <a:rPr lang="en-US" sz="1600" u="sng" dirty="0">
                <a:solidFill>
                  <a:srgbClr val="00B0F0"/>
                </a:solidFill>
              </a:rPr>
              <a:t>is happening now? </a:t>
            </a:r>
            <a:r>
              <a:rPr lang="en-US" sz="1600" u="sng" dirty="0" smtClean="0">
                <a:solidFill>
                  <a:srgbClr val="00B0F0"/>
                </a:solidFill>
              </a:rPr>
              <a:t>– Present Continuous</a:t>
            </a:r>
          </a:p>
          <a:p>
            <a:r>
              <a:rPr lang="en-US" sz="1600" b="1" dirty="0" smtClean="0"/>
              <a:t>Her </a:t>
            </a:r>
            <a:r>
              <a:rPr lang="en-US" sz="1600" b="1" dirty="0"/>
              <a:t>friends are listening and some of them are </a:t>
            </a:r>
            <a:r>
              <a:rPr lang="en-US" sz="1600" b="1" dirty="0" smtClean="0"/>
              <a:t>singing along</a:t>
            </a:r>
            <a:r>
              <a:rPr lang="en-US" sz="1600" b="1" dirty="0"/>
              <a:t>. </a:t>
            </a:r>
            <a:r>
              <a:rPr lang="cs-CZ" sz="1600" b="1" dirty="0" smtClean="0"/>
              <a:t>(listen, </a:t>
            </a:r>
            <a:r>
              <a:rPr lang="cs-CZ" sz="1600" b="1" dirty="0" err="1" smtClean="0"/>
              <a:t>sing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u="sng" dirty="0" smtClean="0">
                <a:solidFill>
                  <a:srgbClr val="00B0F0"/>
                </a:solidFill>
              </a:rPr>
              <a:t>several </a:t>
            </a:r>
            <a:r>
              <a:rPr lang="en-US" sz="1600" u="sng" dirty="0">
                <a:solidFill>
                  <a:srgbClr val="00B0F0"/>
                </a:solidFill>
              </a:rPr>
              <a:t>actions happening at the same time at the moment of speaking </a:t>
            </a:r>
            <a:r>
              <a:rPr lang="en-US" sz="1600" u="sng" dirty="0" smtClean="0">
                <a:solidFill>
                  <a:srgbClr val="00B0F0"/>
                </a:solidFill>
              </a:rPr>
              <a:t>– </a:t>
            </a:r>
            <a:r>
              <a:rPr lang="en-US" sz="1600" u="sng" dirty="0" err="1" smtClean="0">
                <a:solidFill>
                  <a:srgbClr val="00B0F0"/>
                </a:solidFill>
              </a:rPr>
              <a:t>PresentCont</a:t>
            </a:r>
            <a:r>
              <a:rPr lang="cs-CZ" sz="1600" u="sng" dirty="0" smtClean="0">
                <a:solidFill>
                  <a:srgbClr val="00B0F0"/>
                </a:solidFill>
              </a:rPr>
              <a:t>.</a:t>
            </a:r>
            <a:endParaRPr lang="en-US" sz="1600" u="sng" dirty="0" smtClean="0">
              <a:solidFill>
                <a:srgbClr val="00B0F0"/>
              </a:solidFill>
            </a:endParaRPr>
          </a:p>
          <a:p>
            <a:r>
              <a:rPr lang="en-US" sz="1600" b="1" dirty="0" smtClean="0"/>
              <a:t>Sally </a:t>
            </a:r>
            <a:r>
              <a:rPr lang="en-US" sz="1600" b="1" dirty="0"/>
              <a:t>comes </a:t>
            </a:r>
            <a:r>
              <a:rPr lang="cs-CZ" sz="1600" b="1" dirty="0" smtClean="0"/>
              <a:t>       </a:t>
            </a:r>
            <a:r>
              <a:rPr lang="en-US" sz="1600" b="1" dirty="0" smtClean="0"/>
              <a:t>home </a:t>
            </a:r>
            <a:r>
              <a:rPr lang="en-US" sz="1600" b="1" dirty="0"/>
              <a:t>in the evening, she has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dinner </a:t>
            </a:r>
            <a:r>
              <a:rPr lang="en-US" sz="1600" b="1" dirty="0"/>
              <a:t>and then she </a:t>
            </a:r>
            <a:r>
              <a:rPr lang="en-US" sz="1600" b="1" dirty="0" smtClean="0"/>
              <a:t>watches </a:t>
            </a:r>
            <a:r>
              <a:rPr lang="cs-CZ" sz="1600" b="1" dirty="0" smtClean="0"/>
              <a:t>           </a:t>
            </a:r>
            <a:r>
              <a:rPr lang="en-US" sz="1600" b="1" dirty="0" smtClean="0"/>
              <a:t>TV.</a:t>
            </a:r>
            <a:r>
              <a:rPr lang="cs-CZ" sz="1600" b="1" dirty="0" smtClean="0"/>
              <a:t> (</a:t>
            </a:r>
            <a:r>
              <a:rPr lang="cs-CZ" sz="1600" b="1" dirty="0" err="1" smtClean="0"/>
              <a:t>come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watch</a:t>
            </a:r>
            <a:r>
              <a:rPr lang="cs-CZ" sz="1600" b="1" dirty="0" smtClean="0"/>
              <a:t>)</a:t>
            </a:r>
            <a:r>
              <a:rPr lang="en-US" sz="1600" b="1" dirty="0" smtClean="0"/>
              <a:t> 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actions </a:t>
            </a:r>
            <a:r>
              <a:rPr lang="en-US" sz="1600" dirty="0">
                <a:hlinkClick r:id="" action="ppaction://hlinkfile"/>
              </a:rPr>
              <a:t>happening one after another - Simple Present (signal word: then</a:t>
            </a:r>
            <a:r>
              <a:rPr lang="en-US" sz="1600" dirty="0" smtClean="0">
                <a:hlinkClick r:id="" action="ppaction://hlinkfile"/>
              </a:rPr>
              <a:t>)</a:t>
            </a:r>
            <a:endParaRPr lang="en-US" sz="1600" dirty="0" smtClean="0"/>
          </a:p>
          <a:p>
            <a:r>
              <a:rPr lang="en-US" sz="1600" dirty="0" smtClean="0"/>
              <a:t> </a:t>
            </a:r>
            <a:r>
              <a:rPr lang="en-US" sz="1600" b="1" dirty="0"/>
              <a:t>She </a:t>
            </a:r>
            <a:r>
              <a:rPr lang="en-US" sz="1600" b="1" dirty="0" smtClean="0"/>
              <a:t>goes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to </a:t>
            </a:r>
            <a:r>
              <a:rPr lang="en-US" sz="1600" b="1" dirty="0"/>
              <a:t>bed at about 8 o'clock every day. </a:t>
            </a:r>
            <a:r>
              <a:rPr lang="cs-CZ" sz="1600" b="1" dirty="0" smtClean="0"/>
              <a:t>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every day</a:t>
            </a:r>
            <a:r>
              <a:rPr lang="en-US" sz="1600" dirty="0" smtClean="0">
                <a:hlinkClick r:id="" action="ppaction://hlinkfile"/>
              </a:rPr>
              <a:t>)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810856" y="41469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792171" y="34505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83520" y="4667913"/>
            <a:ext cx="1828239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35921" y="4146910"/>
            <a:ext cx="5568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55776" y="1017743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229312" y="3450580"/>
            <a:ext cx="129614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558561" y="29249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062572" y="242088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81028" y="1967010"/>
            <a:ext cx="1306996" cy="30986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137320" y="1490339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220072" y="987414"/>
            <a:ext cx="57606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1560" y="1026064"/>
            <a:ext cx="648072" cy="33001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7407" y="50903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894793" y="308317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04048" y="5157192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46183" y="5645046"/>
            <a:ext cx="122689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366994" y="515719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360555" y="65735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0072255" y="51668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10360555" y="45282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667827" y="102606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11560" y="63260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9182" y="5983382"/>
            <a:ext cx="1731673" cy="3350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9919855" y="1437584"/>
            <a:ext cx="1225000" cy="3709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932041" y="5645045"/>
            <a:ext cx="1290672" cy="33504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0047193" y="323557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0199593" y="338797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163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4" grpId="0" animBg="1"/>
      <p:bldP spid="25" grpId="0" animBg="1"/>
      <p:bldP spid="2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-99392"/>
            <a:ext cx="9324528" cy="72327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Exercise 7</a:t>
            </a:r>
          </a:p>
          <a:p>
            <a:r>
              <a:rPr lang="en-US" sz="1600" b="1" dirty="0" smtClean="0"/>
              <a:t>I am</a:t>
            </a:r>
            <a:r>
              <a:rPr lang="cs-CZ" sz="1600" b="1" dirty="0" smtClean="0"/>
              <a:t>               </a:t>
            </a:r>
            <a:r>
              <a:rPr lang="en-US" sz="1600" b="1" dirty="0" smtClean="0"/>
              <a:t> very </a:t>
            </a:r>
            <a:r>
              <a:rPr lang="en-US" sz="1600" b="1" dirty="0"/>
              <a:t>busy today.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be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'be</a:t>
            </a:r>
            <a:r>
              <a:rPr lang="en-US" sz="1600" dirty="0">
                <a:hlinkClick r:id="" action="ppaction://hlinkfile"/>
              </a:rPr>
              <a:t>' is normally only used in the simple </a:t>
            </a:r>
            <a:r>
              <a:rPr lang="en-US" sz="1600" dirty="0" smtClean="0">
                <a:hlinkClick r:id="" action="ppaction://hlinkfile"/>
              </a:rPr>
              <a:t>form</a:t>
            </a:r>
            <a:endParaRPr lang="en-US" sz="1600" dirty="0" smtClean="0"/>
          </a:p>
          <a:p>
            <a:r>
              <a:rPr lang="en-US" sz="1600" b="1" dirty="0" smtClean="0"/>
              <a:t>At </a:t>
            </a:r>
            <a:r>
              <a:rPr lang="en-US" sz="1600" b="1" dirty="0"/>
              <a:t>noon I am visiting my friend Tanya</a:t>
            </a:r>
            <a:r>
              <a:rPr lang="en-US" sz="1600" b="1" dirty="0" smtClean="0"/>
              <a:t>.</a:t>
            </a:r>
            <a:r>
              <a:rPr lang="cs-CZ" sz="1600" b="1" dirty="0" smtClean="0"/>
              <a:t> (visit)</a:t>
            </a:r>
            <a:r>
              <a:rPr lang="en-US" sz="1600" b="1" dirty="0" smtClean="0"/>
              <a:t> 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arrangement </a:t>
            </a:r>
            <a:r>
              <a:rPr lang="en-US" sz="1600" dirty="0">
                <a:hlinkClick r:id="" action="ppaction://hlinkfile"/>
              </a:rPr>
              <a:t>for the near future - Present </a:t>
            </a:r>
            <a:r>
              <a:rPr lang="en-US" sz="1600" u="sng" dirty="0" smtClean="0">
                <a:solidFill>
                  <a:srgbClr val="00B0F0"/>
                </a:solidFill>
              </a:rPr>
              <a:t>Continuous</a:t>
            </a:r>
          </a:p>
          <a:p>
            <a:r>
              <a:rPr lang="en-US" sz="1600" b="1" dirty="0" smtClean="0"/>
              <a:t>We want</a:t>
            </a:r>
            <a:r>
              <a:rPr lang="cs-CZ" sz="1600" b="1" dirty="0" smtClean="0"/>
              <a:t>           </a:t>
            </a:r>
            <a:r>
              <a:rPr lang="en-US" sz="1600" b="1" dirty="0" smtClean="0"/>
              <a:t> to </a:t>
            </a:r>
            <a:r>
              <a:rPr lang="en-US" sz="1600" b="1" dirty="0"/>
              <a:t>have lunch together.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want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/>
              <a:t> </a:t>
            </a:r>
            <a:r>
              <a:rPr lang="en-US" sz="1600" dirty="0" smtClean="0">
                <a:hlinkClick r:id="" action="ppaction://hlinkfile"/>
              </a:rPr>
              <a:t>'want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In </a:t>
            </a:r>
            <a:r>
              <a:rPr lang="en-US" sz="1600" b="1" dirty="0"/>
              <a:t>the afternoon I am </a:t>
            </a:r>
            <a:r>
              <a:rPr lang="en-US" sz="1600" b="1" dirty="0" smtClean="0"/>
              <a:t>playing </a:t>
            </a:r>
            <a:r>
              <a:rPr lang="cs-CZ" sz="1600" b="1" dirty="0" smtClean="0"/>
              <a:t>  </a:t>
            </a:r>
            <a:r>
              <a:rPr lang="en-US" sz="1600" b="1" dirty="0" smtClean="0"/>
              <a:t>squash </a:t>
            </a:r>
            <a:r>
              <a:rPr lang="en-US" sz="1600" b="1" dirty="0"/>
              <a:t>with Emily. </a:t>
            </a:r>
            <a:r>
              <a:rPr lang="cs-CZ" sz="1600" b="1" dirty="0" smtClean="0"/>
              <a:t>(play)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arrangement </a:t>
            </a:r>
            <a:r>
              <a:rPr lang="en-US" sz="1600" dirty="0">
                <a:hlinkClick r:id="" action="ppaction://hlinkfile"/>
              </a:rPr>
              <a:t>for the near future - Present </a:t>
            </a:r>
            <a:r>
              <a:rPr lang="en-US" sz="1600" u="sng" dirty="0" smtClean="0">
                <a:solidFill>
                  <a:srgbClr val="00B0F0"/>
                </a:solidFill>
              </a:rPr>
              <a:t>Continuous</a:t>
            </a:r>
          </a:p>
          <a:p>
            <a:r>
              <a:rPr lang="en-US" sz="1600" b="1" dirty="0" smtClean="0"/>
              <a:t>In </a:t>
            </a:r>
            <a:r>
              <a:rPr lang="en-US" sz="1600" b="1" dirty="0"/>
              <a:t>the evening, I am </a:t>
            </a:r>
            <a:r>
              <a:rPr lang="en-US" sz="1600" b="1" dirty="0" smtClean="0"/>
              <a:t>meeting Rob</a:t>
            </a:r>
            <a:r>
              <a:rPr lang="en-US" sz="1600" b="1" dirty="0"/>
              <a:t>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meet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/>
              <a:t>arrangement </a:t>
            </a:r>
            <a:r>
              <a:rPr lang="en-US" sz="1600" dirty="0"/>
              <a:t>for the near future - </a:t>
            </a:r>
            <a:r>
              <a:rPr lang="en-US" sz="1600" u="sng" dirty="0">
                <a:solidFill>
                  <a:srgbClr val="00B0F0"/>
                </a:solidFill>
              </a:rPr>
              <a:t>Present </a:t>
            </a:r>
            <a:r>
              <a:rPr lang="en-US" sz="1600" u="sng" dirty="0" smtClean="0">
                <a:solidFill>
                  <a:srgbClr val="00B0F0"/>
                </a:solidFill>
              </a:rPr>
              <a:t>Continuous</a:t>
            </a:r>
          </a:p>
          <a:p>
            <a:r>
              <a:rPr lang="en-US" sz="1600" b="1" dirty="0" smtClean="0"/>
              <a:t>We </a:t>
            </a:r>
            <a:r>
              <a:rPr lang="en-US" sz="1600" b="1" dirty="0"/>
              <a:t>are </a:t>
            </a:r>
            <a:r>
              <a:rPr lang="en-US" sz="1600" b="1" dirty="0" smtClean="0"/>
              <a:t>going</a:t>
            </a:r>
            <a:r>
              <a:rPr lang="cs-CZ" sz="1600" b="1" dirty="0" smtClean="0"/>
              <a:t>   </a:t>
            </a:r>
            <a:r>
              <a:rPr lang="en-US" sz="1600" b="1" dirty="0" smtClean="0"/>
              <a:t> </a:t>
            </a:r>
            <a:r>
              <a:rPr lang="en-US" sz="1600" b="1" dirty="0"/>
              <a:t>to the cinema. </a:t>
            </a:r>
            <a:r>
              <a:rPr lang="cs-CZ" sz="1600" b="1" dirty="0" smtClean="0"/>
              <a:t>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arrangement </a:t>
            </a:r>
            <a:r>
              <a:rPr lang="en-US" sz="1600" dirty="0">
                <a:hlinkClick r:id="" action="ppaction://hlinkfile"/>
              </a:rPr>
              <a:t>for the near future </a:t>
            </a:r>
            <a:r>
              <a:rPr lang="en-US" sz="1600" dirty="0" smtClean="0">
                <a:hlinkClick r:id="" action="ppaction://hlinkfile"/>
              </a:rPr>
              <a:t>– Present</a:t>
            </a:r>
            <a:r>
              <a:rPr lang="en-US" sz="1600" u="sng" dirty="0" smtClean="0">
                <a:solidFill>
                  <a:srgbClr val="00B0F0"/>
                </a:solidFill>
              </a:rPr>
              <a:t> Continuous</a:t>
            </a:r>
            <a:r>
              <a:rPr lang="en-US" sz="1600" dirty="0" smtClean="0"/>
              <a:t> </a:t>
            </a:r>
          </a:p>
          <a:p>
            <a:r>
              <a:rPr lang="en-US" sz="1600" b="1" dirty="0" smtClean="0"/>
              <a:t>The </a:t>
            </a:r>
            <a:r>
              <a:rPr lang="en-US" sz="1600" b="1" dirty="0"/>
              <a:t>film </a:t>
            </a:r>
            <a:r>
              <a:rPr lang="en-US" sz="1600" b="1" dirty="0" smtClean="0"/>
              <a:t>starts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 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at </a:t>
            </a:r>
            <a:r>
              <a:rPr lang="en-US" sz="1600" b="1" dirty="0"/>
              <a:t>8 pm. </a:t>
            </a:r>
            <a:r>
              <a:rPr lang="cs-CZ" sz="1600" b="1" dirty="0" smtClean="0"/>
              <a:t>(start)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action </a:t>
            </a:r>
            <a:r>
              <a:rPr lang="en-US" sz="1600" dirty="0">
                <a:hlinkClick r:id="" action="ppaction://hlinkfile"/>
              </a:rPr>
              <a:t>set by a timetable or schedule -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Exercise </a:t>
            </a:r>
            <a:r>
              <a:rPr lang="en-US" sz="1600" b="1" dirty="0"/>
              <a:t>8</a:t>
            </a:r>
          </a:p>
          <a:p>
            <a:r>
              <a:rPr lang="en-US" sz="1600" dirty="0"/>
              <a:t>Complete the sentences. Use Simple Present and Present Progressive.</a:t>
            </a:r>
          </a:p>
          <a:p>
            <a:r>
              <a:rPr lang="en-US" sz="1600" b="1" dirty="0"/>
              <a:t>Look! Jenny is </a:t>
            </a:r>
            <a:r>
              <a:rPr lang="en-US" sz="1600" b="1" dirty="0" smtClean="0"/>
              <a:t>going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to </a:t>
            </a:r>
            <a:r>
              <a:rPr lang="en-US" sz="1600" b="1" dirty="0"/>
              <a:t>school. </a:t>
            </a:r>
            <a:r>
              <a:rPr lang="cs-CZ" sz="1600" b="1" dirty="0" smtClean="0"/>
              <a:t>(go)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happening now? - Present </a:t>
            </a:r>
            <a:r>
              <a:rPr lang="en-US" sz="1600" dirty="0" smtClean="0">
                <a:hlinkClick r:id="" action="ppaction://hlinkfile"/>
              </a:rPr>
              <a:t>Continuous (signal </a:t>
            </a:r>
            <a:r>
              <a:rPr lang="en-US" sz="1600" dirty="0">
                <a:hlinkClick r:id="" action="ppaction://hlinkfile"/>
              </a:rPr>
              <a:t>word: Look!)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She </a:t>
            </a:r>
            <a:r>
              <a:rPr lang="en-US" sz="1600" b="1" dirty="0"/>
              <a:t>is wearing </a:t>
            </a:r>
            <a:r>
              <a:rPr lang="cs-CZ" sz="1600" b="1" dirty="0" smtClean="0"/>
              <a:t>   </a:t>
            </a:r>
            <a:r>
              <a:rPr lang="en-US" sz="1600" b="1" dirty="0" smtClean="0"/>
              <a:t>a </a:t>
            </a:r>
            <a:r>
              <a:rPr lang="en-US" sz="1600" b="1" dirty="0"/>
              <a:t>raincoat and </a:t>
            </a:r>
            <a:r>
              <a:rPr lang="en-US" sz="1600" b="1" dirty="0" err="1"/>
              <a:t>wellies</a:t>
            </a:r>
            <a:r>
              <a:rPr lang="en-US" sz="1600" b="1" dirty="0"/>
              <a:t> and she is </a:t>
            </a:r>
            <a:r>
              <a:rPr lang="en-US" sz="1600" b="1" dirty="0" smtClean="0"/>
              <a:t>carrying </a:t>
            </a:r>
            <a:r>
              <a:rPr lang="cs-CZ" sz="1600" b="1" dirty="0" smtClean="0"/>
              <a:t>    </a:t>
            </a:r>
            <a:r>
              <a:rPr lang="en-US" sz="1600" b="1" dirty="0" smtClean="0"/>
              <a:t>an </a:t>
            </a:r>
            <a:r>
              <a:rPr lang="en-US" sz="1600" b="1" dirty="0"/>
              <a:t>umbrella. </a:t>
            </a:r>
          </a:p>
          <a:p>
            <a:r>
              <a:rPr lang="en-US" sz="1600" b="1" dirty="0" smtClean="0"/>
              <a:t>What </a:t>
            </a:r>
            <a:r>
              <a:rPr lang="en-US" sz="1600" b="1" dirty="0"/>
              <a:t>is she wearing now</a:t>
            </a:r>
            <a:r>
              <a:rPr lang="en-US" sz="1600" b="1" dirty="0" smtClean="0"/>
              <a:t>?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wear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carry</a:t>
            </a:r>
            <a:r>
              <a:rPr lang="cs-CZ" sz="1600" b="1" dirty="0" smtClean="0"/>
              <a:t>) </a:t>
            </a:r>
            <a:r>
              <a:rPr lang="en-US" sz="1600" dirty="0" smtClean="0"/>
              <a:t>– </a:t>
            </a:r>
            <a:r>
              <a:rPr lang="en-US" sz="1600" u="sng" dirty="0" smtClean="0">
                <a:solidFill>
                  <a:srgbClr val="00B0F0"/>
                </a:solidFill>
              </a:rPr>
              <a:t>Present Continuous </a:t>
            </a:r>
          </a:p>
          <a:p>
            <a:r>
              <a:rPr lang="en-US" sz="1600" b="1" dirty="0" smtClean="0"/>
              <a:t>Jenny </a:t>
            </a:r>
            <a:r>
              <a:rPr lang="en-US" sz="1600" b="1" dirty="0"/>
              <a:t>usually 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cycles </a:t>
            </a:r>
            <a:r>
              <a:rPr lang="en-US" sz="1600" b="1" dirty="0"/>
              <a:t>to school, but today she is </a:t>
            </a:r>
            <a:r>
              <a:rPr lang="en-US" sz="1600" b="1" dirty="0" smtClean="0"/>
              <a:t>taking</a:t>
            </a:r>
            <a:r>
              <a:rPr lang="cs-CZ" sz="1600" b="1" dirty="0" smtClean="0"/>
              <a:t>    </a:t>
            </a:r>
            <a:r>
              <a:rPr lang="en-US" sz="1600" b="1" dirty="0" smtClean="0"/>
              <a:t> </a:t>
            </a:r>
            <a:r>
              <a:rPr lang="en-US" sz="1600" b="1" dirty="0"/>
              <a:t>the bus because it 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is raining.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cycle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take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rain</a:t>
            </a:r>
            <a:r>
              <a:rPr lang="cs-CZ" sz="1600" b="1" dirty="0" smtClean="0"/>
              <a:t>)</a:t>
            </a:r>
            <a:endParaRPr lang="en-US" sz="1600" b="1" dirty="0" smtClean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does she do in general? - Simple Present (signal word: usually)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What is happening now? - Present </a:t>
            </a:r>
            <a:r>
              <a:rPr lang="en-US" sz="1600" dirty="0" smtClean="0">
                <a:hlinkClick r:id="" action="ppaction://hlinkfile"/>
              </a:rPr>
              <a:t>Continuous </a:t>
            </a:r>
            <a:r>
              <a:rPr lang="en-US" sz="1600" dirty="0">
                <a:hlinkClick r:id="" action="ppaction://hlinkfile"/>
              </a:rPr>
              <a:t>(signal word: today)</a:t>
            </a:r>
            <a:r>
              <a:rPr lang="en-US" sz="1600" dirty="0"/>
              <a:t> . </a:t>
            </a:r>
          </a:p>
          <a:p>
            <a:r>
              <a:rPr lang="en-US" sz="1600" b="1" dirty="0"/>
              <a:t>The bus </a:t>
            </a:r>
            <a:r>
              <a:rPr lang="en-US" sz="1600" b="1" dirty="0" smtClean="0"/>
              <a:t>leaves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 </a:t>
            </a:r>
            <a:r>
              <a:rPr lang="en-US" sz="1600" b="1" dirty="0"/>
              <a:t>at 7.35 and </a:t>
            </a:r>
            <a:r>
              <a:rPr lang="en-US" sz="1600" b="1" dirty="0" smtClean="0"/>
              <a:t>arrives at </a:t>
            </a:r>
            <a:r>
              <a:rPr lang="en-US" sz="1600" b="1" dirty="0"/>
              <a:t>Jenny's school at 7.45.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leave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action </a:t>
            </a:r>
            <a:r>
              <a:rPr lang="en-US" sz="1600" dirty="0">
                <a:hlinkClick r:id="" action="ppaction://hlinkfile"/>
              </a:rPr>
              <a:t>set by a timetable or schedule - Simple Present</a:t>
            </a:r>
            <a:r>
              <a:rPr lang="en-US" sz="1600" dirty="0"/>
              <a:t> </a:t>
            </a:r>
            <a:endParaRPr lang="en-US" sz="1600" dirty="0" smtClean="0"/>
          </a:p>
          <a:p>
            <a:r>
              <a:rPr lang="en-US" sz="1600" b="1" dirty="0" smtClean="0"/>
              <a:t>The </a:t>
            </a:r>
            <a:r>
              <a:rPr lang="en-US" sz="1600" b="1" dirty="0"/>
              <a:t>first lesson </a:t>
            </a:r>
            <a:r>
              <a:rPr lang="en-US" sz="1600" b="1" dirty="0" smtClean="0"/>
              <a:t>begins 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at </a:t>
            </a:r>
            <a:r>
              <a:rPr lang="en-US" sz="1600" b="1" dirty="0"/>
              <a:t>8 o'clock.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begin</a:t>
            </a:r>
            <a:r>
              <a:rPr lang="cs-CZ" sz="1600" b="1" dirty="0" smtClean="0"/>
              <a:t>)</a:t>
            </a:r>
            <a:endParaRPr lang="cs-CZ" sz="1600" b="1" dirty="0"/>
          </a:p>
          <a:p>
            <a:r>
              <a:rPr lang="en-US" sz="1600" dirty="0" smtClean="0">
                <a:hlinkClick r:id="" action="ppaction://hlinkfile"/>
              </a:rPr>
              <a:t>action </a:t>
            </a:r>
            <a:r>
              <a:rPr lang="en-US" sz="1600" dirty="0">
                <a:hlinkClick r:id="" action="ppaction://hlinkfile"/>
              </a:rPr>
              <a:t>set by a timetable or schedule - Simple </a:t>
            </a:r>
            <a:r>
              <a:rPr lang="en-US" sz="1600" dirty="0" smtClean="0">
                <a:hlinkClick r:id="" action="ppaction://hlinkfile"/>
              </a:rPr>
              <a:t>Present</a:t>
            </a:r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1043608" y="69269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11663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612560" y="204747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31031" y="400506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43608" y="306640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28700" y="2693674"/>
            <a:ext cx="122413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51720" y="206084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240259" y="157984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67544" y="109022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9894793" y="308317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864320" y="651966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43608" y="59492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0" y="5322100"/>
            <a:ext cx="1176772" cy="2500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580112" y="5064642"/>
            <a:ext cx="132129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633225" y="5085184"/>
            <a:ext cx="1214067" cy="23691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80112" y="448830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28700" y="448830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071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-99392"/>
            <a:ext cx="9036496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9</a:t>
            </a:r>
          </a:p>
          <a:p>
            <a:r>
              <a:rPr lang="en-US" b="1" dirty="0"/>
              <a:t>James </a:t>
            </a:r>
            <a:r>
              <a:rPr lang="en-US" b="1" dirty="0" smtClean="0"/>
              <a:t>lives</a:t>
            </a:r>
            <a:r>
              <a:rPr lang="cs-CZ" b="1" dirty="0" smtClean="0"/>
              <a:t>           </a:t>
            </a:r>
            <a:r>
              <a:rPr lang="en-US" b="1" dirty="0" smtClean="0"/>
              <a:t>in </a:t>
            </a:r>
            <a:r>
              <a:rPr lang="en-US" b="1" dirty="0"/>
              <a:t>a little village. </a:t>
            </a:r>
            <a:r>
              <a:rPr lang="cs-CZ" b="1" dirty="0" smtClean="0"/>
              <a:t>(live)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a </a:t>
            </a:r>
            <a:r>
              <a:rPr lang="en-US" dirty="0">
                <a:hlinkClick r:id="" action="ppaction://hlinkfile"/>
              </a:rPr>
              <a:t>daily routine - Simple Present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He</a:t>
            </a:r>
            <a:r>
              <a:rPr lang="cs-CZ" b="1" dirty="0" smtClean="0"/>
              <a:t>              </a:t>
            </a:r>
            <a:r>
              <a:rPr lang="en-US" b="1" dirty="0" smtClean="0"/>
              <a:t> is</a:t>
            </a:r>
            <a:r>
              <a:rPr lang="cs-CZ" b="1" dirty="0" smtClean="0"/>
              <a:t> </a:t>
            </a:r>
            <a:r>
              <a:rPr lang="en-US" b="1" dirty="0" smtClean="0"/>
              <a:t>in </a:t>
            </a:r>
            <a:r>
              <a:rPr lang="en-US" b="1" dirty="0"/>
              <a:t>his last year at school.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After </a:t>
            </a:r>
            <a:r>
              <a:rPr lang="en-US" b="1" dirty="0"/>
              <a:t>school, James </a:t>
            </a:r>
            <a:r>
              <a:rPr lang="en-US" b="1" dirty="0" smtClean="0"/>
              <a:t>wants</a:t>
            </a:r>
            <a:r>
              <a:rPr lang="cs-CZ" b="1" dirty="0" smtClean="0"/>
              <a:t>         </a:t>
            </a:r>
            <a:r>
              <a:rPr lang="en-US" b="1" dirty="0" smtClean="0"/>
              <a:t>to </a:t>
            </a:r>
            <a:r>
              <a:rPr lang="en-US" b="1" dirty="0"/>
              <a:t>become a banker. </a:t>
            </a:r>
            <a:r>
              <a:rPr lang="cs-CZ" b="1" dirty="0" smtClean="0"/>
              <a:t>(</a:t>
            </a:r>
            <a:r>
              <a:rPr lang="cs-CZ" b="1" dirty="0" err="1" smtClean="0"/>
              <a:t>want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'want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So </a:t>
            </a:r>
            <a:r>
              <a:rPr lang="en-US" b="1" dirty="0"/>
              <a:t>this week, he is </a:t>
            </a:r>
            <a:r>
              <a:rPr lang="en-US" b="1" dirty="0" smtClean="0"/>
              <a:t>doing</a:t>
            </a:r>
            <a:r>
              <a:rPr lang="cs-CZ" b="1" dirty="0" smtClean="0"/>
              <a:t>      </a:t>
            </a:r>
            <a:r>
              <a:rPr lang="en-US" b="1" dirty="0" smtClean="0"/>
              <a:t>a </a:t>
            </a:r>
            <a:r>
              <a:rPr lang="en-US" b="1" dirty="0"/>
              <a:t>practical course in a bank. </a:t>
            </a:r>
            <a:r>
              <a:rPr lang="cs-CZ" b="1" dirty="0" smtClean="0"/>
              <a:t>(do)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he doing only for a short period of time? - Present </a:t>
            </a:r>
            <a:r>
              <a:rPr lang="cs-CZ" u="sng" dirty="0" err="1" smtClean="0">
                <a:solidFill>
                  <a:srgbClr val="00B0F0"/>
                </a:solidFill>
              </a:rPr>
              <a:t>Continuous</a:t>
            </a:r>
            <a:endParaRPr lang="cs-CZ" u="sng" dirty="0" smtClean="0">
              <a:solidFill>
                <a:srgbClr val="00B0F0"/>
              </a:solidFill>
            </a:endParaRPr>
          </a:p>
          <a:p>
            <a:r>
              <a:rPr lang="en-US" b="1" dirty="0" smtClean="0"/>
              <a:t>There </a:t>
            </a:r>
            <a:r>
              <a:rPr lang="en-US" b="1" dirty="0"/>
              <a:t>is a bank in a nearby town, but James </a:t>
            </a:r>
            <a:r>
              <a:rPr lang="en-US" b="1" dirty="0" smtClean="0"/>
              <a:t>has</a:t>
            </a:r>
            <a:r>
              <a:rPr lang="cs-CZ" b="1" dirty="0" smtClean="0"/>
              <a:t> </a:t>
            </a:r>
            <a:r>
              <a:rPr lang="en-US" b="1" dirty="0" smtClean="0"/>
              <a:t>to </a:t>
            </a:r>
            <a:r>
              <a:rPr lang="en-US" b="1" dirty="0"/>
              <a:t>take the bus to get there.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, </a:t>
            </a:r>
            <a:r>
              <a:rPr lang="cs-CZ" b="1" dirty="0" err="1" smtClean="0"/>
              <a:t>have</a:t>
            </a:r>
            <a:r>
              <a:rPr lang="cs-CZ" b="1" dirty="0" smtClean="0"/>
              <a:t>)</a:t>
            </a:r>
          </a:p>
          <a:p>
            <a:r>
              <a:rPr lang="en-US" dirty="0" smtClean="0">
                <a:hlinkClick r:id="" action="ppaction://hlinkfile"/>
              </a:rPr>
              <a:t>'be</a:t>
            </a:r>
            <a:r>
              <a:rPr lang="en-US" dirty="0">
                <a:hlinkClick r:id="" action="ppaction://hlinkfile"/>
              </a:rPr>
              <a:t>' and 'have' are normally only used in the simple </a:t>
            </a:r>
            <a:r>
              <a:rPr lang="en-US" dirty="0" smtClean="0">
                <a:hlinkClick r:id="" action="ppaction://hlinkfile"/>
              </a:rPr>
              <a:t>form</a:t>
            </a:r>
            <a:endParaRPr lang="en-US" dirty="0"/>
          </a:p>
          <a:p>
            <a:r>
              <a:rPr lang="en-US" b="1" dirty="0"/>
              <a:t>The bus leaves </a:t>
            </a:r>
            <a:r>
              <a:rPr lang="cs-CZ" b="1" dirty="0" smtClean="0"/>
              <a:t>     </a:t>
            </a:r>
            <a:r>
              <a:rPr lang="en-US" b="1" dirty="0" smtClean="0"/>
              <a:t>at </a:t>
            </a:r>
            <a:r>
              <a:rPr lang="en-US" b="1" dirty="0"/>
              <a:t>5.30 in the morning and </a:t>
            </a:r>
            <a:r>
              <a:rPr lang="en-US" b="1" dirty="0" smtClean="0"/>
              <a:t>returns</a:t>
            </a:r>
            <a:r>
              <a:rPr lang="cs-CZ" b="1" dirty="0" smtClean="0"/>
              <a:t>       </a:t>
            </a:r>
            <a:r>
              <a:rPr lang="en-US" b="1" dirty="0" smtClean="0"/>
              <a:t>at </a:t>
            </a:r>
            <a:r>
              <a:rPr lang="en-US" b="1" dirty="0"/>
              <a:t>8.15 in the evening. </a:t>
            </a:r>
            <a:r>
              <a:rPr lang="cs-CZ" b="1" dirty="0" smtClean="0"/>
              <a:t>(</a:t>
            </a:r>
            <a:r>
              <a:rPr lang="cs-CZ" b="1" dirty="0" err="1" smtClean="0"/>
              <a:t>leave</a:t>
            </a:r>
            <a:r>
              <a:rPr lang="cs-CZ" b="1" dirty="0" smtClean="0"/>
              <a:t>, return)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actions </a:t>
            </a:r>
            <a:r>
              <a:rPr lang="en-US" dirty="0">
                <a:hlinkClick r:id="" action="ppaction://hlinkfile"/>
              </a:rPr>
              <a:t>set by a timetable or schedule - Simple Present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James </a:t>
            </a:r>
            <a:r>
              <a:rPr lang="en-US" b="1" dirty="0"/>
              <a:t>does not </a:t>
            </a:r>
            <a:r>
              <a:rPr lang="en-US" b="1" dirty="0" smtClean="0"/>
              <a:t>like</a:t>
            </a:r>
            <a:r>
              <a:rPr lang="cs-CZ" b="1" dirty="0" smtClean="0"/>
              <a:t> </a:t>
            </a:r>
            <a:r>
              <a:rPr lang="en-US" b="1" dirty="0" smtClean="0"/>
              <a:t>to </a:t>
            </a:r>
            <a:r>
              <a:rPr lang="en-US" b="1" dirty="0"/>
              <a:t>spend so much time in town before and after work, waiting </a:t>
            </a:r>
            <a:r>
              <a:rPr lang="cs-CZ" b="1" dirty="0" smtClean="0"/>
              <a:t>      </a:t>
            </a:r>
            <a:r>
              <a:rPr lang="en-US" b="1" dirty="0" smtClean="0"/>
              <a:t>for </a:t>
            </a:r>
            <a:r>
              <a:rPr lang="en-US" b="1" dirty="0"/>
              <a:t>the bus. </a:t>
            </a:r>
            <a:r>
              <a:rPr lang="cs-CZ" b="1" dirty="0" smtClean="0"/>
              <a:t>(not </a:t>
            </a:r>
            <a:r>
              <a:rPr lang="cs-CZ" b="1" dirty="0" err="1" smtClean="0"/>
              <a:t>like</a:t>
            </a:r>
            <a:r>
              <a:rPr lang="cs-CZ" b="1" dirty="0" smtClean="0"/>
              <a:t>, </a:t>
            </a:r>
            <a:r>
              <a:rPr lang="cs-CZ" b="1" dirty="0" err="1" smtClean="0"/>
              <a:t>wait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cs-CZ" dirty="0" smtClean="0">
                <a:hlinkClick r:id="" action="ppaction://hlinkfile"/>
              </a:rPr>
              <a:t>‚</a:t>
            </a:r>
            <a:r>
              <a:rPr lang="en-US" dirty="0" smtClean="0">
                <a:hlinkClick r:id="" action="ppaction://hlinkfile"/>
              </a:rPr>
              <a:t>like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Therefore</a:t>
            </a:r>
            <a:r>
              <a:rPr lang="en-US" b="1" dirty="0"/>
              <a:t>, this week he is staying </a:t>
            </a:r>
            <a:r>
              <a:rPr lang="cs-CZ" b="1" dirty="0" smtClean="0"/>
              <a:t>   </a:t>
            </a:r>
            <a:r>
              <a:rPr lang="en-US" b="1" dirty="0" smtClean="0"/>
              <a:t>with </a:t>
            </a:r>
            <a:r>
              <a:rPr lang="en-US" b="1" dirty="0"/>
              <a:t>his aunt, who </a:t>
            </a:r>
            <a:r>
              <a:rPr lang="cs-CZ" b="1" dirty="0" smtClean="0"/>
              <a:t>       </a:t>
            </a:r>
            <a:r>
              <a:rPr lang="en-US" b="1" dirty="0" smtClean="0"/>
              <a:t>lives</a:t>
            </a:r>
            <a:r>
              <a:rPr lang="cs-CZ" b="1" dirty="0" smtClean="0"/>
              <a:t>      </a:t>
            </a:r>
            <a:r>
              <a:rPr lang="en-US" b="1" dirty="0" smtClean="0"/>
              <a:t>in </a:t>
            </a:r>
            <a:r>
              <a:rPr lang="en-US" b="1" dirty="0"/>
              <a:t>town</a:t>
            </a:r>
            <a:r>
              <a:rPr lang="en-US" b="1" dirty="0" smtClean="0"/>
              <a:t>.</a:t>
            </a:r>
            <a:r>
              <a:rPr lang="cs-CZ" b="1" dirty="0" smtClean="0"/>
              <a:t>(</a:t>
            </a:r>
            <a:r>
              <a:rPr lang="cs-CZ" b="1" dirty="0" err="1" smtClean="0"/>
              <a:t>stay</a:t>
            </a:r>
            <a:r>
              <a:rPr lang="cs-CZ" b="1" dirty="0" smtClean="0"/>
              <a:t>, </a:t>
            </a:r>
            <a:r>
              <a:rPr lang="cs-CZ" b="1" dirty="0" err="1" smtClean="0"/>
              <a:t>lives</a:t>
            </a:r>
            <a:r>
              <a:rPr lang="cs-CZ" b="1" dirty="0" smtClean="0"/>
              <a:t>)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he doing only for a short period of time? </a:t>
            </a:r>
            <a:r>
              <a:rPr lang="en-US" dirty="0" smtClean="0">
                <a:hlinkClick r:id="" action="ppaction://hlinkfile"/>
              </a:rPr>
              <a:t>– Present</a:t>
            </a:r>
            <a:r>
              <a:rPr lang="cs-CZ" dirty="0" smtClean="0">
                <a:hlinkClick r:id="" action="ppaction://hlinkfile"/>
              </a:rPr>
              <a:t> </a:t>
            </a:r>
            <a:r>
              <a:rPr lang="cs-CZ" dirty="0" err="1" smtClean="0">
                <a:hlinkClick r:id="" action="ppaction://hlinkfile"/>
              </a:rPr>
              <a:t>Continuous</a:t>
            </a:r>
            <a:r>
              <a:rPr lang="en-US" dirty="0">
                <a:hlinkClick r:id="" action="ppaction://hlinkfile"/>
              </a:rPr>
              <a:t/>
            </a:r>
            <a:br>
              <a:rPr lang="en-US" dirty="0">
                <a:hlinkClick r:id="" action="ppaction://hlinkfile"/>
              </a:rPr>
            </a:br>
            <a:r>
              <a:rPr lang="cs-CZ" dirty="0" err="1" smtClean="0">
                <a:hlinkClick r:id="" action="ppaction://hlinkfile"/>
              </a:rPr>
              <a:t>What</a:t>
            </a:r>
            <a:r>
              <a:rPr lang="cs-CZ" dirty="0" smtClean="0">
                <a:hlinkClick r:id="" action="ppaction://hlinkfile"/>
              </a:rPr>
              <a:t> </a:t>
            </a:r>
            <a:r>
              <a:rPr lang="cs-CZ" dirty="0" err="1" smtClean="0">
                <a:hlinkClick r:id="" action="ppaction://hlinkfile"/>
              </a:rPr>
              <a:t>does</a:t>
            </a:r>
            <a:r>
              <a:rPr lang="cs-CZ" dirty="0" smtClean="0">
                <a:hlinkClick r:id="" action="ppaction://hlinkfile"/>
              </a:rPr>
              <a:t> he do in </a:t>
            </a:r>
            <a:r>
              <a:rPr lang="cs-CZ" dirty="0" err="1" smtClean="0">
                <a:hlinkClick r:id="" action="ppaction://hlinkfile"/>
              </a:rPr>
              <a:t>general</a:t>
            </a:r>
            <a:r>
              <a:rPr lang="cs-CZ" dirty="0" smtClean="0">
                <a:hlinkClick r:id="" action="ppaction://hlinkfile"/>
              </a:rPr>
              <a:t>? </a:t>
            </a:r>
            <a:r>
              <a:rPr lang="en-US" dirty="0" smtClean="0">
                <a:hlinkClick r:id="" action="ppaction://hlinkfile"/>
              </a:rPr>
              <a:t>- </a:t>
            </a:r>
            <a:r>
              <a:rPr lang="en-US" dirty="0">
                <a:hlinkClick r:id="" action="ppaction://hlinkfile"/>
              </a:rPr>
              <a:t>Simple Present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James </a:t>
            </a:r>
            <a:r>
              <a:rPr lang="en-US" b="1" dirty="0"/>
              <a:t>usually wears jeans and t-shirts, but while he is working for the bank now, he is </a:t>
            </a:r>
            <a:r>
              <a:rPr lang="en-US" b="1" dirty="0" smtClean="0"/>
              <a:t>wearing</a:t>
            </a:r>
            <a:r>
              <a:rPr lang="cs-CZ" b="1" dirty="0" smtClean="0"/>
              <a:t> </a:t>
            </a:r>
            <a:r>
              <a:rPr lang="en-US" b="1" dirty="0" smtClean="0"/>
              <a:t>a </a:t>
            </a:r>
            <a:r>
              <a:rPr lang="en-US" b="1" dirty="0"/>
              <a:t>suit and a tie. </a:t>
            </a:r>
            <a:r>
              <a:rPr lang="cs-CZ" b="1" dirty="0" smtClean="0"/>
              <a:t>(</a:t>
            </a:r>
            <a:r>
              <a:rPr lang="cs-CZ" b="1" dirty="0" err="1" smtClean="0"/>
              <a:t>wear</a:t>
            </a:r>
            <a:r>
              <a:rPr lang="cs-CZ" b="1" dirty="0" smtClean="0"/>
              <a:t>, </a:t>
            </a:r>
            <a:r>
              <a:rPr lang="cs-CZ" b="1" dirty="0" err="1" smtClean="0"/>
              <a:t>work</a:t>
            </a:r>
            <a:r>
              <a:rPr lang="cs-CZ" b="1" dirty="0" smtClean="0"/>
              <a:t>, </a:t>
            </a:r>
            <a:r>
              <a:rPr lang="cs-CZ" b="1" dirty="0" err="1" smtClean="0"/>
              <a:t>wear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does he do in general? - Simple Present (signal word: usually)</a:t>
            </a:r>
            <a:br>
              <a:rPr lang="en-US" dirty="0">
                <a:hlinkClick r:id="" action="ppaction://hlinkfile"/>
              </a:rPr>
            </a:br>
            <a:r>
              <a:rPr lang="en-US" dirty="0">
                <a:hlinkClick r:id="" action="ppaction://hlinkfile"/>
              </a:rPr>
              <a:t>What is he doing only for a short period of time? </a:t>
            </a:r>
            <a:r>
              <a:rPr lang="en-US" dirty="0" smtClean="0">
                <a:hlinkClick r:id="" action="ppaction://hlinkfile"/>
              </a:rPr>
              <a:t>– </a:t>
            </a:r>
            <a:r>
              <a:rPr lang="en-US" dirty="0" smtClean="0">
                <a:solidFill>
                  <a:srgbClr val="00B0F0"/>
                </a:solidFill>
                <a:hlinkClick r:id="" action="ppaction://hlinkfile"/>
              </a:rPr>
              <a:t>Present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Continuous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39552" y="77103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43608" y="17187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74823" y="3209424"/>
            <a:ext cx="12132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84168" y="3231809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39752" y="189111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771800" y="126876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044271" y="5958524"/>
            <a:ext cx="871545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80312" y="486916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47864" y="486916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43608" y="426506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72982" y="4005064"/>
            <a:ext cx="1698817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0044608" y="69567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9900592" y="4111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456379" y="625580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09420" y="6002613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503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5" y="397060"/>
            <a:ext cx="834987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10</a:t>
            </a:r>
          </a:p>
          <a:p>
            <a:r>
              <a:rPr lang="en-US" dirty="0"/>
              <a:t>Complete the story. Use Simple Present and Present Progressive.</a:t>
            </a:r>
          </a:p>
          <a:p>
            <a:r>
              <a:rPr lang="en-US" b="1" dirty="0"/>
              <a:t>Today </a:t>
            </a:r>
            <a:r>
              <a:rPr lang="en-US" b="1" dirty="0" smtClean="0"/>
              <a:t>is</a:t>
            </a:r>
            <a:r>
              <a:rPr lang="cs-CZ" b="1" dirty="0" smtClean="0"/>
              <a:t>                </a:t>
            </a:r>
            <a:r>
              <a:rPr lang="en-US" b="1" dirty="0" smtClean="0"/>
              <a:t>Betty's </a:t>
            </a:r>
            <a:r>
              <a:rPr lang="en-US" b="1" dirty="0"/>
              <a:t>birthday.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/>
              <a:t>Betty </a:t>
            </a:r>
            <a:r>
              <a:rPr lang="en-US" b="1" dirty="0" smtClean="0"/>
              <a:t>loves</a:t>
            </a:r>
            <a:r>
              <a:rPr lang="cs-CZ" b="1" dirty="0" smtClean="0"/>
              <a:t>          </a:t>
            </a:r>
            <a:r>
              <a:rPr lang="en-US" b="1" dirty="0" smtClean="0"/>
              <a:t>birthdays</a:t>
            </a:r>
            <a:r>
              <a:rPr lang="en-US" b="1" dirty="0"/>
              <a:t>. </a:t>
            </a:r>
            <a:r>
              <a:rPr lang="cs-CZ" b="1" dirty="0" smtClean="0"/>
              <a:t>(love)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'love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She </a:t>
            </a:r>
            <a:r>
              <a:rPr lang="en-US" b="1" dirty="0"/>
              <a:t>is </a:t>
            </a:r>
            <a:r>
              <a:rPr lang="cs-CZ" b="1" dirty="0" smtClean="0"/>
              <a:t>              </a:t>
            </a:r>
            <a:r>
              <a:rPr lang="en-US" b="1" dirty="0" smtClean="0"/>
              <a:t>always </a:t>
            </a:r>
            <a:r>
              <a:rPr lang="en-US" b="1" dirty="0"/>
              <a:t>very excited and </a:t>
            </a:r>
            <a:r>
              <a:rPr lang="cs-CZ" b="1" dirty="0" smtClean="0"/>
              <a:t>           </a:t>
            </a:r>
            <a:r>
              <a:rPr lang="en-US" b="1" dirty="0" smtClean="0"/>
              <a:t>wakes up</a:t>
            </a:r>
            <a:r>
              <a:rPr lang="cs-CZ" b="1" dirty="0" smtClean="0"/>
              <a:t> </a:t>
            </a:r>
            <a:r>
              <a:rPr lang="en-US" b="1" dirty="0" smtClean="0"/>
              <a:t>very </a:t>
            </a:r>
            <a:r>
              <a:rPr lang="en-US" b="1" dirty="0"/>
              <a:t>early</a:t>
            </a:r>
            <a:r>
              <a:rPr lang="en-US" b="1" dirty="0" smtClean="0"/>
              <a:t>.</a:t>
            </a:r>
            <a:r>
              <a:rPr lang="cs-CZ" b="1" dirty="0" smtClean="0"/>
              <a:t> (</a:t>
            </a:r>
            <a:r>
              <a:rPr lang="cs-CZ" b="1" dirty="0" err="1" smtClean="0"/>
              <a:t>be</a:t>
            </a:r>
            <a:r>
              <a:rPr lang="cs-CZ" b="1" dirty="0" smtClean="0"/>
              <a:t>, </a:t>
            </a:r>
            <a:r>
              <a:rPr lang="cs-CZ" b="1" dirty="0" err="1" smtClean="0"/>
              <a:t>wake</a:t>
            </a:r>
            <a:r>
              <a:rPr lang="cs-CZ" b="1" dirty="0" smtClean="0"/>
              <a:t> up)</a:t>
            </a:r>
            <a:r>
              <a:rPr lang="en-US" b="1" dirty="0" smtClean="0"/>
              <a:t> 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does she do in general? - Simple Present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At </a:t>
            </a:r>
            <a:r>
              <a:rPr lang="en-US" b="1" dirty="0"/>
              <a:t>six o'clock in the morning, Betty </a:t>
            </a:r>
            <a:r>
              <a:rPr lang="en-US" b="1" dirty="0" smtClean="0"/>
              <a:t>hears</a:t>
            </a:r>
            <a:r>
              <a:rPr lang="cs-CZ" b="1" dirty="0" smtClean="0"/>
              <a:t>         </a:t>
            </a:r>
            <a:r>
              <a:rPr lang="en-US" b="1" dirty="0" smtClean="0"/>
              <a:t>a </a:t>
            </a:r>
            <a:r>
              <a:rPr lang="en-US" b="1" dirty="0"/>
              <a:t>noise</a:t>
            </a:r>
            <a:r>
              <a:rPr lang="en-US" b="1" dirty="0" smtClean="0"/>
              <a:t>.</a:t>
            </a:r>
            <a:r>
              <a:rPr lang="cs-CZ" b="1" dirty="0" smtClean="0"/>
              <a:t>(</a:t>
            </a:r>
            <a:r>
              <a:rPr lang="cs-CZ" b="1" dirty="0" err="1" smtClean="0"/>
              <a:t>hear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cs-CZ" dirty="0" smtClean="0">
                <a:hlinkClick r:id="" action="ppaction://hlinkfile"/>
              </a:rPr>
              <a:t>‚</a:t>
            </a:r>
            <a:r>
              <a:rPr lang="en-US" dirty="0" smtClean="0">
                <a:hlinkClick r:id="" action="ppaction://hlinkfile"/>
              </a:rPr>
              <a:t>hear</a:t>
            </a:r>
            <a:r>
              <a:rPr lang="en-US" dirty="0">
                <a:hlinkClick r:id="" action="ppaction://hlinkfile"/>
              </a:rPr>
              <a:t>' is normally only used in the simple form</a:t>
            </a:r>
            <a:r>
              <a:rPr lang="en-US" dirty="0"/>
              <a:t> </a:t>
            </a:r>
            <a:endParaRPr lang="cs-CZ" dirty="0" smtClean="0"/>
          </a:p>
          <a:p>
            <a:r>
              <a:rPr lang="en-US" b="1" dirty="0" smtClean="0"/>
              <a:t>She </a:t>
            </a:r>
            <a:r>
              <a:rPr lang="en-US" b="1" dirty="0"/>
              <a:t>gets up </a:t>
            </a:r>
            <a:r>
              <a:rPr lang="cs-CZ" b="1" dirty="0" smtClean="0"/>
              <a:t>     </a:t>
            </a:r>
            <a:r>
              <a:rPr lang="en-US" b="1" dirty="0" smtClean="0"/>
              <a:t>and goes</a:t>
            </a:r>
            <a:r>
              <a:rPr lang="cs-CZ" b="1" dirty="0" smtClean="0"/>
              <a:t>         </a:t>
            </a:r>
            <a:r>
              <a:rPr lang="en-US" b="1" dirty="0" smtClean="0"/>
              <a:t>into </a:t>
            </a:r>
            <a:r>
              <a:rPr lang="en-US" b="1" dirty="0"/>
              <a:t>the sitting </a:t>
            </a:r>
            <a:r>
              <a:rPr lang="en-US" b="1" dirty="0" smtClean="0"/>
              <a:t>room</a:t>
            </a:r>
            <a:r>
              <a:rPr lang="cs-CZ" b="1" dirty="0" smtClean="0"/>
              <a:t>.(</a:t>
            </a:r>
            <a:r>
              <a:rPr lang="cs-CZ" b="1" dirty="0" err="1" smtClean="0"/>
              <a:t>get</a:t>
            </a:r>
            <a:r>
              <a:rPr lang="cs-CZ" b="1" dirty="0" smtClean="0"/>
              <a:t> up, go) </a:t>
            </a:r>
          </a:p>
          <a:p>
            <a:r>
              <a:rPr lang="en-US" dirty="0" smtClean="0">
                <a:hlinkClick r:id="" action="ppaction://hlinkfile"/>
              </a:rPr>
              <a:t>actions </a:t>
            </a:r>
            <a:r>
              <a:rPr lang="en-US" dirty="0">
                <a:hlinkClick r:id="" action="ppaction://hlinkfile"/>
              </a:rPr>
              <a:t>happening one after another - Simple </a:t>
            </a:r>
            <a:r>
              <a:rPr lang="en-US" dirty="0" smtClean="0">
                <a:hlinkClick r:id="" action="ppaction://hlinkfile"/>
              </a:rPr>
              <a:t>Present</a:t>
            </a:r>
            <a:r>
              <a:rPr lang="en-US" dirty="0" smtClean="0"/>
              <a:t>. </a:t>
            </a:r>
            <a:endParaRPr lang="en-US" dirty="0"/>
          </a:p>
          <a:p>
            <a:r>
              <a:rPr lang="en-US" b="1" dirty="0"/>
              <a:t>What is going </a:t>
            </a:r>
            <a:r>
              <a:rPr lang="cs-CZ" b="1" dirty="0" smtClean="0"/>
              <a:t>    </a:t>
            </a:r>
            <a:r>
              <a:rPr lang="en-US" b="1" dirty="0" smtClean="0"/>
              <a:t>on</a:t>
            </a:r>
            <a:r>
              <a:rPr lang="en-US" b="1" dirty="0"/>
              <a:t>? </a:t>
            </a:r>
            <a:r>
              <a:rPr lang="cs-CZ" b="1" dirty="0" smtClean="0"/>
              <a:t>(go)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</a:t>
            </a:r>
            <a:r>
              <a:rPr lang="en-US" u="sng" dirty="0">
                <a:solidFill>
                  <a:srgbClr val="00B0F0"/>
                </a:solidFill>
                <a:hlinkClick r:id="" action="ppaction://hlinkfile"/>
              </a:rPr>
              <a:t>Present </a:t>
            </a:r>
            <a:r>
              <a:rPr lang="cs-CZ" u="sng" dirty="0" err="1" smtClean="0">
                <a:solidFill>
                  <a:srgbClr val="00B0F0"/>
                </a:solidFill>
              </a:rPr>
              <a:t>Continuous</a:t>
            </a:r>
            <a:endParaRPr lang="cs-CZ" u="sng" dirty="0" smtClean="0">
              <a:solidFill>
                <a:srgbClr val="00B0F0"/>
              </a:solidFill>
            </a:endParaRPr>
          </a:p>
          <a:p>
            <a:r>
              <a:rPr lang="en-US" b="1" dirty="0" smtClean="0"/>
              <a:t>Look</a:t>
            </a:r>
            <a:r>
              <a:rPr lang="en-US" b="1" dirty="0"/>
              <a:t>! Betty's cat Carlos is sitting </a:t>
            </a:r>
            <a:r>
              <a:rPr lang="cs-CZ" b="1" dirty="0" smtClean="0"/>
              <a:t>   </a:t>
            </a:r>
            <a:r>
              <a:rPr lang="en-US" b="1" dirty="0" smtClean="0"/>
              <a:t>on </a:t>
            </a:r>
            <a:r>
              <a:rPr lang="en-US" b="1" dirty="0"/>
              <a:t>the table and </a:t>
            </a:r>
            <a:r>
              <a:rPr lang="en-US" b="1" dirty="0" smtClean="0"/>
              <a:t>he</a:t>
            </a:r>
            <a:r>
              <a:rPr lang="cs-CZ" b="1" dirty="0" smtClean="0"/>
              <a:t>           </a:t>
            </a:r>
            <a:r>
              <a:rPr lang="en-US" b="1" dirty="0" smtClean="0"/>
              <a:t> </a:t>
            </a:r>
            <a:r>
              <a:rPr lang="en-US" b="1" dirty="0"/>
              <a:t>is </a:t>
            </a:r>
            <a:r>
              <a:rPr lang="en-US" b="1" dirty="0" smtClean="0"/>
              <a:t>playing</a:t>
            </a:r>
            <a:r>
              <a:rPr lang="cs-CZ" b="1" dirty="0" smtClean="0"/>
              <a:t>   </a:t>
            </a:r>
            <a:r>
              <a:rPr lang="en-US" b="1" dirty="0" smtClean="0"/>
              <a:t>with </a:t>
            </a:r>
            <a:r>
              <a:rPr lang="en-US" b="1" dirty="0"/>
              <a:t>Betty's present. </a:t>
            </a:r>
            <a:r>
              <a:rPr lang="cs-CZ" b="1" dirty="0" smtClean="0"/>
              <a:t>(</a:t>
            </a:r>
            <a:r>
              <a:rPr lang="cs-CZ" b="1" dirty="0" err="1" smtClean="0"/>
              <a:t>sit</a:t>
            </a:r>
            <a:r>
              <a:rPr lang="cs-CZ" b="1" dirty="0" smtClean="0"/>
              <a:t>, play)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happening now? - Present </a:t>
            </a:r>
            <a:r>
              <a:rPr lang="cs-CZ" dirty="0" err="1" smtClean="0">
                <a:hlinkClick r:id="" action="ppaction://hlinkfile"/>
              </a:rPr>
              <a:t>Continuous</a:t>
            </a:r>
            <a:r>
              <a:rPr lang="cs-CZ" dirty="0" smtClean="0">
                <a:hlinkClick r:id="" action="ppaction://hlinkfile"/>
              </a:rPr>
              <a:t> </a:t>
            </a:r>
            <a:r>
              <a:rPr lang="en-US" dirty="0" smtClean="0">
                <a:hlinkClick r:id="" action="ppaction://hlinkfile"/>
              </a:rPr>
              <a:t>(signal </a:t>
            </a:r>
            <a:r>
              <a:rPr lang="en-US" dirty="0">
                <a:hlinkClick r:id="" action="ppaction://hlinkfile"/>
              </a:rPr>
              <a:t>word: Look</a:t>
            </a:r>
            <a:r>
              <a:rPr lang="en-US" dirty="0" smtClean="0">
                <a:hlinkClick r:id="" action="ppaction://hlinkfile"/>
              </a:rPr>
              <a:t>!)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900592" y="4111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052992" y="5635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205392" y="7159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357792" y="8683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396" y="484745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574740" y="450912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214558" y="400506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987824" y="3425326"/>
            <a:ext cx="129614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00752" y="340384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052686" y="2928665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80112" y="2068081"/>
            <a:ext cx="172819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996673" y="206808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187624" y="14779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331640" y="90184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60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83529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Exercise 11</a:t>
            </a:r>
          </a:p>
          <a:p>
            <a:r>
              <a:rPr lang="en-US" dirty="0"/>
              <a:t>Complete the sentences. Use Simple Present and </a:t>
            </a:r>
            <a:r>
              <a:rPr lang="en-US" dirty="0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r>
              <a:rPr lang="cs-CZ" dirty="0"/>
              <a:t>:</a:t>
            </a:r>
            <a:endParaRPr lang="en-US" dirty="0"/>
          </a:p>
          <a:p>
            <a:r>
              <a:rPr lang="en-US" b="1" dirty="0"/>
              <a:t>Sue </a:t>
            </a:r>
            <a:r>
              <a:rPr lang="en-US" b="1" dirty="0" smtClean="0"/>
              <a:t>is</a:t>
            </a:r>
            <a:r>
              <a:rPr lang="cs-CZ" b="1" dirty="0" smtClean="0"/>
              <a:t>                 </a:t>
            </a:r>
            <a:r>
              <a:rPr lang="en-US" b="1" dirty="0" smtClean="0"/>
              <a:t>a </a:t>
            </a:r>
            <a:r>
              <a:rPr lang="en-US" b="1" dirty="0"/>
              <a:t>student from South Korea. </a:t>
            </a:r>
            <a:r>
              <a:rPr lang="cs-CZ" b="1" dirty="0" smtClean="0"/>
              <a:t>(</a:t>
            </a:r>
            <a:r>
              <a:rPr lang="cs-CZ" b="1" dirty="0" err="1" smtClean="0"/>
              <a:t>be</a:t>
            </a:r>
            <a:r>
              <a:rPr lang="cs-CZ" b="1" dirty="0" smtClean="0"/>
              <a:t>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'be</a:t>
            </a:r>
            <a:r>
              <a:rPr lang="en-US" dirty="0">
                <a:hlinkClick r:id="" action="ppaction://hlinkfile"/>
              </a:rPr>
              <a:t>' is normally only used in the simple </a:t>
            </a:r>
            <a:r>
              <a:rPr lang="en-US" dirty="0" smtClean="0">
                <a:hlinkClick r:id="" action="ppaction://hlinkfile"/>
              </a:rPr>
              <a:t>form</a:t>
            </a:r>
            <a:endParaRPr lang="cs-CZ" dirty="0" smtClean="0"/>
          </a:p>
          <a:p>
            <a:r>
              <a:rPr lang="en-US" b="1" dirty="0" smtClean="0"/>
              <a:t>She </a:t>
            </a:r>
            <a:r>
              <a:rPr lang="en-US" b="1" dirty="0"/>
              <a:t>lives </a:t>
            </a:r>
            <a:r>
              <a:rPr lang="cs-CZ" b="1" dirty="0" smtClean="0"/>
              <a:t>         </a:t>
            </a:r>
            <a:r>
              <a:rPr lang="en-US" b="1" dirty="0" smtClean="0"/>
              <a:t>in </a:t>
            </a:r>
            <a:r>
              <a:rPr lang="en-US" b="1" dirty="0"/>
              <a:t>Seoul and </a:t>
            </a:r>
            <a:r>
              <a:rPr lang="en-US" b="1" dirty="0" smtClean="0"/>
              <a:t>studies</a:t>
            </a:r>
            <a:r>
              <a:rPr lang="cs-CZ" b="1" dirty="0" smtClean="0"/>
              <a:t> </a:t>
            </a:r>
            <a:r>
              <a:rPr lang="en-US" b="1" dirty="0" smtClean="0"/>
              <a:t>medicine</a:t>
            </a:r>
            <a:r>
              <a:rPr lang="cs-CZ" b="1" dirty="0" smtClean="0"/>
              <a:t>.(live)</a:t>
            </a:r>
          </a:p>
          <a:p>
            <a:r>
              <a:rPr lang="en-US" dirty="0" smtClean="0">
                <a:hlinkClick r:id="" action="ppaction://hlinkfile"/>
              </a:rPr>
              <a:t>daily </a:t>
            </a:r>
            <a:r>
              <a:rPr lang="en-US" dirty="0">
                <a:hlinkClick r:id="" action="ppaction://hlinkfile"/>
              </a:rPr>
              <a:t>routine - Simple </a:t>
            </a:r>
            <a:r>
              <a:rPr lang="en-US" dirty="0" smtClean="0">
                <a:hlinkClick r:id="" action="ppaction://hlinkfile"/>
              </a:rPr>
              <a:t>Present</a:t>
            </a:r>
            <a:endParaRPr lang="en-US" dirty="0"/>
          </a:p>
          <a:p>
            <a:r>
              <a:rPr lang="en-US" b="1" dirty="0"/>
              <a:t>At the moment, however, Sue is </a:t>
            </a:r>
            <a:r>
              <a:rPr lang="en-US" b="1" dirty="0" smtClean="0"/>
              <a:t>living</a:t>
            </a:r>
            <a:r>
              <a:rPr lang="cs-CZ" b="1" dirty="0" smtClean="0"/>
              <a:t>     </a:t>
            </a:r>
            <a:r>
              <a:rPr lang="en-US" b="1" dirty="0" smtClean="0"/>
              <a:t>in </a:t>
            </a:r>
            <a:r>
              <a:rPr lang="en-US" b="1" dirty="0"/>
              <a:t>London</a:t>
            </a:r>
            <a:r>
              <a:rPr lang="en-US" b="1" dirty="0" smtClean="0"/>
              <a:t>.</a:t>
            </a:r>
            <a:r>
              <a:rPr lang="cs-CZ" b="1" dirty="0" smtClean="0"/>
              <a:t>(live)</a:t>
            </a:r>
            <a:r>
              <a:rPr lang="en-US" dirty="0" smtClean="0"/>
              <a:t> </a:t>
            </a:r>
            <a:endParaRPr lang="en-US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she doing only for a short period of time? - </a:t>
            </a:r>
            <a:r>
              <a:rPr lang="en-US" u="sng" dirty="0">
                <a:solidFill>
                  <a:srgbClr val="00B0F0"/>
                </a:solidFill>
                <a:hlinkClick r:id="" action="ppaction://hlinkfile"/>
              </a:rPr>
              <a:t>Present </a:t>
            </a:r>
            <a:r>
              <a:rPr lang="cs-CZ" u="sng" dirty="0" err="1" smtClean="0">
                <a:solidFill>
                  <a:srgbClr val="00B0F0"/>
                </a:solidFill>
              </a:rPr>
              <a:t>Continuous</a:t>
            </a:r>
            <a:r>
              <a:rPr lang="cs-CZ" u="sng" dirty="0" smtClean="0">
                <a:solidFill>
                  <a:srgbClr val="00B0F0"/>
                </a:solidFill>
              </a:rPr>
              <a:t> </a:t>
            </a:r>
          </a:p>
          <a:p>
            <a:r>
              <a:rPr lang="en-US" b="1" dirty="0" smtClean="0"/>
              <a:t>She </a:t>
            </a:r>
            <a:r>
              <a:rPr lang="en-US" b="1" dirty="0"/>
              <a:t>is </a:t>
            </a:r>
            <a:r>
              <a:rPr lang="en-US" b="1" dirty="0" smtClean="0"/>
              <a:t>doing</a:t>
            </a:r>
            <a:r>
              <a:rPr lang="cs-CZ" b="1" dirty="0" smtClean="0"/>
              <a:t>     </a:t>
            </a:r>
            <a:r>
              <a:rPr lang="en-US" b="1" dirty="0" smtClean="0"/>
              <a:t>a </a:t>
            </a:r>
            <a:r>
              <a:rPr lang="en-US" b="1" dirty="0"/>
              <a:t>six-months practical course in a London hospital</a:t>
            </a:r>
            <a:r>
              <a:rPr lang="en-US" b="1" dirty="0" smtClean="0"/>
              <a:t>.</a:t>
            </a:r>
            <a:r>
              <a:rPr lang="cs-CZ" b="1" dirty="0" smtClean="0"/>
              <a:t> (do)</a:t>
            </a:r>
            <a:r>
              <a:rPr lang="en-US" b="1" dirty="0" smtClean="0"/>
              <a:t> 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What </a:t>
            </a:r>
            <a:r>
              <a:rPr lang="en-US" dirty="0">
                <a:hlinkClick r:id="" action="ppaction://hlinkfile"/>
              </a:rPr>
              <a:t>is she doing only for a short period of time? - </a:t>
            </a:r>
            <a:r>
              <a:rPr lang="en-US" u="sng" dirty="0">
                <a:solidFill>
                  <a:srgbClr val="00B0F0"/>
                </a:solidFill>
                <a:hlinkClick r:id="" action="ppaction://hlinkfile"/>
              </a:rPr>
              <a:t>Present </a:t>
            </a:r>
            <a:r>
              <a:rPr lang="cs-CZ" u="sng" dirty="0" err="1" smtClean="0">
                <a:solidFill>
                  <a:srgbClr val="00B0F0"/>
                </a:solidFill>
              </a:rPr>
              <a:t>Continuous</a:t>
            </a:r>
            <a:r>
              <a:rPr lang="cs-CZ" u="sng" dirty="0" smtClean="0">
                <a:solidFill>
                  <a:srgbClr val="00B0F0"/>
                </a:solidFill>
              </a:rPr>
              <a:t> </a:t>
            </a:r>
          </a:p>
          <a:p>
            <a:r>
              <a:rPr lang="en-US" b="1" dirty="0" smtClean="0"/>
              <a:t>In </a:t>
            </a:r>
            <a:r>
              <a:rPr lang="en-US" b="1" dirty="0"/>
              <a:t>five days, Sue is going </a:t>
            </a:r>
            <a:r>
              <a:rPr lang="cs-CZ" b="1" dirty="0" smtClean="0"/>
              <a:t>   </a:t>
            </a:r>
            <a:r>
              <a:rPr lang="en-US" b="1" dirty="0" smtClean="0"/>
              <a:t>back </a:t>
            </a:r>
            <a:r>
              <a:rPr lang="en-US" b="1" dirty="0"/>
              <a:t>to South Korea because the next term at university </a:t>
            </a:r>
            <a:r>
              <a:rPr lang="en-US" b="1" dirty="0" smtClean="0"/>
              <a:t>starts</a:t>
            </a:r>
            <a:r>
              <a:rPr lang="cs-CZ" b="1" dirty="0" smtClean="0"/>
              <a:t>         </a:t>
            </a:r>
            <a:r>
              <a:rPr lang="en-US" b="1" dirty="0" smtClean="0"/>
              <a:t>in </a:t>
            </a:r>
            <a:r>
              <a:rPr lang="en-US" b="1" dirty="0"/>
              <a:t>ten days. </a:t>
            </a:r>
            <a:r>
              <a:rPr lang="cs-CZ" b="1" dirty="0" smtClean="0"/>
              <a:t>(go, start)</a:t>
            </a:r>
            <a:endParaRPr lang="en-US" b="1" dirty="0"/>
          </a:p>
          <a:p>
            <a:r>
              <a:rPr lang="en-US" dirty="0" smtClean="0">
                <a:hlinkClick r:id="" action="ppaction://hlinkfile"/>
              </a:rPr>
              <a:t>arrangement </a:t>
            </a:r>
            <a:r>
              <a:rPr lang="en-US" dirty="0">
                <a:hlinkClick r:id="" action="ppaction://hlinkfile"/>
              </a:rPr>
              <a:t>for the near future </a:t>
            </a:r>
            <a:r>
              <a:rPr lang="en-US" dirty="0" smtClean="0">
                <a:hlinkClick r:id="" action="ppaction://hlinkfile"/>
              </a:rPr>
              <a:t>– Present</a:t>
            </a:r>
            <a:r>
              <a:rPr lang="cs-CZ" dirty="0" smtClean="0">
                <a:hlinkClick r:id="" action="ppaction://hlinkfile"/>
              </a:rPr>
              <a:t> </a:t>
            </a:r>
            <a:r>
              <a:rPr lang="cs-CZ" dirty="0" err="1" smtClean="0">
                <a:hlinkClick r:id="" action="ppaction://hlinkfile"/>
              </a:rPr>
              <a:t>Continuous</a:t>
            </a:r>
            <a:r>
              <a:rPr lang="en-US" dirty="0">
                <a:hlinkClick r:id="" action="ppaction://hlinkfile"/>
              </a:rPr>
              <a:t/>
            </a:r>
            <a:br>
              <a:rPr lang="en-US" dirty="0">
                <a:hlinkClick r:id="" action="ppaction://hlinkfile"/>
              </a:rPr>
            </a:br>
            <a:r>
              <a:rPr lang="en-US" dirty="0">
                <a:hlinkClick r:id="" action="ppaction://hlinkfile"/>
              </a:rPr>
              <a:t>action set by a timetable or schedule - Simple </a:t>
            </a:r>
            <a:r>
              <a:rPr lang="en-US" dirty="0" smtClean="0">
                <a:hlinkClick r:id="" action="ppaction://hlinkfile"/>
              </a:rPr>
              <a:t>Present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0357792" y="8683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510192" y="10207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662592" y="11731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563888" y="455942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699792" y="422108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3608" y="314096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27984" y="227687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8" y="1753388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187624" y="120664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659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5616" y="72434"/>
            <a:ext cx="878497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Exercise 12</a:t>
            </a:r>
          </a:p>
          <a:p>
            <a:r>
              <a:rPr lang="en-US" sz="1600" dirty="0"/>
              <a:t>Complete the sentences. Use Simple Present and Present Progressive.</a:t>
            </a:r>
          </a:p>
          <a:p>
            <a:r>
              <a:rPr lang="en-US" sz="1600" b="1" dirty="0"/>
              <a:t>Mary and Joe </a:t>
            </a:r>
            <a:r>
              <a:rPr lang="en-US" sz="1600" b="1" dirty="0" smtClean="0"/>
              <a:t>are</a:t>
            </a:r>
            <a:r>
              <a:rPr lang="cs-CZ" sz="1600" b="1" dirty="0" smtClean="0"/>
              <a:t>                </a:t>
            </a:r>
            <a:r>
              <a:rPr lang="en-US" sz="1600" b="1" dirty="0" smtClean="0"/>
              <a:t>in </a:t>
            </a:r>
            <a:r>
              <a:rPr lang="en-US" sz="1600" b="1" dirty="0"/>
              <a:t>a clothes shop at the moment</a:t>
            </a:r>
            <a:r>
              <a:rPr lang="en-US" sz="1600" b="1" dirty="0" smtClean="0"/>
              <a:t>.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be</a:t>
            </a:r>
            <a:r>
              <a:rPr lang="cs-CZ" sz="1600" b="1" dirty="0" smtClean="0"/>
              <a:t>)</a:t>
            </a:r>
            <a:r>
              <a:rPr lang="en-US" sz="1600" b="1" dirty="0" smtClean="0"/>
              <a:t> 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'be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They </a:t>
            </a:r>
            <a:r>
              <a:rPr lang="en-US" sz="1600" b="1" dirty="0"/>
              <a:t>are </a:t>
            </a:r>
            <a:r>
              <a:rPr lang="en-US" sz="1600" b="1" dirty="0" smtClean="0"/>
              <a:t>looking</a:t>
            </a:r>
            <a:r>
              <a:rPr lang="cs-CZ" sz="1600" b="1" dirty="0" smtClean="0"/>
              <a:t>   </a:t>
            </a:r>
            <a:r>
              <a:rPr lang="en-US" sz="1600" b="1" dirty="0" smtClean="0"/>
              <a:t>at </a:t>
            </a:r>
            <a:r>
              <a:rPr lang="en-US" sz="1600" b="1" dirty="0"/>
              <a:t>some jeans.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look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happening now? - Present Progressive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Joe </a:t>
            </a:r>
            <a:r>
              <a:rPr lang="en-US" sz="1600" b="1" dirty="0"/>
              <a:t>only </a:t>
            </a:r>
            <a:r>
              <a:rPr lang="en-US" sz="1600" b="1" dirty="0" smtClean="0"/>
              <a:t>has</a:t>
            </a:r>
            <a:r>
              <a:rPr lang="cs-CZ" sz="1600" b="1" dirty="0" smtClean="0"/>
              <a:t>                </a:t>
            </a:r>
            <a:r>
              <a:rPr lang="en-US" sz="1600" b="1" dirty="0" smtClean="0"/>
              <a:t>one </a:t>
            </a:r>
            <a:r>
              <a:rPr lang="en-US" sz="1600" b="1" dirty="0"/>
              <a:t>very old pair of jeans</a:t>
            </a:r>
            <a:r>
              <a:rPr lang="en-US" sz="1600" b="1" dirty="0" smtClean="0"/>
              <a:t>.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)</a:t>
            </a:r>
            <a:r>
              <a:rPr lang="en-US" sz="1600" b="1" dirty="0" smtClean="0"/>
              <a:t> 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'have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So </a:t>
            </a:r>
            <a:r>
              <a:rPr lang="en-US" sz="1600" b="1" dirty="0"/>
              <a:t>he </a:t>
            </a:r>
            <a:r>
              <a:rPr lang="cs-CZ" sz="1600" b="1" dirty="0" smtClean="0"/>
              <a:t>        </a:t>
            </a:r>
            <a:r>
              <a:rPr lang="en-US" sz="1600" b="1" dirty="0" smtClean="0"/>
              <a:t>wants</a:t>
            </a:r>
            <a:r>
              <a:rPr lang="cs-CZ" sz="1600" b="1" dirty="0" smtClean="0"/>
              <a:t>   </a:t>
            </a:r>
            <a:r>
              <a:rPr lang="en-US" sz="1600" b="1" dirty="0" smtClean="0"/>
              <a:t>to </a:t>
            </a:r>
            <a:r>
              <a:rPr lang="en-US" sz="1600" b="1" dirty="0"/>
              <a:t>buy a new pair of jeans now.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want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'want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Right </a:t>
            </a:r>
            <a:r>
              <a:rPr lang="en-US" sz="1600" b="1" dirty="0"/>
              <a:t>now, he is trying </a:t>
            </a:r>
            <a:r>
              <a:rPr lang="cs-CZ" sz="1600" b="1" dirty="0" smtClean="0"/>
              <a:t>      </a:t>
            </a:r>
            <a:r>
              <a:rPr lang="en-US" sz="1600" b="1" dirty="0" smtClean="0"/>
              <a:t>on</a:t>
            </a:r>
            <a:r>
              <a:rPr lang="cs-CZ" sz="1600" b="1" dirty="0" smtClean="0"/>
              <a:t> </a:t>
            </a:r>
            <a:r>
              <a:rPr lang="en-US" sz="1600" b="1" dirty="0" smtClean="0"/>
              <a:t>a </a:t>
            </a:r>
            <a:r>
              <a:rPr lang="en-US" sz="1600" b="1" dirty="0"/>
              <a:t>pair of blue jeans.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try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dirty="0" smtClean="0">
                <a:hlinkClick r:id="" action="ppaction://hlinkfile"/>
              </a:rPr>
              <a:t>What </a:t>
            </a:r>
            <a:r>
              <a:rPr lang="en-US" sz="1600" dirty="0">
                <a:hlinkClick r:id="" action="ppaction://hlinkfile"/>
              </a:rPr>
              <a:t>is he doing now? - Present Progressive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»These </a:t>
            </a:r>
            <a:r>
              <a:rPr lang="en-US" sz="1600" b="1" dirty="0"/>
              <a:t>jeans fit </a:t>
            </a:r>
            <a:r>
              <a:rPr lang="cs-CZ" sz="1600" b="1" dirty="0" smtClean="0"/>
              <a:t>                 </a:t>
            </a:r>
            <a:r>
              <a:rPr lang="en-US" sz="1600" b="1" dirty="0" smtClean="0"/>
              <a:t>very well</a:t>
            </a:r>
            <a:r>
              <a:rPr lang="cs-CZ" sz="1600" b="1" dirty="0"/>
              <a:t>,</a:t>
            </a:r>
            <a:r>
              <a:rPr lang="en-US" sz="1600" b="1" dirty="0" smtClean="0"/>
              <a:t>« </a:t>
            </a:r>
            <a:r>
              <a:rPr lang="en-US" sz="1600" b="1" dirty="0"/>
              <a:t>he </a:t>
            </a:r>
            <a:r>
              <a:rPr lang="en-US" sz="1600" b="1" dirty="0" smtClean="0"/>
              <a:t>says</a:t>
            </a:r>
            <a:r>
              <a:rPr lang="cs-CZ" sz="1600" b="1" dirty="0" smtClean="0"/>
              <a:t>. (fit)</a:t>
            </a:r>
          </a:p>
          <a:p>
            <a:r>
              <a:rPr lang="en-US" sz="1600" dirty="0" smtClean="0">
                <a:hlinkClick r:id="" action="ppaction://hlinkfile"/>
              </a:rPr>
              <a:t>'fit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introductory clauses for direct speech are normally only used in the simple </a:t>
            </a:r>
            <a:r>
              <a:rPr lang="en-US" sz="1600" dirty="0" smtClean="0">
                <a:hlinkClick r:id="" action="ppaction://hlinkfile"/>
              </a:rPr>
              <a:t>form</a:t>
            </a:r>
            <a:r>
              <a:rPr lang="en-US" sz="1600" dirty="0" smtClean="0"/>
              <a:t>. </a:t>
            </a:r>
            <a:endParaRPr lang="en-US" sz="1600" dirty="0"/>
          </a:p>
          <a:p>
            <a:r>
              <a:rPr lang="en-US" sz="1600" b="1" dirty="0" smtClean="0"/>
              <a:t>»</a:t>
            </a:r>
            <a:r>
              <a:rPr lang="en-US" sz="1600" b="1" dirty="0"/>
              <a:t>But they do not suit 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you,« </a:t>
            </a:r>
            <a:r>
              <a:rPr lang="en-US" sz="1600" b="1" dirty="0"/>
              <a:t>Mary </a:t>
            </a:r>
            <a:r>
              <a:rPr lang="en-US" sz="1600" b="1" dirty="0" smtClean="0"/>
              <a:t>replies</a:t>
            </a:r>
            <a:r>
              <a:rPr lang="cs-CZ" sz="1600" b="1" dirty="0" smtClean="0"/>
              <a:t>. (not suit)</a:t>
            </a:r>
          </a:p>
          <a:p>
            <a:r>
              <a:rPr lang="en-US" sz="1600" dirty="0" smtClean="0">
                <a:hlinkClick r:id="" action="ppaction://hlinkfile"/>
              </a:rPr>
              <a:t>'suit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introductory clauses for direct speech are normally only used in the simple form</a:t>
            </a:r>
            <a:r>
              <a:rPr lang="en-US" sz="1600" dirty="0"/>
              <a:t> . </a:t>
            </a:r>
            <a:endParaRPr lang="cs-CZ" sz="1600" dirty="0" err="1"/>
          </a:p>
          <a:p>
            <a:r>
              <a:rPr lang="en-US" sz="1600" b="1" dirty="0" smtClean="0"/>
              <a:t>»</a:t>
            </a:r>
            <a:r>
              <a:rPr lang="en-US" sz="1600" b="1" dirty="0"/>
              <a:t>Try </a:t>
            </a:r>
            <a:r>
              <a:rPr lang="cs-CZ" sz="1600" b="1" dirty="0" smtClean="0"/>
              <a:t>              </a:t>
            </a:r>
            <a:r>
              <a:rPr lang="en-US" sz="1600" b="1" dirty="0" smtClean="0"/>
              <a:t>on </a:t>
            </a:r>
            <a:r>
              <a:rPr lang="en-US" sz="1600" b="1" dirty="0"/>
              <a:t>another pair</a:t>
            </a:r>
            <a:r>
              <a:rPr lang="en-US" sz="1600" b="1" dirty="0" smtClean="0"/>
              <a:t>.«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try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b="1" dirty="0" smtClean="0"/>
              <a:t>»</a:t>
            </a:r>
            <a:r>
              <a:rPr lang="en-US" sz="1600" b="1" dirty="0"/>
              <a:t>What do 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you </a:t>
            </a:r>
            <a:r>
              <a:rPr lang="cs-CZ" sz="1600" b="1" dirty="0" smtClean="0"/>
              <a:t>         </a:t>
            </a:r>
            <a:r>
              <a:rPr lang="en-US" sz="1600" b="1" dirty="0" smtClean="0"/>
              <a:t>think</a:t>
            </a:r>
            <a:r>
              <a:rPr lang="cs-CZ" sz="1600" b="1" dirty="0" smtClean="0"/>
              <a:t>   </a:t>
            </a:r>
            <a:r>
              <a:rPr lang="en-US" sz="1600" b="1" dirty="0" smtClean="0"/>
              <a:t>?« </a:t>
            </a:r>
            <a:r>
              <a:rPr lang="en-US" sz="1600" b="1" dirty="0"/>
              <a:t>he </a:t>
            </a:r>
            <a:r>
              <a:rPr lang="en-US" sz="1600" b="1" dirty="0" smtClean="0"/>
              <a:t>asks</a:t>
            </a:r>
            <a:r>
              <a:rPr lang="cs-CZ" sz="1600" b="1" dirty="0" smtClean="0"/>
              <a:t>              (</a:t>
            </a:r>
            <a:r>
              <a:rPr lang="cs-CZ" sz="1600" b="1" dirty="0" err="1" smtClean="0"/>
              <a:t>think</a:t>
            </a:r>
            <a:r>
              <a:rPr lang="cs-CZ" sz="1600" b="1" dirty="0" smtClean="0"/>
              <a:t>, </a:t>
            </a:r>
            <a:r>
              <a:rPr lang="cs-CZ" sz="1600" b="1" dirty="0" err="1" smtClean="0"/>
              <a:t>ask</a:t>
            </a:r>
            <a:r>
              <a:rPr lang="cs-CZ" sz="1600" b="1" dirty="0" smtClean="0"/>
              <a:t>)</a:t>
            </a:r>
          </a:p>
          <a:p>
            <a:r>
              <a:rPr lang="en-US" sz="1600" dirty="0" smtClean="0">
                <a:hlinkClick r:id="" action="ppaction://hlinkfile"/>
              </a:rPr>
              <a:t>'think</a:t>
            </a:r>
            <a:r>
              <a:rPr lang="en-US" sz="1600" dirty="0">
                <a:hlinkClick r:id="" action="ppaction://hlinkfile"/>
              </a:rPr>
              <a:t>' is normally only used in the simple form</a:t>
            </a:r>
            <a:br>
              <a:rPr lang="en-US" sz="1600" dirty="0">
                <a:hlinkClick r:id="" action="ppaction://hlinkfile"/>
              </a:rPr>
            </a:br>
            <a:r>
              <a:rPr lang="en-US" sz="1600" dirty="0">
                <a:hlinkClick r:id="" action="ppaction://hlinkfile"/>
              </a:rPr>
              <a:t>introductory clauses for direct speech are normally only used in the simple form</a:t>
            </a:r>
            <a:r>
              <a:rPr lang="en-US" sz="1600" dirty="0"/>
              <a:t> </a:t>
            </a:r>
            <a:endParaRPr lang="cs-CZ" sz="1600" dirty="0" smtClean="0"/>
          </a:p>
          <a:p>
            <a:r>
              <a:rPr lang="en-US" sz="1600" b="1" dirty="0" smtClean="0"/>
              <a:t>Mary</a:t>
            </a:r>
            <a:r>
              <a:rPr lang="en-US" sz="1600" b="1" dirty="0"/>
              <a:t>, when has </a:t>
            </a:r>
            <a:r>
              <a:rPr lang="cs-CZ" sz="1600" b="1" dirty="0" smtClean="0"/>
              <a:t>               </a:t>
            </a:r>
            <a:r>
              <a:rPr lang="en-US" sz="1600" b="1" dirty="0" smtClean="0"/>
              <a:t>tried </a:t>
            </a:r>
            <a:r>
              <a:rPr lang="en-US" sz="1600" b="1" dirty="0"/>
              <a:t>on another pair. 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have</a:t>
            </a:r>
            <a:r>
              <a:rPr lang="cs-CZ" sz="1600" b="1" dirty="0" smtClean="0"/>
              <a:t>)</a:t>
            </a:r>
            <a:endParaRPr lang="en-US" sz="1600" b="1" dirty="0"/>
          </a:p>
          <a:p>
            <a:r>
              <a:rPr lang="en-US" sz="1600" b="1" dirty="0" smtClean="0"/>
              <a:t>»</a:t>
            </a:r>
            <a:r>
              <a:rPr lang="en-US" sz="1600" b="1" dirty="0"/>
              <a:t>Great! How much </a:t>
            </a:r>
            <a:r>
              <a:rPr lang="en-US" sz="1600" b="1" dirty="0" smtClean="0"/>
              <a:t>do</a:t>
            </a:r>
            <a:r>
              <a:rPr lang="cs-CZ" sz="1600" b="1" dirty="0" smtClean="0"/>
              <a:t>     </a:t>
            </a:r>
            <a:r>
              <a:rPr lang="en-US" sz="1600" b="1" dirty="0" smtClean="0"/>
              <a:t> </a:t>
            </a:r>
            <a:r>
              <a:rPr lang="en-US" sz="1600" b="1" dirty="0"/>
              <a:t>they </a:t>
            </a:r>
            <a:r>
              <a:rPr lang="cs-CZ" sz="1600" b="1" dirty="0" smtClean="0"/>
              <a:t>            </a:t>
            </a:r>
            <a:r>
              <a:rPr lang="en-US" sz="1600" b="1" dirty="0" smtClean="0"/>
              <a:t>cost?</a:t>
            </a:r>
            <a:r>
              <a:rPr lang="cs-CZ" sz="1600" b="1" dirty="0" smtClean="0"/>
              <a:t>(</a:t>
            </a:r>
            <a:r>
              <a:rPr lang="cs-CZ" sz="1600" b="1" dirty="0" err="1" smtClean="0"/>
              <a:t>cost</a:t>
            </a:r>
            <a:r>
              <a:rPr lang="cs-CZ" sz="1600" b="1" dirty="0" smtClean="0"/>
              <a:t>)</a:t>
            </a:r>
          </a:p>
          <a:p>
            <a:r>
              <a:rPr lang="en-US" sz="1600" dirty="0" smtClean="0">
                <a:hlinkClick r:id="" action="ppaction://hlinkfile"/>
              </a:rPr>
              <a:t>'cost</a:t>
            </a:r>
            <a:r>
              <a:rPr lang="en-US" sz="1600" dirty="0">
                <a:hlinkClick r:id="" action="ppaction://hlinkfile"/>
              </a:rPr>
              <a:t>' is normally only used in the simple </a:t>
            </a:r>
            <a:r>
              <a:rPr lang="en-US" sz="1600" dirty="0" smtClean="0">
                <a:hlinkClick r:id="" action="ppaction://hlinkfile"/>
              </a:rPr>
              <a:t>form</a:t>
            </a:r>
            <a:endParaRPr lang="en-US" sz="1600" dirty="0"/>
          </a:p>
          <a:p>
            <a:endParaRPr lang="cs-CZ" sz="1600" dirty="0"/>
          </a:p>
        </p:txBody>
      </p:sp>
      <p:sp>
        <p:nvSpPr>
          <p:cNvPr id="3" name="Obdélník 2"/>
          <p:cNvSpPr/>
          <p:nvPr/>
        </p:nvSpPr>
        <p:spPr>
          <a:xfrm>
            <a:off x="4499992" y="470833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44192" y="3150309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944192" y="2636912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8933" y="209808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03648" y="163502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71600" y="1173110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907704" y="692696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97636" y="5705693"/>
            <a:ext cx="1273619" cy="3128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540992" y="5666364"/>
            <a:ext cx="66580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713384" y="5345991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379180" y="4864944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1136120" y="4864944"/>
            <a:ext cx="7092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525736" y="4527195"/>
            <a:ext cx="141845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547664" y="3861048"/>
            <a:ext cx="158417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1251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66276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70C0"/>
                </a:solidFill>
              </a:rPr>
              <a:t>Complete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the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sentences</a:t>
            </a:r>
            <a:r>
              <a:rPr lang="cs-CZ" sz="2000" b="1" dirty="0" smtClean="0">
                <a:solidFill>
                  <a:srgbClr val="0070C0"/>
                </a:solidFill>
              </a:rPr>
              <a:t> and use </a:t>
            </a:r>
            <a:r>
              <a:rPr lang="cs-CZ" sz="2000" b="1" dirty="0" err="1" smtClean="0">
                <a:solidFill>
                  <a:srgbClr val="0070C0"/>
                </a:solidFill>
              </a:rPr>
              <a:t>Present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Simple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or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Present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Continuous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</a:p>
          <a:p>
            <a:r>
              <a:rPr lang="en-US" sz="2000" dirty="0" smtClean="0"/>
              <a:t>1</a:t>
            </a:r>
            <a:r>
              <a:rPr lang="en-US" sz="2000" dirty="0"/>
              <a:t>. Every Monday, Sally (drive) her kids to football practice. </a:t>
            </a:r>
            <a:br>
              <a:rPr lang="en-US" sz="2000" dirty="0"/>
            </a:br>
            <a:r>
              <a:rPr lang="en-US" sz="2000" dirty="0"/>
              <a:t>2. Usually, I (work) as a secretary at ABT, but this summer I (study) French at a language school in Paris. That is why I am in Paris. </a:t>
            </a:r>
            <a:br>
              <a:rPr lang="en-US" sz="2000" dirty="0"/>
            </a:br>
            <a:r>
              <a:rPr lang="en-US" sz="2000" dirty="0" smtClean="0"/>
              <a:t>3</a:t>
            </a:r>
            <a:r>
              <a:rPr lang="en-US" sz="2000" dirty="0"/>
              <a:t>. </a:t>
            </a:r>
            <a:r>
              <a:rPr lang="en-US" sz="2000" dirty="0" err="1"/>
              <a:t>Shhhhh</a:t>
            </a:r>
            <a:r>
              <a:rPr lang="en-US" sz="2000" dirty="0"/>
              <a:t>! Be quiet! John (sleep) . </a:t>
            </a:r>
            <a:br>
              <a:rPr lang="en-US" sz="2000" dirty="0"/>
            </a:br>
            <a:r>
              <a:rPr lang="en-US" sz="2000" dirty="0" smtClean="0"/>
              <a:t>4</a:t>
            </a:r>
            <a:r>
              <a:rPr lang="en-US" sz="2000" dirty="0"/>
              <a:t>. Don't forget to take your umbrella. It (rain) . </a:t>
            </a:r>
            <a:br>
              <a:rPr lang="en-US" sz="2000" dirty="0"/>
            </a:br>
            <a:r>
              <a:rPr lang="en-US" sz="2000" dirty="0" smtClean="0"/>
              <a:t>5</a:t>
            </a:r>
            <a:r>
              <a:rPr lang="en-US" sz="2000" dirty="0"/>
              <a:t>. I hate living in Seattle because it (rain, always) . </a:t>
            </a:r>
            <a:br>
              <a:rPr lang="en-US" sz="2000" dirty="0"/>
            </a:br>
            <a:r>
              <a:rPr lang="en-US" sz="2000" dirty="0" smtClean="0"/>
              <a:t>6</a:t>
            </a:r>
            <a:r>
              <a:rPr lang="en-US" sz="2000" dirty="0"/>
              <a:t>. I'm sorry I can't hear what you (say) because everybody (talk) so loudly. </a:t>
            </a:r>
            <a:br>
              <a:rPr lang="en-US" sz="2000" dirty="0"/>
            </a:br>
            <a:r>
              <a:rPr lang="en-US" sz="2000" dirty="0" smtClean="0"/>
              <a:t>7</a:t>
            </a:r>
            <a:r>
              <a:rPr lang="en-US" sz="2000" dirty="0"/>
              <a:t>. Justin (write, currently) a book about his adventures in Tibet. I hope he can find a good publisher when he is finished. </a:t>
            </a:r>
            <a:br>
              <a:rPr lang="en-US" sz="2000" dirty="0"/>
            </a:br>
            <a:r>
              <a:rPr lang="en-US" sz="2000" dirty="0" smtClean="0"/>
              <a:t>8</a:t>
            </a:r>
            <a:r>
              <a:rPr lang="en-US" sz="2000" dirty="0"/>
              <a:t>. Jim: Do you want to come over for dinner tonight?</a:t>
            </a:r>
            <a:br>
              <a:rPr lang="en-US" sz="2000" dirty="0"/>
            </a:br>
            <a:r>
              <a:rPr lang="en-US" sz="2000" dirty="0"/>
              <a:t>Denise: Oh, I'm sorry, I can't. I (go) to a movie tonight with some friends. </a:t>
            </a:r>
            <a:br>
              <a:rPr lang="en-US" sz="2000" dirty="0"/>
            </a:br>
            <a:r>
              <a:rPr lang="en-US" sz="2000" dirty="0" smtClean="0"/>
              <a:t>9</a:t>
            </a:r>
            <a:r>
              <a:rPr lang="en-US" sz="2000" dirty="0"/>
              <a:t>. The business cards (be, normally ) printed by a company in New York. Their prices (be) inexpensive, yet the quality of their work is quite good. </a:t>
            </a:r>
            <a:br>
              <a:rPr lang="en-US" sz="2000" dirty="0"/>
            </a:br>
            <a:r>
              <a:rPr lang="en-US" sz="2000" dirty="0" smtClean="0"/>
              <a:t>10</a:t>
            </a:r>
            <a:r>
              <a:rPr lang="en-US" sz="2000" dirty="0"/>
              <a:t>. This delicious chocolate (be) made by a small chocolatier in Zurich, Switzerland.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746486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424936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Look! Junko ________ into the water.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jumps</a:t>
            </a:r>
            <a:endParaRPr lang="en-US" sz="14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is jumping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I ________ lunch in the cafeteria every day.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have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am </a:t>
            </a:r>
            <a:r>
              <a:rPr lang="en-US" sz="1400" dirty="0"/>
              <a:t>having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You won't find Jerry at home right now. He ________ in the library.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studies</a:t>
            </a:r>
            <a:endParaRPr lang="en-US" sz="14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is studying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Salman is rich — he ________ a Mercedes.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drives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is </a:t>
            </a:r>
            <a:r>
              <a:rPr lang="en-US" sz="1400" dirty="0"/>
              <a:t>driving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Once a week, I ________ to an art class at the college.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go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am </a:t>
            </a:r>
            <a:r>
              <a:rPr lang="en-US" sz="1400" dirty="0"/>
              <a:t>going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Don't give Jan any cheese. She ________ it!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hates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is </a:t>
            </a:r>
            <a:r>
              <a:rPr lang="en-US" sz="1400" dirty="0"/>
              <a:t>hating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I ________ you're crazy!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think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am </a:t>
            </a:r>
            <a:r>
              <a:rPr lang="en-US" sz="1400" dirty="0"/>
              <a:t>thinking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I ________ to Toronto next Thursday. Do you want to come?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go</a:t>
            </a:r>
            <a:endParaRPr lang="en-US" sz="14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am going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Marie-Claude isn't a Canadian. I ________ she comes from France.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believe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am </a:t>
            </a:r>
            <a:r>
              <a:rPr lang="en-US" sz="1400" dirty="0"/>
              <a:t>believing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1400" dirty="0"/>
              <a:t>It ________ quite hard — perhaps we shouldn't go out tonight.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 smtClean="0"/>
              <a:t>snows</a:t>
            </a:r>
            <a:endParaRPr lang="en-US" sz="1400" dirty="0"/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1400" dirty="0"/>
              <a:t>is snowing</a:t>
            </a:r>
          </a:p>
          <a:p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269940"/>
            <a:ext cx="3888432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70C0"/>
                </a:solidFill>
              </a:rPr>
              <a:t>Choose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the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right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answer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23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6771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0070C0"/>
                </a:solidFill>
              </a:rPr>
              <a:t>Complete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the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sentences</a:t>
            </a:r>
            <a:r>
              <a:rPr lang="cs-CZ" sz="2000" b="1" dirty="0" smtClean="0">
                <a:solidFill>
                  <a:srgbClr val="0070C0"/>
                </a:solidFill>
              </a:rPr>
              <a:t> and use </a:t>
            </a:r>
            <a:r>
              <a:rPr lang="cs-CZ" sz="2000" b="1" dirty="0" err="1" smtClean="0">
                <a:solidFill>
                  <a:srgbClr val="0070C0"/>
                </a:solidFill>
              </a:rPr>
              <a:t>Present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Simple</a:t>
            </a:r>
            <a:r>
              <a:rPr lang="cs-CZ" sz="2000" b="1" dirty="0" smtClean="0">
                <a:solidFill>
                  <a:srgbClr val="0070C0"/>
                </a:solidFill>
              </a:rPr>
              <a:t>/ </a:t>
            </a:r>
            <a:r>
              <a:rPr lang="cs-CZ" sz="2000" b="1" dirty="0" err="1" smtClean="0">
                <a:solidFill>
                  <a:srgbClr val="0070C0"/>
                </a:solidFill>
              </a:rPr>
              <a:t>Continuous</a:t>
            </a:r>
            <a:r>
              <a:rPr lang="cs-CZ" sz="2000" b="1" dirty="0" smtClean="0">
                <a:solidFill>
                  <a:srgbClr val="0070C0"/>
                </a:solidFill>
              </a:rPr>
              <a:t>:</a:t>
            </a:r>
          </a:p>
          <a:p>
            <a:endParaRPr lang="cs-CZ" dirty="0" smtClean="0"/>
          </a:p>
          <a:p>
            <a:pPr marL="342900" indent="-342900">
              <a:buFont typeface="+mj-lt"/>
              <a:buAutoNum type="arabicPeriod"/>
            </a:pPr>
            <a:r>
              <a:rPr lang="en-US" dirty="0" smtClean="0"/>
              <a:t>Next </a:t>
            </a:r>
            <a:r>
              <a:rPr lang="en-US" dirty="0"/>
              <a:t>week, my friends and I </a:t>
            </a:r>
            <a:r>
              <a:rPr lang="en-US" b="1" dirty="0"/>
              <a:t>are going</a:t>
            </a:r>
            <a:r>
              <a:rPr lang="en-US" dirty="0"/>
              <a:t> (go) camping in the woods. I </a:t>
            </a:r>
            <a:r>
              <a:rPr lang="cs-CZ" dirty="0" smtClean="0"/>
              <a:t>   </a:t>
            </a:r>
            <a:r>
              <a:rPr lang="en-US" b="1" dirty="0" smtClean="0"/>
              <a:t>am </a:t>
            </a:r>
            <a:r>
              <a:rPr lang="en-US" b="1" dirty="0"/>
              <a:t>organizing</a:t>
            </a:r>
            <a:r>
              <a:rPr lang="en-US" dirty="0"/>
              <a:t> (organize) the food, because I </a:t>
            </a:r>
            <a:r>
              <a:rPr lang="en-US" b="1" dirty="0"/>
              <a:t>like</a:t>
            </a:r>
            <a:r>
              <a:rPr lang="en-US" dirty="0"/>
              <a:t> </a:t>
            </a:r>
            <a:r>
              <a:rPr lang="cs-CZ" dirty="0" smtClean="0"/>
              <a:t>          </a:t>
            </a:r>
            <a:r>
              <a:rPr lang="en-US" dirty="0" smtClean="0"/>
              <a:t>(</a:t>
            </a:r>
            <a:r>
              <a:rPr lang="en-US" dirty="0"/>
              <a:t>like) cooking. Dave </a:t>
            </a:r>
            <a:r>
              <a:rPr lang="cs-CZ" dirty="0" smtClean="0"/>
              <a:t>      </a:t>
            </a:r>
            <a:r>
              <a:rPr lang="en-US" b="1" dirty="0" smtClean="0"/>
              <a:t>has</a:t>
            </a:r>
            <a:r>
              <a:rPr lang="en-US" dirty="0" smtClean="0"/>
              <a:t> </a:t>
            </a:r>
            <a:r>
              <a:rPr lang="en-US" dirty="0"/>
              <a:t>(have) a big car with a trailer, so he </a:t>
            </a:r>
            <a:r>
              <a:rPr lang="en-US" b="1" dirty="0"/>
              <a:t>is planning</a:t>
            </a:r>
            <a:r>
              <a:rPr lang="en-US" dirty="0"/>
              <a:t> (plan) the transportation. Sam </a:t>
            </a:r>
            <a:r>
              <a:rPr lang="en-US" b="1" dirty="0"/>
              <a:t>is bringing</a:t>
            </a:r>
            <a:r>
              <a:rPr lang="en-US" dirty="0"/>
              <a:t> (bring) the tent — he </a:t>
            </a:r>
            <a:r>
              <a:rPr lang="cs-CZ" dirty="0" smtClean="0"/>
              <a:t>         </a:t>
            </a:r>
            <a:r>
              <a:rPr lang="en-US" b="1" dirty="0" smtClean="0"/>
              <a:t>goes</a:t>
            </a:r>
            <a:r>
              <a:rPr lang="en-US" dirty="0" smtClean="0"/>
              <a:t> </a:t>
            </a:r>
            <a:r>
              <a:rPr lang="en-US" dirty="0"/>
              <a:t>(go) camping every year, so he </a:t>
            </a:r>
            <a:r>
              <a:rPr lang="en-US" b="1" dirty="0"/>
              <a:t>has</a:t>
            </a:r>
            <a:r>
              <a:rPr lang="en-US" dirty="0"/>
              <a:t> </a:t>
            </a:r>
            <a:r>
              <a:rPr lang="cs-CZ" dirty="0" smtClean="0"/>
              <a:t>          </a:t>
            </a:r>
            <a:r>
              <a:rPr lang="en-US" dirty="0" smtClean="0"/>
              <a:t>(</a:t>
            </a:r>
            <a:r>
              <a:rPr lang="en-US" dirty="0"/>
              <a:t>have) a great tent and lots of other equipment. My wife </a:t>
            </a:r>
            <a:r>
              <a:rPr lang="en-US" b="1" dirty="0"/>
              <a:t>thinks</a:t>
            </a:r>
            <a:r>
              <a:rPr lang="en-US" dirty="0"/>
              <a:t> </a:t>
            </a:r>
            <a:r>
              <a:rPr lang="cs-CZ" dirty="0" smtClean="0"/>
              <a:t>      </a:t>
            </a:r>
            <a:r>
              <a:rPr lang="en-US" dirty="0" smtClean="0"/>
              <a:t>(</a:t>
            </a:r>
            <a:r>
              <a:rPr lang="en-US" dirty="0"/>
              <a:t>think) we're crazy. She </a:t>
            </a:r>
            <a:r>
              <a:rPr lang="cs-CZ" dirty="0" smtClean="0"/>
              <a:t>  </a:t>
            </a:r>
            <a:r>
              <a:rPr lang="en-US" b="1" dirty="0" smtClean="0"/>
              <a:t>likes</a:t>
            </a:r>
            <a:r>
              <a:rPr lang="en-US" dirty="0" smtClean="0"/>
              <a:t> </a:t>
            </a:r>
            <a:r>
              <a:rPr lang="en-US" dirty="0"/>
              <a:t>(like) holidays in comfortable hotels, so she </a:t>
            </a:r>
            <a:r>
              <a:rPr lang="cs-CZ" dirty="0" smtClean="0"/>
              <a:t>     </a:t>
            </a:r>
            <a:r>
              <a:rPr lang="en-US" b="1" dirty="0" smtClean="0"/>
              <a:t>is </a:t>
            </a:r>
            <a:r>
              <a:rPr lang="en-US" b="1" dirty="0"/>
              <a:t>taking</a:t>
            </a:r>
            <a:r>
              <a:rPr lang="en-US" dirty="0"/>
              <a:t> (take) a trip to Paris instead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2.   </a:t>
            </a:r>
            <a:r>
              <a:rPr lang="en-US" dirty="0" smtClean="0"/>
              <a:t>I </a:t>
            </a:r>
            <a:r>
              <a:rPr lang="en-US" dirty="0"/>
              <a:t>[am working] on a big new project this month. (work</a:t>
            </a:r>
            <a:r>
              <a:rPr lang="cs-CZ" dirty="0"/>
              <a:t>)</a:t>
            </a:r>
            <a:endParaRPr lang="en-US" dirty="0"/>
          </a:p>
          <a:p>
            <a:r>
              <a:rPr lang="cs-CZ" dirty="0" smtClean="0"/>
              <a:t>      </a:t>
            </a:r>
            <a:r>
              <a:rPr lang="en-US" dirty="0" smtClean="0"/>
              <a:t>Are </a:t>
            </a:r>
            <a:r>
              <a:rPr lang="en-US" dirty="0"/>
              <a:t>you </a:t>
            </a:r>
            <a:r>
              <a:rPr lang="en-US" dirty="0" smtClean="0"/>
              <a:t>[</a:t>
            </a:r>
            <a:r>
              <a:rPr lang="en-US" dirty="0"/>
              <a:t>trying] to learn English? (try)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It </a:t>
            </a:r>
            <a:r>
              <a:rPr lang="en-US" dirty="0"/>
              <a:t>is easy to hear where she [comes] </a:t>
            </a:r>
            <a:r>
              <a:rPr lang="cs-CZ" dirty="0" smtClean="0"/>
              <a:t>     </a:t>
            </a:r>
            <a:r>
              <a:rPr lang="en-US" dirty="0" smtClean="0"/>
              <a:t>from </a:t>
            </a:r>
            <a:r>
              <a:rPr lang="en-US" dirty="0"/>
              <a:t>by her accent. (come)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The </a:t>
            </a:r>
            <a:r>
              <a:rPr lang="en-US" dirty="0"/>
              <a:t>sun [rises] </a:t>
            </a:r>
            <a:r>
              <a:rPr lang="cs-CZ" dirty="0" smtClean="0"/>
              <a:t>     </a:t>
            </a:r>
            <a:r>
              <a:rPr lang="en-US" dirty="0" smtClean="0"/>
              <a:t>every </a:t>
            </a:r>
            <a:r>
              <a:rPr lang="en-US" dirty="0"/>
              <a:t>morning. (rise)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We </a:t>
            </a:r>
            <a:r>
              <a:rPr lang="en-US" dirty="0"/>
              <a:t>[play] </a:t>
            </a:r>
            <a:r>
              <a:rPr lang="cs-CZ" dirty="0" smtClean="0"/>
              <a:t>            </a:t>
            </a:r>
            <a:r>
              <a:rPr lang="en-US" dirty="0" smtClean="0"/>
              <a:t>football </a:t>
            </a:r>
            <a:r>
              <a:rPr lang="en-US" dirty="0"/>
              <a:t>on Tuesdays. (play)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Can </a:t>
            </a:r>
            <a:r>
              <a:rPr lang="en-US" dirty="0"/>
              <a:t>she </a:t>
            </a:r>
            <a:r>
              <a:rPr lang="cs-CZ" dirty="0" smtClean="0"/>
              <a:t>          </a:t>
            </a:r>
            <a:r>
              <a:rPr lang="en-US" dirty="0" smtClean="0"/>
              <a:t>[</a:t>
            </a:r>
            <a:r>
              <a:rPr lang="en-US" dirty="0"/>
              <a:t>speak] English? (speak)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Look</a:t>
            </a:r>
            <a:r>
              <a:rPr lang="en-US" dirty="0"/>
              <a:t>! The sun </a:t>
            </a:r>
            <a:r>
              <a:rPr lang="cs-CZ" dirty="0" smtClean="0"/>
              <a:t>       </a:t>
            </a:r>
            <a:r>
              <a:rPr lang="en-US" dirty="0" smtClean="0"/>
              <a:t>[</a:t>
            </a:r>
            <a:r>
              <a:rPr lang="en-US" dirty="0"/>
              <a:t>is rising]! (rise)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Most </a:t>
            </a:r>
            <a:r>
              <a:rPr lang="en-US" dirty="0"/>
              <a:t>children [like] </a:t>
            </a:r>
            <a:r>
              <a:rPr lang="cs-CZ" dirty="0" smtClean="0"/>
              <a:t>         </a:t>
            </a:r>
            <a:r>
              <a:rPr lang="en-US" dirty="0" smtClean="0"/>
              <a:t>hot </a:t>
            </a:r>
            <a:r>
              <a:rPr lang="en-US" dirty="0"/>
              <a:t>dogs. (like)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We</a:t>
            </a:r>
            <a:r>
              <a:rPr lang="cs-CZ" dirty="0" smtClean="0"/>
              <a:t>       </a:t>
            </a:r>
            <a:r>
              <a:rPr lang="en-US" dirty="0" smtClean="0"/>
              <a:t> </a:t>
            </a:r>
            <a:r>
              <a:rPr lang="en-US" dirty="0"/>
              <a:t>[want] the bill now, please. (want)</a:t>
            </a:r>
          </a:p>
          <a:p>
            <a:r>
              <a:rPr lang="cs-CZ" dirty="0" smtClean="0"/>
              <a:t>      </a:t>
            </a:r>
            <a:r>
              <a:rPr lang="en-US" dirty="0" smtClean="0"/>
              <a:t>Is</a:t>
            </a:r>
            <a:r>
              <a:rPr lang="cs-CZ" dirty="0" smtClean="0"/>
              <a:t>  </a:t>
            </a:r>
            <a:r>
              <a:rPr lang="en-US" dirty="0" smtClean="0"/>
              <a:t> </a:t>
            </a:r>
            <a:r>
              <a:rPr lang="en-US" dirty="0"/>
              <a:t>that </a:t>
            </a:r>
            <a:r>
              <a:rPr lang="en-US" dirty="0" smtClean="0"/>
              <a:t>man</a:t>
            </a:r>
            <a:r>
              <a:rPr lang="cs-CZ" dirty="0" smtClean="0"/>
              <a:t>     </a:t>
            </a:r>
            <a:r>
              <a:rPr lang="en-US" dirty="0" smtClean="0"/>
              <a:t>[</a:t>
            </a:r>
            <a:r>
              <a:rPr lang="en-US" dirty="0"/>
              <a:t>speaking] English? (speak)</a:t>
            </a:r>
            <a:br>
              <a:rPr lang="en-US" dirty="0"/>
            </a:br>
            <a:endParaRPr lang="en-US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779912" y="764704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5536" y="1095307"/>
            <a:ext cx="1944216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40152" y="1019667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43608" y="1358003"/>
            <a:ext cx="115212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372200" y="1324970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843808" y="1628623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804248" y="1628623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27884" y="1931012"/>
            <a:ext cx="1368152" cy="2738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419872" y="2145609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02388" y="2145609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80112" y="2483945"/>
            <a:ext cx="147616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09967" y="3229176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95536" y="3574182"/>
            <a:ext cx="627615" cy="2582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367644" y="3529930"/>
            <a:ext cx="111612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887924" y="3835896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558631" y="4112987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043608" y="4330647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1619672" y="4655130"/>
            <a:ext cx="1656184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366150" y="4912125"/>
            <a:ext cx="1629785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209794" y="5182866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004245" y="5503499"/>
            <a:ext cx="1368152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95736" y="5729678"/>
            <a:ext cx="1588068" cy="338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74961" y="5729678"/>
            <a:ext cx="470012" cy="2906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10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PRESENT CONTINUOUS VIDEO: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www.eslkidslab.com/lessons/course3/videos/actionsdoing/index.html</a:t>
            </a:r>
            <a:endParaRPr lang="cs-CZ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ZDROJE:</a:t>
            </a:r>
          </a:p>
          <a:p>
            <a:r>
              <a:rPr lang="fr-FR" sz="1400" dirty="0" smtClean="0"/>
              <a:t>Course 3 Lesson 5 : Actions - Present Progressive. </a:t>
            </a:r>
            <a:r>
              <a:rPr lang="fr-FR" sz="1400" i="1" dirty="0" smtClean="0"/>
              <a:t>Eslkidslab.com</a:t>
            </a:r>
            <a:r>
              <a:rPr lang="fr-FR" sz="1400" dirty="0" smtClean="0"/>
              <a:t> [online]. 2012 [cit. 2012-06-25]. Dostupné z: http://www.eslkidslab.com/lessons/course3/videos/actionsdoing/index.html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err="1" smtClean="0"/>
              <a:t>Simple</a:t>
            </a:r>
            <a:r>
              <a:rPr lang="cs-CZ" sz="1400" dirty="0" smtClean="0"/>
              <a:t> </a:t>
            </a:r>
            <a:r>
              <a:rPr lang="cs-CZ" sz="1400" dirty="0" err="1" smtClean="0"/>
              <a:t>Present</a:t>
            </a:r>
            <a:r>
              <a:rPr lang="cs-CZ" sz="1400" dirty="0" smtClean="0"/>
              <a:t> – </a:t>
            </a:r>
            <a:r>
              <a:rPr lang="cs-CZ" sz="1400" dirty="0" err="1" smtClean="0"/>
              <a:t>Present</a:t>
            </a:r>
            <a:r>
              <a:rPr lang="cs-CZ" sz="1400" dirty="0" smtClean="0"/>
              <a:t> </a:t>
            </a:r>
            <a:r>
              <a:rPr lang="cs-CZ" sz="1400" dirty="0" err="1" smtClean="0"/>
              <a:t>Progressive</a:t>
            </a:r>
            <a:r>
              <a:rPr lang="cs-CZ" sz="1400" dirty="0" smtClean="0"/>
              <a:t>. </a:t>
            </a:r>
            <a:r>
              <a:rPr lang="cs-CZ" sz="1400" i="1" dirty="0" smtClean="0"/>
              <a:t>Ego4u.com</a:t>
            </a:r>
            <a:r>
              <a:rPr lang="cs-CZ" sz="1400" dirty="0" smtClean="0"/>
              <a:t> [online]. 2010 [cit. 2012-06-25]. Dostupné z: http://www.ego4u.com/</a:t>
            </a:r>
            <a:r>
              <a:rPr lang="cs-CZ" sz="1400" dirty="0" err="1" smtClean="0"/>
              <a:t>en</a:t>
            </a:r>
            <a:r>
              <a:rPr lang="cs-CZ" sz="1400" dirty="0" smtClean="0"/>
              <a:t>/</a:t>
            </a:r>
            <a:r>
              <a:rPr lang="cs-CZ" sz="1400" dirty="0" err="1" smtClean="0"/>
              <a:t>cram</a:t>
            </a:r>
            <a:r>
              <a:rPr lang="cs-CZ" sz="1400" dirty="0" smtClean="0"/>
              <a:t>-</a:t>
            </a:r>
            <a:r>
              <a:rPr lang="cs-CZ" sz="1400" dirty="0" err="1" smtClean="0"/>
              <a:t>up</a:t>
            </a:r>
            <a:r>
              <a:rPr lang="cs-CZ" sz="1400" dirty="0" smtClean="0"/>
              <a:t>/</a:t>
            </a:r>
            <a:r>
              <a:rPr lang="cs-CZ" sz="1400" dirty="0" err="1" smtClean="0"/>
              <a:t>grammar</a:t>
            </a:r>
            <a:r>
              <a:rPr lang="cs-CZ" sz="1400" dirty="0" smtClean="0"/>
              <a:t>/</a:t>
            </a:r>
            <a:r>
              <a:rPr lang="cs-CZ" sz="1400" dirty="0" err="1" smtClean="0"/>
              <a:t>simpre</a:t>
            </a:r>
            <a:r>
              <a:rPr lang="cs-CZ" sz="1400" dirty="0" smtClean="0"/>
              <a:t>-</a:t>
            </a:r>
            <a:r>
              <a:rPr lang="cs-CZ" sz="1400" dirty="0" err="1" smtClean="0"/>
              <a:t>prepro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English Test Simple Present and Present Progressive. </a:t>
            </a:r>
            <a:r>
              <a:rPr lang="en-US" sz="1400" i="1" dirty="0" smtClean="0"/>
              <a:t>Ego4u.com</a:t>
            </a:r>
            <a:r>
              <a:rPr lang="en-US" sz="1400" dirty="0" smtClean="0"/>
              <a:t> [online]. 2010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http://www.ego4u.com/en/cram-up/grammar/simpre-prepro/tests?test3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Verb Tense </a:t>
            </a:r>
            <a:r>
              <a:rPr lang="cs-CZ" sz="1400" dirty="0" err="1" smtClean="0"/>
              <a:t>Exercise</a:t>
            </a:r>
            <a:r>
              <a:rPr lang="cs-CZ" sz="1400" dirty="0" smtClean="0"/>
              <a:t> 1. </a:t>
            </a:r>
            <a:r>
              <a:rPr lang="cs-CZ" sz="1400" i="1" dirty="0" err="1" smtClean="0"/>
              <a:t>Englishpage.com</a:t>
            </a:r>
            <a:r>
              <a:rPr lang="cs-CZ" sz="1400" dirty="0" smtClean="0"/>
              <a:t> [online]. 2012 [cit. 2012-06-25]. Dostupné z: http://www.</a:t>
            </a:r>
            <a:r>
              <a:rPr lang="cs-CZ" sz="1400" dirty="0" err="1" smtClean="0"/>
              <a:t>englishpage.com</a:t>
            </a:r>
            <a:r>
              <a:rPr lang="cs-CZ" sz="1400" dirty="0" smtClean="0"/>
              <a:t>/</a:t>
            </a:r>
            <a:r>
              <a:rPr lang="cs-CZ" sz="1400" dirty="0" err="1" smtClean="0"/>
              <a:t>verbpage</a:t>
            </a:r>
            <a:r>
              <a:rPr lang="cs-CZ" sz="1400" dirty="0" smtClean="0"/>
              <a:t>/verbs1.htm </a:t>
            </a:r>
          </a:p>
          <a:p>
            <a:endParaRPr lang="cs-CZ" sz="1400" dirty="0" smtClean="0"/>
          </a:p>
          <a:p>
            <a:r>
              <a:rPr lang="en-US" sz="1400" dirty="0" smtClean="0"/>
              <a:t>Present Simple or Present Continuous?. </a:t>
            </a:r>
            <a:r>
              <a:rPr lang="en-US" sz="1400" i="1" dirty="0" smtClean="0"/>
              <a:t>University of Victoria - Study Zone</a:t>
            </a:r>
            <a:r>
              <a:rPr lang="en-US" sz="1400" dirty="0" smtClean="0"/>
              <a:t> [online]. 2012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http://web2.uvcs.uvic.ca/elc/studyzone/330/grammar/simcon1.htm </a:t>
            </a:r>
          </a:p>
        </p:txBody>
      </p:sp>
    </p:spTree>
    <p:extLst>
      <p:ext uri="{BB962C8B-B14F-4D97-AF65-F5344CB8AC3E}">
        <p14:creationId xmlns:p14="http://schemas.microsoft.com/office/powerpoint/2010/main" val="394933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471</TotalTime>
  <Words>4190</Words>
  <Application>Microsoft Office PowerPoint</Application>
  <PresentationFormat>Předvádění na obrazovce (4:3)</PresentationFormat>
  <Paragraphs>479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Carnival</vt:lpstr>
      <vt:lpstr>Prezentace aplikace PowerPoint</vt:lpstr>
      <vt:lpstr>Prezentace aplikace PowerPoint</vt:lpstr>
      <vt:lpstr>PRESENT SIMPLE/PRESENT CONTINUOUS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SIMPLE/PRESENT CONTINUOUS</dc:title>
  <dc:creator>Lenka</dc:creator>
  <cp:lastModifiedBy>Lenka</cp:lastModifiedBy>
  <cp:revision>69</cp:revision>
  <dcterms:created xsi:type="dcterms:W3CDTF">2012-05-09T13:35:21Z</dcterms:created>
  <dcterms:modified xsi:type="dcterms:W3CDTF">2012-06-26T17:22:44Z</dcterms:modified>
</cp:coreProperties>
</file>