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69" r:id="rId3"/>
    <p:sldId id="266" r:id="rId4"/>
    <p:sldId id="256" r:id="rId5"/>
    <p:sldId id="257" r:id="rId6"/>
    <p:sldId id="263" r:id="rId7"/>
    <p:sldId id="267" r:id="rId8"/>
    <p:sldId id="268" r:id="rId9"/>
    <p:sldId id="260" r:id="rId10"/>
    <p:sldId id="261" r:id="rId11"/>
    <p:sldId id="262" r:id="rId12"/>
    <p:sldId id="258" r:id="rId13"/>
    <p:sldId id="273"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33"/>
    <a:srgbClr val="0000FF"/>
    <a:srgbClr val="00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 VY_32_INOVACE_3.2.10.2. O 06</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Lenka Kulhavá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err="1" smtClean="0"/>
            <a:t>TEMA</a:t>
          </a:r>
          <a:r>
            <a:rPr lang="cs-CZ" sz="2000" dirty="0" smtClean="0"/>
            <a:t>: Angličtina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925E4CDC-35E7-4A98-A6E7-FB20AA61BDCE}" type="presOf" srcId="{B651F6E3-6281-48DB-9319-2AEAFDAE7572}" destId="{619D679B-A015-4ECF-8348-D1034C574F40}" srcOrd="0" destOrd="0" presId="urn:microsoft.com/office/officeart/2005/8/layout/target3"/>
    <dgm:cxn modelId="{CF0D9919-9867-460D-90C7-5496863A6920}" type="presOf" srcId="{D1D4F407-5343-4D3F-B5B9-D407B03CAEB4}" destId="{AED2198E-93D5-4001-81B4-73124B309672}" srcOrd="1" destOrd="0" presId="urn:microsoft.com/office/officeart/2005/8/layout/target3"/>
    <dgm:cxn modelId="{B0047E6B-B9FF-4E8C-BED1-5BCD287343C3}"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1D32137E-629A-4B81-A782-711895366E70}" type="presOf" srcId="{D8197B8C-B260-4A16-BDF4-0947B075E274}" destId="{5A5FFA88-C948-4069-8E93-59FA12366E83}" srcOrd="1" destOrd="0" presId="urn:microsoft.com/office/officeart/2005/8/layout/target3"/>
    <dgm:cxn modelId="{A26400B4-2F7B-4CE7-8743-A0C39FB03669}" type="presOf" srcId="{4C35D32F-0EAB-4CD7-82EE-45574DC2A586}" destId="{8BEBB6EC-1DAA-4CAC-8A25-BC0FCBD5DBD5}" srcOrd="0" destOrd="0" presId="urn:microsoft.com/office/officeart/2005/8/layout/target3"/>
    <dgm:cxn modelId="{87C751F6-D061-49B3-BF30-5C124C0C4DEF}" type="presOf" srcId="{4C35D32F-0EAB-4CD7-82EE-45574DC2A586}" destId="{890E4F0B-2866-4A3F-A3C7-2A14B1797930}" srcOrd="1" destOrd="0" presId="urn:microsoft.com/office/officeart/2005/8/layout/target3"/>
    <dgm:cxn modelId="{2D83FA0B-1845-41D7-81CE-2D8778CC4E4C}" type="presOf" srcId="{B651F6E3-6281-48DB-9319-2AEAFDAE7572}" destId="{6BB5E863-4638-4E1D-BFDE-399D028AC4ED}"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397162E3-A8A8-4AA0-BED1-3DE85AEECFF8}" type="presOf" srcId="{757F3AB3-0718-4624-B441-E567A8F0AB56}" destId="{333A1088-737F-45CB-B68E-254E46348037}" srcOrd="0" destOrd="0" presId="urn:microsoft.com/office/officeart/2005/8/layout/target3"/>
    <dgm:cxn modelId="{B3186C7B-D153-43B5-B90E-12148205F679}" type="presOf" srcId="{D1B46980-6531-4606-95E6-44980827E919}" destId="{2BE915AB-18AA-4053-B92C-3BFC9ED204BB}" srcOrd="1" destOrd="0" presId="urn:microsoft.com/office/officeart/2005/8/layout/target3"/>
    <dgm:cxn modelId="{BE2F42A6-B499-4332-822E-BA7640165FED}" type="presOf" srcId="{D1B46980-6531-4606-95E6-44980827E919}" destId="{6140AFEC-043D-4C43-A2F9-D0F5331DF3A3}"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B52DF92C-1F2E-4152-AFFC-F16309F39892}"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A4112AC1-35ED-47A6-B3E9-065F10D6A0AD}" type="presParOf" srcId="{333A1088-737F-45CB-B68E-254E46348037}" destId="{F5ABB229-8D3B-4694-996A-96F23CF14429}" srcOrd="0" destOrd="0" presId="urn:microsoft.com/office/officeart/2005/8/layout/target3"/>
    <dgm:cxn modelId="{EDF19BFD-A792-4979-9F8F-560724C8B954}" type="presParOf" srcId="{333A1088-737F-45CB-B68E-254E46348037}" destId="{F41139FD-01EE-4571-8B17-4FB00FC51163}" srcOrd="1" destOrd="0" presId="urn:microsoft.com/office/officeart/2005/8/layout/target3"/>
    <dgm:cxn modelId="{F46AE852-9262-44EF-9F64-14640A8B38E6}" type="presParOf" srcId="{333A1088-737F-45CB-B68E-254E46348037}" destId="{D005CE8C-CC26-4C3E-AC11-E15060ECD759}" srcOrd="2" destOrd="0" presId="urn:microsoft.com/office/officeart/2005/8/layout/target3"/>
    <dgm:cxn modelId="{9BEAFE43-E249-454C-9130-2AF6E562F4B7}" type="presParOf" srcId="{333A1088-737F-45CB-B68E-254E46348037}" destId="{2C702D82-9B77-49B7-9568-BB8EB47C3372}" srcOrd="3" destOrd="0" presId="urn:microsoft.com/office/officeart/2005/8/layout/target3"/>
    <dgm:cxn modelId="{95F3DD70-EF53-46DF-84FE-A5EBBF7BD70F}" type="presParOf" srcId="{333A1088-737F-45CB-B68E-254E46348037}" destId="{A52A0455-90FF-4808-ABD0-F02540D31D5A}" srcOrd="4" destOrd="0" presId="urn:microsoft.com/office/officeart/2005/8/layout/target3"/>
    <dgm:cxn modelId="{023D51DF-C200-4BC2-8F78-202C2E86278A}" type="presParOf" srcId="{333A1088-737F-45CB-B68E-254E46348037}" destId="{6140AFEC-043D-4C43-A2F9-D0F5331DF3A3}" srcOrd="5" destOrd="0" presId="urn:microsoft.com/office/officeart/2005/8/layout/target3"/>
    <dgm:cxn modelId="{8C63C5D1-3A7F-44B3-A8A4-5622D8F4680D}" type="presParOf" srcId="{333A1088-737F-45CB-B68E-254E46348037}" destId="{9358AC05-5D7D-4327-9F80-1AD486AEA664}" srcOrd="6" destOrd="0" presId="urn:microsoft.com/office/officeart/2005/8/layout/target3"/>
    <dgm:cxn modelId="{460E5214-70DC-403E-98DE-88B36C87CE3C}" type="presParOf" srcId="{333A1088-737F-45CB-B68E-254E46348037}" destId="{313FC574-E1CD-4FB4-B054-0B805CE0447D}" srcOrd="7" destOrd="0" presId="urn:microsoft.com/office/officeart/2005/8/layout/target3"/>
    <dgm:cxn modelId="{84744A11-9245-4BAC-9284-04B400C5ADCC}" type="presParOf" srcId="{333A1088-737F-45CB-B68E-254E46348037}" destId="{619D679B-A015-4ECF-8348-D1034C574F40}" srcOrd="8" destOrd="0" presId="urn:microsoft.com/office/officeart/2005/8/layout/target3"/>
    <dgm:cxn modelId="{E6C7E168-A3E7-4E55-97CA-1559E4DC5034}" type="presParOf" srcId="{333A1088-737F-45CB-B68E-254E46348037}" destId="{322283A8-4A27-4CDA-BAE3-F381106A9174}" srcOrd="9" destOrd="0" presId="urn:microsoft.com/office/officeart/2005/8/layout/target3"/>
    <dgm:cxn modelId="{3888DAA4-681F-475B-918D-BB014EDD1E87}" type="presParOf" srcId="{333A1088-737F-45CB-B68E-254E46348037}" destId="{FFC9F71D-1B4F-4AD9-A4A6-86ADEFC8AF5C}" srcOrd="10" destOrd="0" presId="urn:microsoft.com/office/officeart/2005/8/layout/target3"/>
    <dgm:cxn modelId="{03273C87-9A99-46E4-9FBA-8F7AF15C34B4}" type="presParOf" srcId="{333A1088-737F-45CB-B68E-254E46348037}" destId="{25B08C86-7E15-44DC-BE7F-FFB55DD49D12}" srcOrd="11" destOrd="0" presId="urn:microsoft.com/office/officeart/2005/8/layout/target3"/>
    <dgm:cxn modelId="{869194A2-7BF9-4451-A5B5-C665FC53DECB}" type="presParOf" srcId="{333A1088-737F-45CB-B68E-254E46348037}" destId="{76644BE8-9D7C-4C09-B250-3D10AF48CBB7}" srcOrd="12" destOrd="0" presId="urn:microsoft.com/office/officeart/2005/8/layout/target3"/>
    <dgm:cxn modelId="{12AD3429-E7C3-43B0-884C-F7535D174CFF}" type="presParOf" srcId="{333A1088-737F-45CB-B68E-254E46348037}" destId="{EE85B701-7295-41C0-BA7A-34D3756A2AE6}" srcOrd="13" destOrd="0" presId="urn:microsoft.com/office/officeart/2005/8/layout/target3"/>
    <dgm:cxn modelId="{9F2A82AA-3C6C-4822-9B01-B2D8EDF8CDED}" type="presParOf" srcId="{333A1088-737F-45CB-B68E-254E46348037}" destId="{8BEBB6EC-1DAA-4CAC-8A25-BC0FCBD5DBD5}" srcOrd="14" destOrd="0" presId="urn:microsoft.com/office/officeart/2005/8/layout/target3"/>
    <dgm:cxn modelId="{D0AC2DAC-27FD-4F5F-93D6-441E3B0ABAF0}" type="presParOf" srcId="{333A1088-737F-45CB-B68E-254E46348037}" destId="{AED2198E-93D5-4001-81B4-73124B309672}" srcOrd="15" destOrd="0" presId="urn:microsoft.com/office/officeart/2005/8/layout/target3"/>
    <dgm:cxn modelId="{A3D00B85-F0AC-41CF-8178-F5D1D444E411}" type="presParOf" srcId="{333A1088-737F-45CB-B68E-254E46348037}" destId="{2BE915AB-18AA-4053-B92C-3BFC9ED204BB}" srcOrd="16" destOrd="0" presId="urn:microsoft.com/office/officeart/2005/8/layout/target3"/>
    <dgm:cxn modelId="{6D854E3E-24E1-481A-80D4-FD5A69C05B6E}" type="presParOf" srcId="{333A1088-737F-45CB-B68E-254E46348037}" destId="{6BB5E863-4638-4E1D-BFDE-399D028AC4ED}" srcOrd="17" destOrd="0" presId="urn:microsoft.com/office/officeart/2005/8/layout/target3"/>
    <dgm:cxn modelId="{7AFC4382-3642-46EE-90E5-2450128ADAF5}" type="presParOf" srcId="{333A1088-737F-45CB-B68E-254E46348037}" destId="{5A5FFA88-C948-4069-8E93-59FA12366E83}" srcOrd="18" destOrd="0" presId="urn:microsoft.com/office/officeart/2005/8/layout/target3"/>
    <dgm:cxn modelId="{BD0E30DE-460C-45DC-A9C4-B7562894F0F3}"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Lenka Kulhavá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VY_32_INOVACE_3.2.10.2. O 06</a:t>
          </a:r>
          <a:endParaRPr lang="cs-CZ" sz="20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err="1" smtClean="0"/>
            <a:t>TEMA</a:t>
          </a:r>
          <a:r>
            <a:rPr lang="cs-CZ" sz="2000" kern="1200" dirty="0" smtClean="0"/>
            <a:t>: Angličtina</a:t>
          </a:r>
          <a:endParaRPr lang="cs-CZ" sz="20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230978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800477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1928433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0F5EED9-8DC3-46AA-87A0-E501019BA43E}"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58475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0F5EED9-8DC3-46AA-87A0-E501019BA43E}" type="datetimeFigureOut">
              <a:rPr lang="cs-CZ" smtClean="0"/>
              <a:t>26.6.2012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1096148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0F5EED9-8DC3-46AA-87A0-E501019BA43E}" type="datetimeFigureOut">
              <a:rPr lang="cs-CZ" smtClean="0"/>
              <a:t>26.6.2012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3540735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0F5EED9-8DC3-46AA-87A0-E501019BA43E}" type="datetimeFigureOut">
              <a:rPr lang="cs-CZ" smtClean="0"/>
              <a:t>26.6.2012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1477973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0F5EED9-8DC3-46AA-87A0-E501019BA43E}"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3358418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0F5EED9-8DC3-46AA-87A0-E501019BA43E}" type="datetimeFigureOut">
              <a:rPr lang="cs-CZ" smtClean="0"/>
              <a:t>26.6.2012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798991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2806992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9B09C16-6062-4A36-9FE4-6E6A970392C1}" type="slidenum">
              <a:rPr lang="cs-CZ" smtClean="0"/>
              <a:t>‹#›</a:t>
            </a:fld>
            <a:endParaRPr lang="cs-CZ"/>
          </a:p>
        </p:txBody>
      </p:sp>
    </p:spTree>
    <p:extLst>
      <p:ext uri="{BB962C8B-B14F-4D97-AF65-F5344CB8AC3E}">
        <p14:creationId xmlns:p14="http://schemas.microsoft.com/office/powerpoint/2010/main" val="2498436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F5EED9-8DC3-46AA-87A0-E501019BA43E}" type="datetimeFigureOut">
              <a:rPr lang="cs-CZ" smtClean="0"/>
              <a:t>26.6.2012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09C16-6062-4A36-9FE4-6E6A970392C1}" type="slidenum">
              <a:rPr lang="cs-CZ" smtClean="0"/>
              <a:t>‹#›</a:t>
            </a:fld>
            <a:endParaRPr lang="cs-CZ"/>
          </a:p>
        </p:txBody>
      </p:sp>
    </p:spTree>
    <p:extLst>
      <p:ext uri="{BB962C8B-B14F-4D97-AF65-F5344CB8AC3E}">
        <p14:creationId xmlns:p14="http://schemas.microsoft.com/office/powerpoint/2010/main" val="345757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hyperlink" Target="http://www.youtube.com/watch?v=j8s8siPE3Ms" TargetMode="External"/><Relationship Id="rId5" Type="http://schemas.openxmlformats.org/officeDocument/2006/relationships/image" Target="../media/image12.jpeg"/><Relationship Id="rId4" Type="http://schemas.openxmlformats.org/officeDocument/2006/relationships/image" Target="../media/image11.gif"/></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o3rehq9HCWI&amp;feature=related" TargetMode="External"/><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www.youtube.com/watch?v=IA-YGKN7k_o"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20.gif"/><Relationship Id="rId4" Type="http://schemas.openxmlformats.org/officeDocument/2006/relationships/hyperlink" Target="http://www.theholidayspot.com/patrick/pics_to_color/pics/1.gif"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hyperlink" Target="http://www.theholidayspot.com/patrick/shamrock.htm"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1.gif"/><Relationship Id="rId5" Type="http://schemas.openxmlformats.org/officeDocument/2006/relationships/image" Target="../media/image16.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hyperlink" Target="http://www.theholidayspot.com/patrick/shamrock.htm" TargetMode="External"/><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940464230"/>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12186429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979712" y="836713"/>
            <a:ext cx="1584176" cy="461665"/>
          </a:xfrm>
          <a:prstGeom prst="rect">
            <a:avLst/>
          </a:prstGeom>
          <a:noFill/>
          <a:ln>
            <a:solidFill>
              <a:srgbClr val="00B050"/>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971600" y="1844824"/>
            <a:ext cx="7200800" cy="3785652"/>
          </a:xfrm>
          <a:prstGeom prst="rect">
            <a:avLst/>
          </a:prstGeom>
          <a:noFill/>
          <a:ln>
            <a:solidFill>
              <a:srgbClr val="00B050"/>
            </a:solidFill>
          </a:ln>
        </p:spPr>
        <p:txBody>
          <a:bodyPr wrap="square" rtlCol="0">
            <a:spAutoFit/>
          </a:bodyPr>
          <a:lstStyle/>
          <a:p>
            <a:r>
              <a:rPr lang="cs-CZ" sz="2400" dirty="0" smtClean="0"/>
              <a:t>	Prezentace má  za úkol seznámit žáky  7., 8. a 9. tříd ZŠ s irským svátkem sv. Patrika.</a:t>
            </a:r>
          </a:p>
          <a:p>
            <a:r>
              <a:rPr lang="cs-CZ" sz="2400" dirty="0"/>
              <a:t>	</a:t>
            </a:r>
            <a:r>
              <a:rPr lang="cs-CZ" sz="2400" dirty="0" smtClean="0"/>
              <a:t>V prezentaci jsou uvedeny odkazy na další zajímavé články k tématu (pro žáky s vyšší úrovní znalosti angličtiny). Děti se mohou dozvědět více o historii svátku, o tom, kdo to byl sv. Patrik i o tom, kde se všude tento svátek slaví.</a:t>
            </a:r>
          </a:p>
          <a:p>
            <a:r>
              <a:rPr lang="cs-CZ" sz="2400" dirty="0" smtClean="0"/>
              <a:t>	V další části prezentace žáci získají informace týkající se legendy o sv. Patrikovi a také o postavě skřítka z irské pohádky. </a:t>
            </a:r>
            <a:r>
              <a:rPr lang="cs-CZ" sz="2400" dirty="0"/>
              <a:t>	</a:t>
            </a:r>
          </a:p>
        </p:txBody>
      </p:sp>
    </p:spTree>
    <p:extLst>
      <p:ext uri="{BB962C8B-B14F-4D97-AF65-F5344CB8AC3E}">
        <p14:creationId xmlns:p14="http://schemas.microsoft.com/office/powerpoint/2010/main" val="25284937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350"/>
            <a:ext cx="9144000" cy="1466223"/>
          </a:xfrm>
          <a:prstGeom prst="rect">
            <a:avLst/>
          </a:prstGeom>
          <a:noFill/>
          <a:ln w="57150">
            <a:solidFill>
              <a:srgbClr val="FFC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899592" y="-26350"/>
            <a:ext cx="8244408" cy="707886"/>
          </a:xfrm>
          <a:prstGeom prst="rect">
            <a:avLst/>
          </a:prstGeom>
          <a:noFill/>
        </p:spPr>
        <p:txBody>
          <a:bodyPr wrap="square" rtlCol="0">
            <a:spAutoFit/>
          </a:bodyPr>
          <a:lstStyle/>
          <a:p>
            <a:r>
              <a:rPr lang="cs-CZ" sz="3600" dirty="0" smtClean="0"/>
              <a:t>	   </a:t>
            </a:r>
            <a:r>
              <a:rPr lang="cs-CZ" sz="4000" dirty="0" smtClean="0"/>
              <a:t>SAINT PATRICK´S DAY </a:t>
            </a:r>
            <a:endParaRPr lang="cs-CZ" sz="4000" dirty="0"/>
          </a:p>
        </p:txBody>
      </p:sp>
      <p:sp>
        <p:nvSpPr>
          <p:cNvPr id="5" name="TextovéPole 4"/>
          <p:cNvSpPr txBox="1"/>
          <p:nvPr/>
        </p:nvSpPr>
        <p:spPr>
          <a:xfrm>
            <a:off x="899592" y="836712"/>
            <a:ext cx="8244408" cy="584775"/>
          </a:xfrm>
          <a:prstGeom prst="rect">
            <a:avLst/>
          </a:prstGeom>
          <a:noFill/>
        </p:spPr>
        <p:txBody>
          <a:bodyPr wrap="square" rtlCol="0">
            <a:spAutoFit/>
          </a:bodyPr>
          <a:lstStyle/>
          <a:p>
            <a:r>
              <a:rPr lang="cs-CZ" sz="3200" dirty="0" smtClean="0"/>
              <a:t>                      Lenka Kulhavá</a:t>
            </a:r>
            <a:endParaRPr lang="cs-CZ" sz="3200" dirty="0"/>
          </a:p>
        </p:txBody>
      </p:sp>
      <p:pic>
        <p:nvPicPr>
          <p:cNvPr id="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3961" y="94693"/>
            <a:ext cx="1927820" cy="122413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ovéPole 9"/>
          <p:cNvSpPr txBox="1"/>
          <p:nvPr/>
        </p:nvSpPr>
        <p:spPr>
          <a:xfrm>
            <a:off x="5649" y="1439873"/>
            <a:ext cx="9138351" cy="5375381"/>
          </a:xfrm>
          <a:prstGeom prst="rect">
            <a:avLst/>
          </a:prstGeom>
          <a:solidFill>
            <a:srgbClr val="33CC33"/>
          </a:solidFill>
          <a:ln w="57150">
            <a:solidFill>
              <a:srgbClr val="FFC000"/>
            </a:solidFill>
          </a:ln>
        </p:spPr>
        <p:txBody>
          <a:bodyPr wrap="square" rtlCol="0">
            <a:spAutoFit/>
          </a:bodyPr>
          <a:lstStyle/>
          <a:p>
            <a:endParaRPr lang="cs-CZ" dirty="0"/>
          </a:p>
        </p:txBody>
      </p:sp>
      <p:pic>
        <p:nvPicPr>
          <p:cNvPr id="8" name="Picture 3"/>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375498" y="1848445"/>
            <a:ext cx="2404302" cy="4623659"/>
          </a:xfrm>
          <a:prstGeom prst="rect">
            <a:avLst/>
          </a:prstGeom>
          <a:noFill/>
          <a:ln w="76200">
            <a:solidFill>
              <a:srgbClr val="FFC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989608">
            <a:off x="6372593" y="2099629"/>
            <a:ext cx="2390775" cy="19145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887" y="4271601"/>
            <a:ext cx="2160240" cy="21955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descr="http://t1.gstatic.com/images?q=tbn:ANd9GcQqFPdrQY2ksHBOcL_iQERvgN_3wv8AIs21J6Xdc86GDYvMOUiSaQ"/>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0765295">
            <a:off x="747219" y="1831727"/>
            <a:ext cx="1885950" cy="24193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3077" name="Picture 5" descr="http://t2.gstatic.com/images?q=tbn:ANd9GcQ74CNVKlghdR8omSa8RZyKnty6jC-wBCfC5v1UvK-E7JcVw000aQ"/>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8633" y="4293096"/>
            <a:ext cx="2143125" cy="214312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88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4"/>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click he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4824" y="5157192"/>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t3.gstatic.com/images?q=tbn:ANd9GcQMptKwSU0RrHkv4y94Bb3n0FnJ29PmsAXLadUHzTl8gcMPyGhF2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5" y="4673383"/>
            <a:ext cx="2143125" cy="2133601"/>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http://www.theholidayspot.com/patrick/images/clover_icon.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1388" y="1585913"/>
            <a:ext cx="200025" cy="2095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www.theholidayspot.com/patrick/images/clover_icon.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1388" y="1585913"/>
            <a:ext cx="200025" cy="2095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patrick's da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2492896"/>
          </a:xfrm>
          <a:prstGeom prst="rect">
            <a:avLst/>
          </a:prstGeom>
          <a:noFill/>
          <a:extLst>
            <a:ext uri="{909E8E84-426E-40DD-AFC4-6F175D3DCCD1}">
              <a14:hiddenFill xmlns:a14="http://schemas.microsoft.com/office/drawing/2010/main">
                <a:solidFill>
                  <a:srgbClr val="FFFFFF"/>
                </a:solidFill>
              </a14:hiddenFill>
            </a:ext>
          </a:extLst>
        </p:spPr>
      </p:pic>
      <p:sp>
        <p:nvSpPr>
          <p:cNvPr id="6" name="Obdélník 5"/>
          <p:cNvSpPr/>
          <p:nvPr/>
        </p:nvSpPr>
        <p:spPr>
          <a:xfrm>
            <a:off x="0" y="2492896"/>
            <a:ext cx="4427984" cy="2862322"/>
          </a:xfrm>
          <a:prstGeom prst="rect">
            <a:avLst/>
          </a:prstGeom>
        </p:spPr>
        <p:txBody>
          <a:bodyPr wrap="square">
            <a:spAutoFit/>
          </a:bodyPr>
          <a:lstStyle/>
          <a:p>
            <a:pPr algn="ctr"/>
            <a:r>
              <a:rPr lang="en-US" dirty="0" smtClean="0"/>
              <a:t>Let's </a:t>
            </a:r>
            <a:r>
              <a:rPr lang="en-US" dirty="0"/>
              <a:t>wear green and dance a jig,</a:t>
            </a:r>
            <a:br>
              <a:rPr lang="en-US" dirty="0"/>
            </a:br>
            <a:r>
              <a:rPr lang="en-US" dirty="0"/>
              <a:t>Let's wear green and dance a jig,</a:t>
            </a:r>
            <a:br>
              <a:rPr lang="en-US" dirty="0"/>
            </a:br>
            <a:r>
              <a:rPr lang="en-US" dirty="0"/>
              <a:t>Let's wear green and dance a jig,</a:t>
            </a:r>
            <a:br>
              <a:rPr lang="en-US" dirty="0"/>
            </a:br>
            <a:r>
              <a:rPr lang="en-US" dirty="0"/>
              <a:t>On St. Patrick's Day</a:t>
            </a:r>
            <a:r>
              <a:rPr lang="en-US" dirty="0" smtClean="0"/>
              <a:t>.</a:t>
            </a:r>
            <a:endParaRPr lang="cs-CZ" dirty="0" smtClean="0"/>
          </a:p>
          <a:p>
            <a:pPr algn="ctr"/>
            <a:r>
              <a:rPr lang="en-US" dirty="0"/>
              <a:t/>
            </a:r>
            <a:br>
              <a:rPr lang="en-US" dirty="0"/>
            </a:br>
            <a:r>
              <a:rPr lang="en-US" dirty="0"/>
              <a:t>Let's find a clover with four leaves,</a:t>
            </a:r>
            <a:br>
              <a:rPr lang="en-US" dirty="0"/>
            </a:br>
            <a:r>
              <a:rPr lang="en-US" dirty="0"/>
              <a:t>Let's find a clover with four leaves,</a:t>
            </a:r>
            <a:br>
              <a:rPr lang="en-US" dirty="0"/>
            </a:br>
            <a:r>
              <a:rPr lang="en-US" dirty="0"/>
              <a:t>Let's find a clover with four leaves,</a:t>
            </a:r>
            <a:br>
              <a:rPr lang="en-US" dirty="0"/>
            </a:br>
            <a:r>
              <a:rPr lang="en-US" dirty="0"/>
              <a:t>On St. Patrick's Day</a:t>
            </a:r>
            <a:r>
              <a:rPr lang="en-US" dirty="0" smtClean="0"/>
              <a:t>.</a:t>
            </a:r>
            <a:r>
              <a:rPr lang="en-US" dirty="0"/>
              <a:t/>
            </a:r>
            <a:br>
              <a:rPr lang="en-US" dirty="0"/>
            </a:br>
            <a:endParaRPr lang="en-US" dirty="0"/>
          </a:p>
        </p:txBody>
      </p:sp>
      <p:sp>
        <p:nvSpPr>
          <p:cNvPr id="4" name="TextovéPole 3"/>
          <p:cNvSpPr txBox="1"/>
          <p:nvPr/>
        </p:nvSpPr>
        <p:spPr>
          <a:xfrm>
            <a:off x="3563888" y="1795464"/>
            <a:ext cx="2952328" cy="584775"/>
          </a:xfrm>
          <a:prstGeom prst="rect">
            <a:avLst/>
          </a:prstGeom>
          <a:noFill/>
        </p:spPr>
        <p:txBody>
          <a:bodyPr wrap="square" rtlCol="0">
            <a:spAutoFit/>
          </a:bodyPr>
          <a:lstStyle/>
          <a:p>
            <a:r>
              <a:rPr lang="cs-CZ" dirty="0" smtClean="0">
                <a:latin typeface="Monotype Corsiva" pitchFamily="66" charset="0"/>
              </a:rPr>
              <a:t>    </a:t>
            </a:r>
            <a:r>
              <a:rPr lang="cs-CZ" sz="3200" dirty="0" smtClean="0">
                <a:latin typeface="Monotype Corsiva" pitchFamily="66" charset="0"/>
              </a:rPr>
              <a:t>SONG</a:t>
            </a:r>
            <a:endParaRPr lang="cs-CZ" sz="3200" dirty="0">
              <a:latin typeface="Monotype Corsiva" pitchFamily="66" charset="0"/>
            </a:endParaRPr>
          </a:p>
        </p:txBody>
      </p:sp>
      <p:sp>
        <p:nvSpPr>
          <p:cNvPr id="8" name="TextovéPole 7"/>
          <p:cNvSpPr txBox="1"/>
          <p:nvPr/>
        </p:nvSpPr>
        <p:spPr>
          <a:xfrm>
            <a:off x="4572000" y="2492896"/>
            <a:ext cx="4572000" cy="2862322"/>
          </a:xfrm>
          <a:prstGeom prst="rect">
            <a:avLst/>
          </a:prstGeom>
          <a:noFill/>
        </p:spPr>
        <p:txBody>
          <a:bodyPr wrap="square" rtlCol="0">
            <a:spAutoFit/>
          </a:bodyPr>
          <a:lstStyle/>
          <a:p>
            <a:pPr algn="ctr"/>
            <a:r>
              <a:rPr lang="en-US" dirty="0"/>
              <a:t>Let's look for leprechauns on their way,</a:t>
            </a:r>
            <a:br>
              <a:rPr lang="en-US" dirty="0"/>
            </a:br>
            <a:r>
              <a:rPr lang="en-US" dirty="0"/>
              <a:t>Let's look for leprechauns on their way,</a:t>
            </a:r>
            <a:br>
              <a:rPr lang="en-US" dirty="0"/>
            </a:br>
            <a:r>
              <a:rPr lang="en-US" dirty="0"/>
              <a:t>Let's look for leprechauns on their way,</a:t>
            </a:r>
            <a:br>
              <a:rPr lang="en-US" dirty="0"/>
            </a:br>
            <a:r>
              <a:rPr lang="en-US" dirty="0"/>
              <a:t>On St. Patrick's Day</a:t>
            </a:r>
            <a:r>
              <a:rPr lang="en-US" dirty="0" smtClean="0"/>
              <a:t>.</a:t>
            </a:r>
            <a:endParaRPr lang="cs-CZ" dirty="0" smtClean="0"/>
          </a:p>
          <a:p>
            <a:pPr algn="ctr"/>
            <a:r>
              <a:rPr lang="en-US" dirty="0"/>
              <a:t/>
            </a:r>
            <a:br>
              <a:rPr lang="en-US" dirty="0"/>
            </a:br>
            <a:r>
              <a:rPr lang="en-US" dirty="0"/>
              <a:t>Let's search for gold at the rainbow's end, </a:t>
            </a:r>
            <a:br>
              <a:rPr lang="en-US" dirty="0"/>
            </a:br>
            <a:r>
              <a:rPr lang="en-US" dirty="0"/>
              <a:t>Let's search for gold at the rainbow's end,</a:t>
            </a:r>
            <a:br>
              <a:rPr lang="en-US" dirty="0"/>
            </a:br>
            <a:r>
              <a:rPr lang="en-US" dirty="0"/>
              <a:t>Let's search for gold at the rainbow's end,</a:t>
            </a:r>
            <a:br>
              <a:rPr lang="en-US" dirty="0"/>
            </a:br>
            <a:r>
              <a:rPr lang="en-US" dirty="0"/>
              <a:t>On St. Patrick's Day. </a:t>
            </a:r>
          </a:p>
          <a:p>
            <a:endParaRPr lang="cs-CZ" dirty="0"/>
          </a:p>
        </p:txBody>
      </p:sp>
      <p:sp>
        <p:nvSpPr>
          <p:cNvPr id="9" name="TextovéPole 8"/>
          <p:cNvSpPr txBox="1"/>
          <p:nvPr/>
        </p:nvSpPr>
        <p:spPr>
          <a:xfrm>
            <a:off x="5868144" y="5355218"/>
            <a:ext cx="2880320" cy="369332"/>
          </a:xfrm>
          <a:prstGeom prst="rect">
            <a:avLst/>
          </a:prstGeom>
          <a:noFill/>
        </p:spPr>
        <p:txBody>
          <a:bodyPr wrap="square" rtlCol="0">
            <a:spAutoFit/>
          </a:bodyPr>
          <a:lstStyle/>
          <a:p>
            <a:endParaRPr lang="cs-CZ" dirty="0"/>
          </a:p>
        </p:txBody>
      </p:sp>
      <p:sp>
        <p:nvSpPr>
          <p:cNvPr id="10" name="TextovéPole 9"/>
          <p:cNvSpPr txBox="1"/>
          <p:nvPr/>
        </p:nvSpPr>
        <p:spPr>
          <a:xfrm>
            <a:off x="5580112" y="5157192"/>
            <a:ext cx="3312368" cy="1477328"/>
          </a:xfrm>
          <a:prstGeom prst="rect">
            <a:avLst/>
          </a:prstGeom>
          <a:noFill/>
          <a:ln w="57150">
            <a:solidFill>
              <a:schemeClr val="accent3"/>
            </a:solidFill>
          </a:ln>
        </p:spPr>
        <p:txBody>
          <a:bodyPr wrap="square" rtlCol="0">
            <a:spAutoFit/>
          </a:bodyPr>
          <a:lstStyle/>
          <a:p>
            <a:r>
              <a:rPr lang="cs-CZ" dirty="0" err="1"/>
              <a:t>Sung</a:t>
            </a:r>
            <a:r>
              <a:rPr lang="cs-CZ" dirty="0"/>
              <a:t> to </a:t>
            </a:r>
            <a:r>
              <a:rPr lang="cs-CZ" dirty="0" err="1"/>
              <a:t>the</a:t>
            </a:r>
            <a:r>
              <a:rPr lang="cs-CZ" dirty="0"/>
              <a:t> </a:t>
            </a:r>
            <a:r>
              <a:rPr lang="cs-CZ" dirty="0" err="1"/>
              <a:t>tune</a:t>
            </a:r>
            <a:r>
              <a:rPr lang="cs-CZ" dirty="0"/>
              <a:t> </a:t>
            </a:r>
            <a:r>
              <a:rPr lang="cs-CZ" dirty="0" err="1"/>
              <a:t>of</a:t>
            </a:r>
            <a:r>
              <a:rPr lang="cs-CZ" dirty="0"/>
              <a:t/>
            </a:r>
            <a:br>
              <a:rPr lang="cs-CZ" dirty="0"/>
            </a:br>
            <a:r>
              <a:rPr lang="cs-CZ" dirty="0"/>
              <a:t>Skip to my </a:t>
            </a:r>
            <a:r>
              <a:rPr lang="cs-CZ" dirty="0" err="1" smtClean="0"/>
              <a:t>Lou</a:t>
            </a:r>
            <a:r>
              <a:rPr lang="cs-CZ" dirty="0" smtClean="0"/>
              <a:t>:                                                                              </a:t>
            </a:r>
            <a:r>
              <a:rPr lang="cs-CZ" dirty="0">
                <a:hlinkClick r:id="rId6"/>
              </a:rPr>
              <a:t>http://</a:t>
            </a:r>
            <a:r>
              <a:rPr lang="cs-CZ" dirty="0" smtClean="0">
                <a:hlinkClick r:id="rId6"/>
              </a:rPr>
              <a:t>www.youtube.com/watch?v=j8s8siPE3Ms</a:t>
            </a:r>
            <a:endParaRPr lang="cs-CZ" dirty="0" smtClean="0"/>
          </a:p>
          <a:p>
            <a:endParaRPr lang="cs-CZ" dirty="0"/>
          </a:p>
        </p:txBody>
      </p:sp>
      <p:pic>
        <p:nvPicPr>
          <p:cNvPr id="19"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3566" y="5150699"/>
            <a:ext cx="2218169" cy="140850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52096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17124" y="1474732"/>
            <a:ext cx="9161124" cy="5266636"/>
          </a:xfrm>
          <a:noFill/>
          <a:ln w="76200">
            <a:solidFill>
              <a:srgbClr val="92D050"/>
            </a:solidFill>
          </a:ln>
        </p:spPr>
        <p:txBody>
          <a:bodyPr>
            <a:normAutofit fontScale="92500" lnSpcReduction="10000"/>
          </a:bodyPr>
          <a:lstStyle/>
          <a:p>
            <a:r>
              <a:rPr lang="en-US" sz="2800" dirty="0" smtClean="0">
                <a:effectLst/>
              </a:rPr>
              <a:t>One of the greatest Irish festivals, </a:t>
            </a:r>
            <a:r>
              <a:rPr lang="en-US" sz="2800" b="1" dirty="0" smtClean="0">
                <a:solidFill>
                  <a:srgbClr val="92D050"/>
                </a:solidFill>
                <a:effectLst/>
              </a:rPr>
              <a:t>St. Patrick's Day or Paddy's Day </a:t>
            </a:r>
            <a:r>
              <a:rPr lang="en-US" sz="2800" dirty="0" smtClean="0">
                <a:effectLst/>
              </a:rPr>
              <a:t>commemorates the death of St. Patrick, the patron saint of Ireland. A festive day for the Irish people, St. Patrick's Day</a:t>
            </a:r>
            <a:r>
              <a:rPr lang="cs-CZ" sz="2800" dirty="0" smtClean="0">
                <a:effectLst/>
              </a:rPr>
              <a:t>,</a:t>
            </a:r>
            <a:r>
              <a:rPr lang="en-US" sz="2800" dirty="0" smtClean="0">
                <a:effectLst/>
              </a:rPr>
              <a:t> is a</a:t>
            </a:r>
            <a:r>
              <a:rPr lang="cs-CZ" sz="2800" dirty="0" smtClean="0">
                <a:effectLst/>
              </a:rPr>
              <a:t> </a:t>
            </a:r>
            <a:r>
              <a:rPr lang="en-US" sz="2800" dirty="0" smtClean="0">
                <a:effectLst/>
              </a:rPr>
              <a:t>public holiday </a:t>
            </a:r>
            <a:r>
              <a:rPr lang="cs-CZ" sz="2800" dirty="0" err="1" smtClean="0">
                <a:effectLst/>
              </a:rPr>
              <a:t>of</a:t>
            </a:r>
            <a:r>
              <a:rPr lang="cs-CZ" sz="2800" dirty="0" smtClean="0">
                <a:effectLst/>
              </a:rPr>
              <a:t> </a:t>
            </a:r>
            <a:r>
              <a:rPr lang="en-US" sz="2800" dirty="0" smtClean="0">
                <a:effectLst/>
              </a:rPr>
              <a:t>the Republic of Ireland and </a:t>
            </a:r>
            <a:r>
              <a:rPr lang="cs-CZ" sz="2800" dirty="0" err="1" smtClean="0">
                <a:effectLst/>
              </a:rPr>
              <a:t>it</a:t>
            </a:r>
            <a:r>
              <a:rPr lang="cs-CZ" sz="2800" dirty="0" smtClean="0">
                <a:effectLst/>
              </a:rPr>
              <a:t> </a:t>
            </a:r>
            <a:r>
              <a:rPr lang="cs-CZ" sz="2800" dirty="0" err="1" smtClean="0">
                <a:effectLst/>
              </a:rPr>
              <a:t>is</a:t>
            </a:r>
            <a:r>
              <a:rPr lang="cs-CZ" sz="2800" dirty="0" smtClean="0">
                <a:effectLst/>
              </a:rPr>
              <a:t> </a:t>
            </a:r>
            <a:r>
              <a:rPr lang="en-US" sz="2800" dirty="0" smtClean="0">
                <a:effectLst/>
              </a:rPr>
              <a:t>also celebrated with much enthusiasm in places such as Canada, Great Britain, Australia, the United States and New Zealand. </a:t>
            </a:r>
            <a:r>
              <a:rPr lang="cs-CZ" sz="2800" dirty="0"/>
              <a:t>F</a:t>
            </a:r>
            <a:r>
              <a:rPr lang="en-US" sz="2800" dirty="0" smtClean="0">
                <a:effectLst/>
              </a:rPr>
              <a:t>easts, green clothes, frothy d</a:t>
            </a:r>
            <a:r>
              <a:rPr lang="cs-CZ" sz="2800" dirty="0" err="1" smtClean="0">
                <a:effectLst/>
              </a:rPr>
              <a:t>rink</a:t>
            </a:r>
            <a:r>
              <a:rPr lang="en-US" sz="2800" dirty="0" smtClean="0">
                <a:effectLst/>
              </a:rPr>
              <a:t>s, joyous merrymaking with friends and family - all are parts of this grand </a:t>
            </a:r>
            <a:r>
              <a:rPr lang="en-US" sz="2800" dirty="0" err="1" smtClean="0">
                <a:effectLst/>
              </a:rPr>
              <a:t>occassion</a:t>
            </a:r>
            <a:r>
              <a:rPr lang="en-US" sz="2800" dirty="0" smtClean="0">
                <a:effectLst/>
              </a:rPr>
              <a:t>. </a:t>
            </a:r>
            <a:endParaRPr lang="cs-CZ" sz="2800" dirty="0" smtClean="0">
              <a:effectLst/>
            </a:endParaRPr>
          </a:p>
          <a:p>
            <a:r>
              <a:rPr lang="cs-CZ" sz="2800" b="1" dirty="0" smtClean="0"/>
              <a:t>St. </a:t>
            </a:r>
            <a:r>
              <a:rPr lang="cs-CZ" sz="2800" b="1" dirty="0" err="1" smtClean="0"/>
              <a:t>Patrick´s</a:t>
            </a:r>
            <a:r>
              <a:rPr lang="cs-CZ" sz="2800" b="1" dirty="0" smtClean="0"/>
              <a:t> </a:t>
            </a:r>
            <a:r>
              <a:rPr lang="cs-CZ" sz="2800" b="1" dirty="0" err="1" smtClean="0"/>
              <a:t>Day</a:t>
            </a:r>
            <a:r>
              <a:rPr lang="cs-CZ" sz="2800" b="1" dirty="0" smtClean="0"/>
              <a:t> </a:t>
            </a:r>
            <a:r>
              <a:rPr lang="cs-CZ" sz="2800" b="1" dirty="0" err="1" smtClean="0"/>
              <a:t>History</a:t>
            </a:r>
            <a:endParaRPr lang="cs-CZ" sz="2800" b="1" dirty="0" smtClean="0"/>
          </a:p>
          <a:p>
            <a:r>
              <a:rPr lang="cs-CZ" sz="2800" dirty="0">
                <a:hlinkClick r:id="rId3"/>
              </a:rPr>
              <a:t>http://</a:t>
            </a:r>
            <a:r>
              <a:rPr lang="cs-CZ" sz="2800" dirty="0" smtClean="0">
                <a:hlinkClick r:id="rId3"/>
              </a:rPr>
              <a:t>www.youtube.com/watch?v=o3rehq9HCWI&amp;feature=related</a:t>
            </a:r>
            <a:endParaRPr lang="cs-CZ" sz="2800" dirty="0"/>
          </a:p>
          <a:p>
            <a:pPr marL="0" indent="0">
              <a:buNone/>
            </a:pPr>
            <a:r>
              <a:rPr lang="cs-CZ" sz="2800" dirty="0" smtClean="0"/>
              <a:t>      </a:t>
            </a:r>
            <a:r>
              <a:rPr lang="en-US" sz="2800" b="1" dirty="0" smtClean="0"/>
              <a:t>St. Patrick</a:t>
            </a:r>
            <a:r>
              <a:rPr lang="cs-CZ" sz="2800" b="1" dirty="0" smtClean="0"/>
              <a:t>´s story</a:t>
            </a:r>
            <a:endParaRPr lang="en-US" sz="2800" b="1" dirty="0" smtClean="0">
              <a:effectLst/>
            </a:endParaRPr>
          </a:p>
          <a:p>
            <a:r>
              <a:rPr lang="cs-CZ" sz="2800" dirty="0">
                <a:hlinkClick r:id="rId4"/>
              </a:rPr>
              <a:t>http://</a:t>
            </a:r>
            <a:r>
              <a:rPr lang="cs-CZ" sz="2800" dirty="0" smtClean="0">
                <a:hlinkClick r:id="rId4"/>
              </a:rPr>
              <a:t>www.youtube.com/watch?v=IA-YGKN7k_o</a:t>
            </a:r>
            <a:endParaRPr lang="en-US" sz="2800" dirty="0" smtClean="0"/>
          </a:p>
          <a:p>
            <a:endParaRPr lang="cs-CZ" dirty="0"/>
          </a:p>
        </p:txBody>
      </p:sp>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24" y="26787"/>
            <a:ext cx="9161124" cy="1447945"/>
          </a:xfrm>
          <a:prstGeom prst="rect">
            <a:avLst/>
          </a:prstGeom>
          <a:noFill/>
          <a:ln w="5715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1619672" y="188640"/>
            <a:ext cx="7416824" cy="1569660"/>
          </a:xfrm>
          <a:prstGeom prst="rect">
            <a:avLst/>
          </a:prstGeom>
        </p:spPr>
        <p:txBody>
          <a:bodyPr wrap="square">
            <a:spAutoFit/>
          </a:bodyPr>
          <a:lstStyle/>
          <a:p>
            <a:r>
              <a:rPr lang="cs-CZ" sz="2400" dirty="0"/>
              <a:t>JOKE:</a:t>
            </a:r>
            <a:r>
              <a:rPr lang="en-US" sz="2400" dirty="0"/>
              <a:t> ”</a:t>
            </a:r>
            <a:r>
              <a:rPr lang="en-US" sz="2400" i="1" dirty="0"/>
              <a:t>When the Irish say that St. Patrick chased the snakes out of Ireland, what they don't tell you is that he was the only one who saw any snakes!”</a:t>
            </a:r>
            <a:br>
              <a:rPr lang="en-US" sz="2400" i="1" dirty="0"/>
            </a:br>
            <a:endParaRPr lang="cs-CZ" sz="2400" dirty="0"/>
          </a:p>
        </p:txBody>
      </p:sp>
    </p:spTree>
    <p:extLst>
      <p:ext uri="{BB962C8B-B14F-4D97-AF65-F5344CB8AC3E}">
        <p14:creationId xmlns:p14="http://schemas.microsoft.com/office/powerpoint/2010/main" val="778312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55" y="21095"/>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251520" y="274638"/>
            <a:ext cx="8435280" cy="418058"/>
          </a:xfrm>
        </p:spPr>
        <p:txBody>
          <a:bodyPr>
            <a:normAutofit fontScale="90000"/>
          </a:bodyPr>
          <a:lstStyle/>
          <a:p>
            <a:r>
              <a:rPr lang="cs-CZ" sz="4000" dirty="0" err="1" smtClean="0"/>
              <a:t>chau</a:t>
            </a:r>
            <a:endParaRPr lang="cs-CZ" sz="4000" dirty="0"/>
          </a:p>
        </p:txBody>
      </p:sp>
      <p:sp>
        <p:nvSpPr>
          <p:cNvPr id="4" name="Zástupný symbol pro obsah 3"/>
          <p:cNvSpPr>
            <a:spLocks noGrp="1"/>
          </p:cNvSpPr>
          <p:nvPr>
            <p:ph idx="1"/>
          </p:nvPr>
        </p:nvSpPr>
        <p:spPr>
          <a:xfrm>
            <a:off x="-31691" y="1731034"/>
            <a:ext cx="9189546" cy="5189625"/>
          </a:xfrm>
          <a:ln w="57150">
            <a:solidFill>
              <a:srgbClr val="92D050"/>
            </a:solidFill>
          </a:ln>
        </p:spPr>
        <p:txBody>
          <a:bodyPr>
            <a:normAutofit lnSpcReduction="10000"/>
          </a:bodyPr>
          <a:lstStyle/>
          <a:p>
            <a:r>
              <a:rPr lang="cs-CZ" sz="2400" dirty="0" err="1" smtClean="0"/>
              <a:t>There</a:t>
            </a:r>
            <a:r>
              <a:rPr lang="cs-CZ" sz="2400" dirty="0" smtClean="0"/>
              <a:t> </a:t>
            </a:r>
            <a:r>
              <a:rPr lang="cs-CZ" sz="2400" dirty="0" err="1" smtClean="0"/>
              <a:t>is</a:t>
            </a:r>
            <a:r>
              <a:rPr lang="cs-CZ" sz="2400" dirty="0" smtClean="0"/>
              <a:t> a </a:t>
            </a:r>
            <a:r>
              <a:rPr lang="cs-CZ" sz="2400" dirty="0" err="1" smtClean="0"/>
              <a:t>saying</a:t>
            </a:r>
            <a:r>
              <a:rPr lang="cs-CZ" sz="2400" dirty="0" smtClean="0"/>
              <a:t> </a:t>
            </a:r>
            <a:r>
              <a:rPr lang="cs-CZ" sz="2400" dirty="0" err="1" smtClean="0"/>
              <a:t>that</a:t>
            </a:r>
            <a:r>
              <a:rPr lang="cs-CZ" sz="2400" dirty="0" smtClean="0"/>
              <a:t> </a:t>
            </a:r>
            <a:r>
              <a:rPr lang="cs-CZ" sz="2400" dirty="0" err="1" smtClean="0"/>
              <a:t>everyone</a:t>
            </a:r>
            <a:r>
              <a:rPr lang="cs-CZ" sz="2400" dirty="0" smtClean="0"/>
              <a:t> </a:t>
            </a:r>
            <a:r>
              <a:rPr lang="cs-CZ" sz="2400" dirty="0" err="1" smtClean="0"/>
              <a:t>is</a:t>
            </a:r>
            <a:r>
              <a:rPr lang="cs-CZ" sz="2400" dirty="0" smtClean="0"/>
              <a:t> </a:t>
            </a:r>
            <a:r>
              <a:rPr lang="cs-CZ" sz="2400" dirty="0" err="1" smtClean="0"/>
              <a:t>Irish</a:t>
            </a:r>
            <a:r>
              <a:rPr lang="cs-CZ" sz="2400" dirty="0" smtClean="0"/>
              <a:t> on St. </a:t>
            </a:r>
            <a:r>
              <a:rPr lang="cs-CZ" sz="2400" dirty="0" err="1" smtClean="0"/>
              <a:t>Patrick´s</a:t>
            </a:r>
            <a:r>
              <a:rPr lang="cs-CZ" sz="2400" dirty="0" smtClean="0"/>
              <a:t> </a:t>
            </a:r>
            <a:r>
              <a:rPr lang="cs-CZ" sz="2400" dirty="0" err="1" smtClean="0"/>
              <a:t>Day</a:t>
            </a:r>
            <a:r>
              <a:rPr lang="cs-CZ" sz="2400" dirty="0" smtClean="0"/>
              <a:t>. </a:t>
            </a:r>
            <a:r>
              <a:rPr lang="cs-CZ" sz="2400" dirty="0" err="1" smtClean="0"/>
              <a:t>You</a:t>
            </a:r>
            <a:r>
              <a:rPr lang="cs-CZ" sz="2400" dirty="0" smtClean="0"/>
              <a:t> </a:t>
            </a:r>
            <a:r>
              <a:rPr lang="cs-CZ" sz="2400" dirty="0" err="1" smtClean="0"/>
              <a:t>see</a:t>
            </a:r>
            <a:r>
              <a:rPr lang="cs-CZ" sz="2400" dirty="0" smtClean="0"/>
              <a:t> </a:t>
            </a:r>
            <a:r>
              <a:rPr lang="cs-CZ" sz="2400" dirty="0" err="1" smtClean="0"/>
              <a:t>that</a:t>
            </a:r>
            <a:r>
              <a:rPr lang="cs-CZ" sz="2400" dirty="0" smtClean="0"/>
              <a:t> in </a:t>
            </a:r>
            <a:r>
              <a:rPr lang="cs-CZ" sz="2400" dirty="0" err="1" smtClean="0"/>
              <a:t>the</a:t>
            </a:r>
            <a:r>
              <a:rPr lang="cs-CZ" sz="2400" dirty="0" smtClean="0"/>
              <a:t> USA </a:t>
            </a:r>
            <a:r>
              <a:rPr lang="cs-CZ" sz="2400" dirty="0" err="1" smtClean="0"/>
              <a:t>when</a:t>
            </a:r>
            <a:r>
              <a:rPr lang="cs-CZ" sz="2400" dirty="0" smtClean="0"/>
              <a:t> </a:t>
            </a:r>
            <a:r>
              <a:rPr lang="cs-CZ" sz="2400" dirty="0" err="1" smtClean="0"/>
              <a:t>people</a:t>
            </a:r>
            <a:r>
              <a:rPr lang="cs-CZ" sz="2400" dirty="0" smtClean="0"/>
              <a:t> </a:t>
            </a:r>
            <a:r>
              <a:rPr lang="cs-CZ" sz="2400" dirty="0" err="1" smtClean="0"/>
              <a:t>with</a:t>
            </a:r>
            <a:r>
              <a:rPr lang="cs-CZ" sz="2400" dirty="0" smtClean="0"/>
              <a:t> </a:t>
            </a:r>
            <a:r>
              <a:rPr lang="cs-CZ" sz="2400" dirty="0" err="1" smtClean="0"/>
              <a:t>all</a:t>
            </a:r>
            <a:r>
              <a:rPr lang="cs-CZ" sz="2400" dirty="0" smtClean="0"/>
              <a:t> </a:t>
            </a:r>
            <a:r>
              <a:rPr lang="cs-CZ" sz="2400" dirty="0" err="1" smtClean="0"/>
              <a:t>kinds</a:t>
            </a:r>
            <a:r>
              <a:rPr lang="cs-CZ" sz="2400" dirty="0" smtClean="0"/>
              <a:t> </a:t>
            </a:r>
            <a:r>
              <a:rPr lang="cs-CZ" sz="2400" dirty="0" err="1" smtClean="0"/>
              <a:t>of</a:t>
            </a:r>
            <a:r>
              <a:rPr lang="cs-CZ" sz="2400" dirty="0" smtClean="0"/>
              <a:t> </a:t>
            </a:r>
            <a:r>
              <a:rPr lang="cs-CZ" sz="2400" dirty="0" err="1" smtClean="0"/>
              <a:t>of</a:t>
            </a:r>
            <a:r>
              <a:rPr lang="cs-CZ" sz="2400" dirty="0" smtClean="0"/>
              <a:t> </a:t>
            </a:r>
            <a:r>
              <a:rPr lang="cs-CZ" sz="2400" dirty="0" err="1" smtClean="0"/>
              <a:t>ethnic</a:t>
            </a:r>
            <a:r>
              <a:rPr lang="cs-CZ" sz="2400" dirty="0" smtClean="0"/>
              <a:t> </a:t>
            </a:r>
            <a:r>
              <a:rPr lang="cs-CZ" sz="2400" dirty="0" err="1" smtClean="0"/>
              <a:t>backgrounds</a:t>
            </a:r>
            <a:r>
              <a:rPr lang="cs-CZ" sz="2400" dirty="0" smtClean="0"/>
              <a:t> </a:t>
            </a:r>
            <a:r>
              <a:rPr lang="cs-CZ" sz="2400" dirty="0" err="1" smtClean="0"/>
              <a:t>wear</a:t>
            </a:r>
            <a:r>
              <a:rPr lang="cs-CZ" sz="2400" dirty="0" smtClean="0"/>
              <a:t> a </a:t>
            </a:r>
            <a:r>
              <a:rPr lang="cs-CZ" sz="2400" dirty="0" err="1" smtClean="0"/>
              <a:t>bright</a:t>
            </a:r>
            <a:r>
              <a:rPr lang="cs-CZ" sz="2400" dirty="0" smtClean="0"/>
              <a:t> green </a:t>
            </a:r>
            <a:r>
              <a:rPr lang="cs-CZ" sz="2400" dirty="0" err="1" smtClean="0"/>
              <a:t>tie</a:t>
            </a:r>
            <a:r>
              <a:rPr lang="cs-CZ" sz="2400" dirty="0" smtClean="0"/>
              <a:t>, green </a:t>
            </a:r>
            <a:r>
              <a:rPr lang="cs-CZ" sz="2400" dirty="0" err="1" smtClean="0"/>
              <a:t>carnation</a:t>
            </a:r>
            <a:r>
              <a:rPr lang="cs-CZ" sz="2400" dirty="0" smtClean="0"/>
              <a:t>, </a:t>
            </a:r>
            <a:r>
              <a:rPr lang="cs-CZ" sz="2400" dirty="0" err="1" smtClean="0"/>
              <a:t>shamrock</a:t>
            </a:r>
            <a:r>
              <a:rPr lang="cs-CZ" sz="2400" dirty="0" smtClean="0"/>
              <a:t> pin </a:t>
            </a:r>
            <a:r>
              <a:rPr lang="cs-CZ" sz="2400" dirty="0" err="1" smtClean="0"/>
              <a:t>or</a:t>
            </a:r>
            <a:r>
              <a:rPr lang="cs-CZ" sz="2400" dirty="0" smtClean="0"/>
              <a:t> </a:t>
            </a:r>
            <a:r>
              <a:rPr lang="cs-CZ" sz="2400" dirty="0" err="1" smtClean="0"/>
              <a:t>even</a:t>
            </a:r>
            <a:r>
              <a:rPr lang="cs-CZ" sz="2400" dirty="0" smtClean="0"/>
              <a:t> a </a:t>
            </a:r>
            <a:r>
              <a:rPr lang="cs-CZ" sz="2400" dirty="0" err="1" smtClean="0"/>
              <a:t>leprechaun´s</a:t>
            </a:r>
            <a:r>
              <a:rPr lang="cs-CZ" sz="2400" dirty="0" smtClean="0"/>
              <a:t> </a:t>
            </a:r>
            <a:r>
              <a:rPr lang="cs-CZ" sz="2400" dirty="0" err="1" smtClean="0"/>
              <a:t>hat</a:t>
            </a:r>
            <a:r>
              <a:rPr lang="cs-CZ" sz="2400" dirty="0" smtClean="0"/>
              <a:t> to </a:t>
            </a:r>
            <a:r>
              <a:rPr lang="cs-CZ" sz="2400" dirty="0" err="1" smtClean="0"/>
              <a:t>celebrate</a:t>
            </a:r>
            <a:r>
              <a:rPr lang="cs-CZ" sz="2400" dirty="0" smtClean="0"/>
              <a:t> </a:t>
            </a:r>
            <a:r>
              <a:rPr lang="cs-CZ" sz="2400" dirty="0" err="1" smtClean="0"/>
              <a:t>the</a:t>
            </a:r>
            <a:r>
              <a:rPr lang="cs-CZ" sz="2400" dirty="0" smtClean="0"/>
              <a:t> </a:t>
            </a:r>
            <a:r>
              <a:rPr lang="cs-CZ" sz="2400" dirty="0" err="1" smtClean="0"/>
              <a:t>day</a:t>
            </a:r>
            <a:r>
              <a:rPr lang="cs-CZ" sz="2400" dirty="0" smtClean="0"/>
              <a:t>.</a:t>
            </a:r>
          </a:p>
          <a:p>
            <a:r>
              <a:rPr lang="cs-CZ" sz="2400" dirty="0" err="1" smtClean="0"/>
              <a:t>Americans</a:t>
            </a:r>
            <a:r>
              <a:rPr lang="cs-CZ" sz="2400" dirty="0" smtClean="0"/>
              <a:t> </a:t>
            </a:r>
            <a:r>
              <a:rPr lang="cs-CZ" sz="2400" dirty="0" err="1" smtClean="0"/>
              <a:t>have</a:t>
            </a:r>
            <a:r>
              <a:rPr lang="cs-CZ" sz="2400" dirty="0" smtClean="0"/>
              <a:t> </a:t>
            </a:r>
            <a:r>
              <a:rPr lang="cs-CZ" sz="2400" dirty="0" err="1" smtClean="0"/>
              <a:t>been</a:t>
            </a:r>
            <a:r>
              <a:rPr lang="cs-CZ" sz="2400" dirty="0" smtClean="0"/>
              <a:t> </a:t>
            </a:r>
            <a:r>
              <a:rPr lang="cs-CZ" sz="2400" dirty="0" err="1" smtClean="0"/>
              <a:t>celebrating</a:t>
            </a:r>
            <a:r>
              <a:rPr lang="cs-CZ" sz="2400" dirty="0" smtClean="0"/>
              <a:t> St. </a:t>
            </a:r>
            <a:r>
              <a:rPr lang="cs-CZ" sz="2400" dirty="0" err="1" smtClean="0"/>
              <a:t>Patrick´s</a:t>
            </a:r>
            <a:r>
              <a:rPr lang="cs-CZ" sz="2400" dirty="0" smtClean="0"/>
              <a:t> </a:t>
            </a:r>
            <a:r>
              <a:rPr lang="cs-CZ" sz="2400" dirty="0" err="1" smtClean="0"/>
              <a:t>Day</a:t>
            </a:r>
            <a:r>
              <a:rPr lang="cs-CZ" sz="2400" dirty="0" smtClean="0"/>
              <a:t> </a:t>
            </a:r>
            <a:r>
              <a:rPr lang="cs-CZ" sz="2400" dirty="0" err="1" smtClean="0"/>
              <a:t>for</a:t>
            </a:r>
            <a:r>
              <a:rPr lang="cs-CZ" sz="2400" dirty="0" smtClean="0"/>
              <a:t> </a:t>
            </a:r>
            <a:r>
              <a:rPr lang="cs-CZ" sz="2400" dirty="0" err="1" smtClean="0"/>
              <a:t>centuries</a:t>
            </a:r>
            <a:r>
              <a:rPr lang="cs-CZ" sz="2400" dirty="0" smtClean="0"/>
              <a:t>, </a:t>
            </a:r>
            <a:r>
              <a:rPr lang="cs-CZ" sz="2400" dirty="0" err="1" smtClean="0"/>
              <a:t>since</a:t>
            </a:r>
            <a:endParaRPr lang="cs-CZ" sz="2400" dirty="0" smtClean="0"/>
          </a:p>
          <a:p>
            <a:pPr marL="0" indent="0">
              <a:buNone/>
            </a:pPr>
            <a:r>
              <a:rPr lang="cs-CZ" sz="2400" dirty="0" smtClean="0"/>
              <a:t>     </a:t>
            </a:r>
            <a:r>
              <a:rPr lang="cs-CZ" sz="2400" dirty="0" err="1" smtClean="0"/>
              <a:t>Irish</a:t>
            </a:r>
            <a:r>
              <a:rPr lang="cs-CZ" sz="2400" dirty="0" smtClean="0"/>
              <a:t> </a:t>
            </a:r>
            <a:r>
              <a:rPr lang="cs-CZ" sz="2400" dirty="0" err="1" smtClean="0"/>
              <a:t>soldiers</a:t>
            </a:r>
            <a:r>
              <a:rPr lang="cs-CZ" sz="2400" dirty="0" smtClean="0"/>
              <a:t> </a:t>
            </a:r>
            <a:r>
              <a:rPr lang="cs-CZ" sz="2400" dirty="0" err="1" smtClean="0"/>
              <a:t>came</a:t>
            </a:r>
            <a:r>
              <a:rPr lang="cs-CZ" sz="2400" dirty="0" smtClean="0"/>
              <a:t> in </a:t>
            </a:r>
            <a:r>
              <a:rPr lang="cs-CZ" sz="2400" dirty="0" err="1" smtClean="0"/>
              <a:t>the</a:t>
            </a:r>
            <a:r>
              <a:rPr lang="cs-CZ" sz="2400" dirty="0" smtClean="0"/>
              <a:t> 1700s </a:t>
            </a:r>
            <a:r>
              <a:rPr lang="cs-CZ" sz="2400" dirty="0" err="1" smtClean="0"/>
              <a:t>when</a:t>
            </a:r>
            <a:r>
              <a:rPr lang="cs-CZ" sz="2400" dirty="0" smtClean="0"/>
              <a:t> </a:t>
            </a:r>
            <a:r>
              <a:rPr lang="cs-CZ" sz="2400" dirty="0" err="1" smtClean="0"/>
              <a:t>there</a:t>
            </a:r>
            <a:r>
              <a:rPr lang="cs-CZ" sz="2400" dirty="0" smtClean="0"/>
              <a:t> </a:t>
            </a:r>
            <a:r>
              <a:rPr lang="cs-CZ" sz="2400" dirty="0" err="1" smtClean="0"/>
              <a:t>were</a:t>
            </a:r>
            <a:r>
              <a:rPr lang="cs-CZ" sz="2400" dirty="0" smtClean="0"/>
              <a:t> </a:t>
            </a:r>
            <a:r>
              <a:rPr lang="cs-CZ" sz="2400" dirty="0" err="1" smtClean="0"/>
              <a:t>British</a:t>
            </a:r>
            <a:r>
              <a:rPr lang="cs-CZ" sz="2400" dirty="0" smtClean="0"/>
              <a:t> </a:t>
            </a:r>
            <a:r>
              <a:rPr lang="cs-CZ" sz="2400" dirty="0" err="1" smtClean="0"/>
              <a:t>colonies</a:t>
            </a:r>
            <a:r>
              <a:rPr lang="cs-CZ" sz="2400" dirty="0" smtClean="0"/>
              <a:t>. </a:t>
            </a:r>
            <a:r>
              <a:rPr lang="cs-CZ" sz="2400" dirty="0" err="1" smtClean="0"/>
              <a:t>The</a:t>
            </a:r>
            <a:endParaRPr lang="cs-CZ" sz="2400" dirty="0" smtClean="0"/>
          </a:p>
          <a:p>
            <a:pPr marL="0" indent="0">
              <a:buNone/>
            </a:pPr>
            <a:r>
              <a:rPr lang="cs-CZ" sz="2400" dirty="0"/>
              <a:t> </a:t>
            </a:r>
            <a:r>
              <a:rPr lang="cs-CZ" sz="2400" dirty="0" smtClean="0"/>
              <a:t>    </a:t>
            </a:r>
            <a:r>
              <a:rPr lang="cs-CZ" sz="2400" dirty="0" err="1" smtClean="0"/>
              <a:t>first</a:t>
            </a:r>
            <a:r>
              <a:rPr lang="cs-CZ" sz="2400" dirty="0" smtClean="0"/>
              <a:t> St. </a:t>
            </a:r>
            <a:r>
              <a:rPr lang="cs-CZ" sz="2400" dirty="0" err="1" smtClean="0"/>
              <a:t>Patrick´s</a:t>
            </a:r>
            <a:r>
              <a:rPr lang="cs-CZ" sz="2400" dirty="0" smtClean="0"/>
              <a:t> </a:t>
            </a:r>
            <a:r>
              <a:rPr lang="cs-CZ" sz="2400" dirty="0" err="1" smtClean="0"/>
              <a:t>Day</a:t>
            </a:r>
            <a:r>
              <a:rPr lang="cs-CZ" sz="2400" dirty="0" smtClean="0"/>
              <a:t> </a:t>
            </a:r>
            <a:r>
              <a:rPr lang="cs-CZ" sz="2400" dirty="0" err="1" smtClean="0"/>
              <a:t>parade</a:t>
            </a:r>
            <a:r>
              <a:rPr lang="cs-CZ" sz="2400" dirty="0" smtClean="0"/>
              <a:t> </a:t>
            </a:r>
            <a:r>
              <a:rPr lang="cs-CZ" sz="2400" dirty="0" err="1" smtClean="0"/>
              <a:t>was</a:t>
            </a:r>
            <a:r>
              <a:rPr lang="cs-CZ" sz="2400" dirty="0" smtClean="0"/>
              <a:t> </a:t>
            </a:r>
            <a:r>
              <a:rPr lang="cs-CZ" sz="2400" dirty="0" err="1" smtClean="0"/>
              <a:t>held</a:t>
            </a:r>
            <a:r>
              <a:rPr lang="cs-CZ" sz="2400" dirty="0" smtClean="0"/>
              <a:t> in New York in 1762.  </a:t>
            </a:r>
          </a:p>
          <a:p>
            <a:r>
              <a:rPr lang="cs-CZ" sz="2400" dirty="0" err="1" smtClean="0"/>
              <a:t>Canada</a:t>
            </a:r>
            <a:r>
              <a:rPr lang="cs-CZ" sz="2400" dirty="0" smtClean="0"/>
              <a:t> </a:t>
            </a:r>
            <a:r>
              <a:rPr lang="cs-CZ" sz="2400" dirty="0" err="1" smtClean="0"/>
              <a:t>was</a:t>
            </a:r>
            <a:r>
              <a:rPr lang="cs-CZ" sz="2400" dirty="0" smtClean="0"/>
              <a:t> </a:t>
            </a:r>
            <a:r>
              <a:rPr lang="cs-CZ" sz="2400" dirty="0" err="1" smtClean="0"/>
              <a:t>also</a:t>
            </a:r>
            <a:r>
              <a:rPr lang="cs-CZ" sz="2400" dirty="0" smtClean="0"/>
              <a:t> part </a:t>
            </a:r>
            <a:r>
              <a:rPr lang="cs-CZ" sz="2400" dirty="0" err="1" smtClean="0"/>
              <a:t>of</a:t>
            </a:r>
            <a:r>
              <a:rPr lang="cs-CZ" sz="2400" dirty="0" smtClean="0"/>
              <a:t> </a:t>
            </a:r>
            <a:r>
              <a:rPr lang="cs-CZ" sz="2400" dirty="0" err="1" smtClean="0"/>
              <a:t>the</a:t>
            </a:r>
            <a:r>
              <a:rPr lang="cs-CZ" sz="2400" dirty="0" smtClean="0"/>
              <a:t> </a:t>
            </a:r>
            <a:r>
              <a:rPr lang="cs-CZ" sz="2400" dirty="0" err="1" smtClean="0"/>
              <a:t>British</a:t>
            </a:r>
            <a:r>
              <a:rPr lang="cs-CZ" sz="2400" dirty="0" smtClean="0"/>
              <a:t> </a:t>
            </a:r>
            <a:r>
              <a:rPr lang="cs-CZ" sz="2400" dirty="0" err="1" smtClean="0"/>
              <a:t>territory</a:t>
            </a:r>
            <a:r>
              <a:rPr lang="cs-CZ" sz="2400" dirty="0" smtClean="0"/>
              <a:t>, </a:t>
            </a:r>
            <a:r>
              <a:rPr lang="cs-CZ" sz="2400" dirty="0" err="1" smtClean="0"/>
              <a:t>they</a:t>
            </a:r>
            <a:r>
              <a:rPr lang="cs-CZ" sz="2400" dirty="0" smtClean="0"/>
              <a:t> </a:t>
            </a:r>
            <a:r>
              <a:rPr lang="cs-CZ" sz="2400" dirty="0" err="1" smtClean="0"/>
              <a:t>began</a:t>
            </a:r>
            <a:r>
              <a:rPr lang="cs-CZ" sz="2400" dirty="0" smtClean="0"/>
              <a:t> </a:t>
            </a:r>
            <a:r>
              <a:rPr lang="cs-CZ" sz="2400" dirty="0" err="1" smtClean="0"/>
              <a:t>celebrating</a:t>
            </a:r>
            <a:r>
              <a:rPr lang="cs-CZ" sz="2400" dirty="0" smtClean="0"/>
              <a:t> </a:t>
            </a:r>
            <a:r>
              <a:rPr lang="cs-CZ" sz="2400" dirty="0" err="1" smtClean="0"/>
              <a:t>the</a:t>
            </a:r>
            <a:r>
              <a:rPr lang="cs-CZ" sz="2400" dirty="0" smtClean="0"/>
              <a:t> </a:t>
            </a:r>
            <a:r>
              <a:rPr lang="cs-CZ" sz="2400" dirty="0" err="1" smtClean="0"/>
              <a:t>day</a:t>
            </a:r>
            <a:r>
              <a:rPr lang="cs-CZ" sz="2400" dirty="0" smtClean="0"/>
              <a:t> in 1759.</a:t>
            </a:r>
          </a:p>
          <a:p>
            <a:r>
              <a:rPr lang="cs-CZ" sz="2400" dirty="0" err="1" smtClean="0"/>
              <a:t>Irish</a:t>
            </a:r>
            <a:r>
              <a:rPr lang="cs-CZ" sz="2400" dirty="0" smtClean="0"/>
              <a:t> </a:t>
            </a:r>
            <a:r>
              <a:rPr lang="cs-CZ" sz="2400" dirty="0" err="1" smtClean="0"/>
              <a:t>soldiers</a:t>
            </a:r>
            <a:r>
              <a:rPr lang="cs-CZ" sz="2400" dirty="0" smtClean="0"/>
              <a:t> </a:t>
            </a:r>
            <a:r>
              <a:rPr lang="cs-CZ" sz="2400" dirty="0" err="1" smtClean="0"/>
              <a:t>also</a:t>
            </a:r>
            <a:r>
              <a:rPr lang="cs-CZ" sz="2400" dirty="0" smtClean="0"/>
              <a:t> </a:t>
            </a:r>
            <a:r>
              <a:rPr lang="cs-CZ" sz="2400" dirty="0" err="1" smtClean="0"/>
              <a:t>brought</a:t>
            </a:r>
            <a:r>
              <a:rPr lang="cs-CZ" sz="2400" dirty="0" smtClean="0"/>
              <a:t> St. </a:t>
            </a:r>
            <a:r>
              <a:rPr lang="cs-CZ" sz="2400" dirty="0" err="1" smtClean="0"/>
              <a:t>Patrick´s</a:t>
            </a:r>
            <a:r>
              <a:rPr lang="cs-CZ" sz="2400" dirty="0" smtClean="0"/>
              <a:t> </a:t>
            </a:r>
            <a:r>
              <a:rPr lang="cs-CZ" sz="2400" dirty="0" err="1" smtClean="0"/>
              <a:t>Day</a:t>
            </a:r>
            <a:r>
              <a:rPr lang="cs-CZ" sz="2400" dirty="0" smtClean="0"/>
              <a:t> to </a:t>
            </a:r>
            <a:r>
              <a:rPr lang="cs-CZ" sz="2400" dirty="0" err="1" smtClean="0"/>
              <a:t>Mexico</a:t>
            </a:r>
            <a:r>
              <a:rPr lang="cs-CZ" sz="2400" dirty="0" smtClean="0"/>
              <a:t> and Argentina.</a:t>
            </a:r>
          </a:p>
          <a:p>
            <a:r>
              <a:rPr lang="cs-CZ" sz="2400" dirty="0" smtClean="0"/>
              <a:t> </a:t>
            </a:r>
            <a:r>
              <a:rPr lang="cs-CZ" sz="2400" dirty="0" err="1" smtClean="0"/>
              <a:t>Munich</a:t>
            </a:r>
            <a:r>
              <a:rPr lang="cs-CZ" sz="2400" dirty="0" smtClean="0"/>
              <a:t>, </a:t>
            </a:r>
            <a:r>
              <a:rPr lang="cs-CZ" sz="2400" dirty="0" err="1" smtClean="0"/>
              <a:t>Germany</a:t>
            </a:r>
            <a:r>
              <a:rPr lang="cs-CZ" sz="2400" dirty="0" smtClean="0"/>
              <a:t>, </a:t>
            </a:r>
            <a:r>
              <a:rPr lang="cs-CZ" sz="2400" dirty="0" err="1" smtClean="0"/>
              <a:t>is</a:t>
            </a:r>
            <a:r>
              <a:rPr lang="cs-CZ" sz="2400" dirty="0" smtClean="0"/>
              <a:t> </a:t>
            </a:r>
            <a:r>
              <a:rPr lang="cs-CZ" sz="2400" dirty="0" err="1" smtClean="0"/>
              <a:t>home</a:t>
            </a:r>
            <a:r>
              <a:rPr lang="cs-CZ" sz="2400" dirty="0" smtClean="0"/>
              <a:t> to a </a:t>
            </a:r>
            <a:r>
              <a:rPr lang="cs-CZ" sz="2400" dirty="0" err="1" smtClean="0"/>
              <a:t>large</a:t>
            </a:r>
            <a:r>
              <a:rPr lang="cs-CZ" sz="2400" dirty="0" smtClean="0"/>
              <a:t> </a:t>
            </a:r>
            <a:r>
              <a:rPr lang="cs-CZ" sz="2400" dirty="0" err="1" smtClean="0"/>
              <a:t>number</a:t>
            </a:r>
            <a:r>
              <a:rPr lang="cs-CZ" sz="2400" dirty="0" smtClean="0"/>
              <a:t> </a:t>
            </a:r>
            <a:r>
              <a:rPr lang="cs-CZ" sz="2400" dirty="0" err="1" smtClean="0"/>
              <a:t>of</a:t>
            </a:r>
            <a:r>
              <a:rPr lang="cs-CZ" sz="2400" dirty="0" smtClean="0"/>
              <a:t> </a:t>
            </a:r>
            <a:r>
              <a:rPr lang="cs-CZ" sz="2400" dirty="0" err="1" smtClean="0"/>
              <a:t>Irich</a:t>
            </a:r>
            <a:r>
              <a:rPr lang="cs-CZ" sz="2400" dirty="0" smtClean="0"/>
              <a:t> </a:t>
            </a:r>
            <a:r>
              <a:rPr lang="cs-CZ" sz="2400" dirty="0" err="1" smtClean="0"/>
              <a:t>descent</a:t>
            </a:r>
            <a:r>
              <a:rPr lang="cs-CZ" sz="2400" dirty="0" smtClean="0"/>
              <a:t>. </a:t>
            </a:r>
            <a:r>
              <a:rPr lang="cs-CZ" sz="2400" dirty="0" err="1" smtClean="0"/>
              <a:t>It´s</a:t>
            </a:r>
            <a:r>
              <a:rPr lang="cs-CZ" sz="2400" dirty="0" smtClean="0"/>
              <a:t> </a:t>
            </a:r>
            <a:r>
              <a:rPr lang="cs-CZ" sz="2400" dirty="0" err="1" smtClean="0"/>
              <a:t>the</a:t>
            </a:r>
            <a:r>
              <a:rPr lang="cs-CZ" sz="2400" dirty="0" smtClean="0"/>
              <a:t> </a:t>
            </a:r>
            <a:r>
              <a:rPr lang="cs-CZ" sz="2400" dirty="0" err="1" smtClean="0"/>
              <a:t>only</a:t>
            </a:r>
            <a:r>
              <a:rPr lang="cs-CZ" sz="2400" dirty="0" smtClean="0"/>
              <a:t> place in </a:t>
            </a:r>
            <a:r>
              <a:rPr lang="cs-CZ" sz="2400" dirty="0" err="1" smtClean="0"/>
              <a:t>Germany</a:t>
            </a:r>
            <a:r>
              <a:rPr lang="cs-CZ" sz="2400" dirty="0" smtClean="0"/>
              <a:t> </a:t>
            </a:r>
            <a:r>
              <a:rPr lang="cs-CZ" sz="2400" dirty="0" err="1" smtClean="0"/>
              <a:t>that</a:t>
            </a:r>
            <a:r>
              <a:rPr lang="cs-CZ" sz="2400" dirty="0" smtClean="0"/>
              <a:t> </a:t>
            </a:r>
            <a:r>
              <a:rPr lang="cs-CZ" sz="2400" dirty="0" err="1" smtClean="0"/>
              <a:t>celebrates</a:t>
            </a:r>
            <a:r>
              <a:rPr lang="cs-CZ" sz="2400" dirty="0" smtClean="0"/>
              <a:t> </a:t>
            </a:r>
            <a:r>
              <a:rPr lang="cs-CZ" sz="2400" dirty="0" err="1" smtClean="0"/>
              <a:t>the</a:t>
            </a:r>
            <a:r>
              <a:rPr lang="cs-CZ" sz="2400" dirty="0" smtClean="0"/>
              <a:t> </a:t>
            </a:r>
            <a:r>
              <a:rPr lang="cs-CZ" sz="2400" dirty="0" err="1" smtClean="0"/>
              <a:t>day</a:t>
            </a:r>
            <a:r>
              <a:rPr lang="cs-CZ" sz="2400" dirty="0" smtClean="0"/>
              <a:t>.</a:t>
            </a:r>
          </a:p>
          <a:p>
            <a:r>
              <a:rPr lang="cs-CZ" sz="2400" dirty="0" err="1" smtClean="0"/>
              <a:t>Even</a:t>
            </a:r>
            <a:r>
              <a:rPr lang="cs-CZ" sz="2400" dirty="0" smtClean="0"/>
              <a:t> </a:t>
            </a:r>
            <a:r>
              <a:rPr lang="cs-CZ" sz="2400" dirty="0" err="1" smtClean="0"/>
              <a:t>Tokyo</a:t>
            </a:r>
            <a:r>
              <a:rPr lang="cs-CZ" sz="2400" dirty="0" smtClean="0"/>
              <a:t>, Japan, has had a St. </a:t>
            </a:r>
            <a:r>
              <a:rPr lang="cs-CZ" sz="2400" dirty="0" err="1" smtClean="0"/>
              <a:t>Patrick´s</a:t>
            </a:r>
            <a:r>
              <a:rPr lang="cs-CZ" sz="2400" dirty="0" smtClean="0"/>
              <a:t> </a:t>
            </a:r>
            <a:r>
              <a:rPr lang="cs-CZ" sz="2400" dirty="0" err="1" smtClean="0"/>
              <a:t>parade</a:t>
            </a:r>
            <a:r>
              <a:rPr lang="cs-CZ" sz="2400" dirty="0" smtClean="0"/>
              <a:t> </a:t>
            </a:r>
            <a:r>
              <a:rPr lang="cs-CZ" sz="2400" dirty="0" err="1" smtClean="0"/>
              <a:t>since</a:t>
            </a:r>
            <a:r>
              <a:rPr lang="cs-CZ" sz="2400" dirty="0" smtClean="0"/>
              <a:t> 1992.     </a:t>
            </a:r>
          </a:p>
          <a:p>
            <a:endParaRPr lang="cs-CZ" sz="2400" dirty="0" smtClean="0"/>
          </a:p>
          <a:p>
            <a:endParaRPr lang="cs-CZ" sz="2400" dirty="0"/>
          </a:p>
        </p:txBody>
      </p:sp>
      <p:pic>
        <p:nvPicPr>
          <p:cNvPr id="7" name="Picture 2" descr="http://www.hellasmultimedia.com/webimages/patrick-htm/patrick/borders/spdgbg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91" y="0"/>
            <a:ext cx="9175691" cy="1731034"/>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2555776" y="260648"/>
            <a:ext cx="4536504" cy="1077218"/>
          </a:xfrm>
          <a:prstGeom prst="rect">
            <a:avLst/>
          </a:prstGeom>
          <a:noFill/>
        </p:spPr>
        <p:txBody>
          <a:bodyPr wrap="square" rtlCol="0">
            <a:spAutoFit/>
          </a:bodyPr>
          <a:lstStyle/>
          <a:p>
            <a:pPr algn="ctr"/>
            <a:r>
              <a:rPr lang="cs-CZ" sz="3200" b="1" dirty="0"/>
              <a:t>St. </a:t>
            </a:r>
            <a:r>
              <a:rPr lang="cs-CZ" sz="3200" b="1" dirty="0" err="1"/>
              <a:t>Patrick´s</a:t>
            </a:r>
            <a:r>
              <a:rPr lang="cs-CZ" sz="3200" b="1" dirty="0"/>
              <a:t> </a:t>
            </a:r>
            <a:r>
              <a:rPr lang="cs-CZ" sz="3200" b="1" dirty="0" err="1"/>
              <a:t>Day</a:t>
            </a:r>
            <a:r>
              <a:rPr lang="cs-CZ" sz="3200" b="1" dirty="0"/>
              <a:t> </a:t>
            </a:r>
            <a:r>
              <a:rPr lang="cs-CZ" sz="3200" b="1" dirty="0" err="1"/>
              <a:t>around</a:t>
            </a:r>
            <a:r>
              <a:rPr lang="cs-CZ" sz="3200" b="1" dirty="0"/>
              <a:t> </a:t>
            </a:r>
            <a:r>
              <a:rPr lang="cs-CZ" sz="3200" b="1" dirty="0" err="1"/>
              <a:t>the</a:t>
            </a:r>
            <a:r>
              <a:rPr lang="cs-CZ" sz="3200" b="1" dirty="0"/>
              <a:t> </a:t>
            </a:r>
            <a:r>
              <a:rPr lang="cs-CZ" sz="3200" b="1" dirty="0" err="1"/>
              <a:t>world</a:t>
            </a:r>
            <a:endParaRPr lang="cs-CZ" sz="3200" b="1" dirty="0"/>
          </a:p>
        </p:txBody>
      </p:sp>
      <p:pic>
        <p:nvPicPr>
          <p:cNvPr id="9" name="Picture 5" descr="ABOUT SAINT PATRI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3800" y="21095"/>
            <a:ext cx="1800200" cy="1709939"/>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2851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hellasmultimedia.com/webimages/patrick-htm/patrick/borders/spdgbg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18" y="0"/>
            <a:ext cx="9143999" cy="1665330"/>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0" y="1716057"/>
            <a:ext cx="7236296" cy="1938992"/>
          </a:xfrm>
          <a:prstGeom prst="rect">
            <a:avLst/>
          </a:prstGeom>
          <a:noFill/>
        </p:spPr>
        <p:txBody>
          <a:bodyPr wrap="square" rtlCol="0">
            <a:spAutoFit/>
          </a:bodyPr>
          <a:lstStyle/>
          <a:p>
            <a:pPr marL="285750" indent="-285750">
              <a:buFont typeface="Arial" pitchFamily="34" charset="0"/>
              <a:buChar char="•"/>
            </a:pPr>
            <a:r>
              <a:rPr lang="en-US" sz="2400" dirty="0"/>
              <a:t>St Patrick is known as the patron saint of Ireland. True, he was not a born Irish. But he has become </a:t>
            </a:r>
            <a:r>
              <a:rPr lang="en-US" sz="2400" dirty="0" smtClean="0"/>
              <a:t>a</a:t>
            </a:r>
            <a:r>
              <a:rPr lang="cs-CZ" sz="2400" dirty="0" smtClean="0"/>
              <a:t> </a:t>
            </a:r>
            <a:r>
              <a:rPr lang="en-US" sz="2400" dirty="0" smtClean="0"/>
              <a:t>part </a:t>
            </a:r>
            <a:r>
              <a:rPr lang="en-US" sz="2400" dirty="0"/>
              <a:t>of the Irish heritage, mostly through his service across Ireland of the</a:t>
            </a:r>
            <a:r>
              <a:rPr lang="cs-CZ" sz="2400" dirty="0"/>
              <a:t> 5th </a:t>
            </a:r>
            <a:r>
              <a:rPr lang="en-US" sz="2400" dirty="0"/>
              <a:t> century.</a:t>
            </a:r>
            <a:br>
              <a:rPr lang="en-US" sz="2400" dirty="0"/>
            </a:br>
            <a:endParaRPr lang="cs-CZ" sz="2400"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7819" y="40191"/>
            <a:ext cx="1744247" cy="3351732"/>
          </a:xfrm>
          <a:prstGeom prst="rect">
            <a:avLst/>
          </a:prstGeom>
          <a:noFill/>
          <a:ln w="7620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1763688" y="548680"/>
            <a:ext cx="4680520" cy="584775"/>
          </a:xfrm>
          <a:prstGeom prst="rect">
            <a:avLst/>
          </a:prstGeom>
          <a:noFill/>
        </p:spPr>
        <p:txBody>
          <a:bodyPr wrap="square" rtlCol="0">
            <a:spAutoFit/>
          </a:bodyPr>
          <a:lstStyle/>
          <a:p>
            <a:r>
              <a:rPr lang="cs-CZ" sz="3200" b="1" dirty="0" smtClean="0"/>
              <a:t>St. </a:t>
            </a:r>
            <a:r>
              <a:rPr lang="cs-CZ" sz="3200" b="1" dirty="0" err="1" smtClean="0"/>
              <a:t>Patrick´s</a:t>
            </a:r>
            <a:r>
              <a:rPr lang="cs-CZ" sz="3200" b="1" dirty="0" smtClean="0"/>
              <a:t> story</a:t>
            </a:r>
            <a:endParaRPr lang="cs-CZ" sz="3200" b="1" dirty="0"/>
          </a:p>
        </p:txBody>
      </p:sp>
      <p:sp>
        <p:nvSpPr>
          <p:cNvPr id="4" name="TextovéPole 3"/>
          <p:cNvSpPr txBox="1"/>
          <p:nvPr/>
        </p:nvSpPr>
        <p:spPr>
          <a:xfrm>
            <a:off x="0" y="3391923"/>
            <a:ext cx="9144000" cy="3785652"/>
          </a:xfrm>
          <a:prstGeom prst="rect">
            <a:avLst/>
          </a:prstGeom>
          <a:noFill/>
        </p:spPr>
        <p:txBody>
          <a:bodyPr wrap="square" rtlCol="0">
            <a:spAutoFit/>
          </a:bodyPr>
          <a:lstStyle/>
          <a:p>
            <a:pPr marL="285750" indent="-285750">
              <a:buFont typeface="Arial" pitchFamily="34" charset="0"/>
              <a:buChar char="•"/>
            </a:pPr>
            <a:r>
              <a:rPr lang="en-US" sz="2400" dirty="0"/>
              <a:t>Patrick was born in the later half of the 4th century AD. There are differing views about the exact year and place of his birth. According to </a:t>
            </a:r>
            <a:r>
              <a:rPr lang="en-US" sz="2400" dirty="0" smtClean="0"/>
              <a:t>one </a:t>
            </a:r>
            <a:r>
              <a:rPr lang="en-US" sz="2400" dirty="0"/>
              <a:t>he was born about 390 A.D., while the </a:t>
            </a:r>
            <a:r>
              <a:rPr lang="en-US" sz="2400" dirty="0" smtClean="0"/>
              <a:t>other</a:t>
            </a:r>
            <a:r>
              <a:rPr lang="cs-CZ" sz="2400" dirty="0" smtClean="0"/>
              <a:t> </a:t>
            </a:r>
            <a:r>
              <a:rPr lang="en-US" sz="2400" dirty="0" smtClean="0"/>
              <a:t>says </a:t>
            </a:r>
            <a:r>
              <a:rPr lang="en-US" sz="2400" dirty="0"/>
              <a:t>it is about 373 AD</a:t>
            </a:r>
            <a:r>
              <a:rPr lang="en-US" sz="2400" dirty="0" smtClean="0"/>
              <a:t>.</a:t>
            </a:r>
            <a:endParaRPr lang="cs-CZ" sz="2400" dirty="0" smtClean="0"/>
          </a:p>
          <a:p>
            <a:pPr marL="285750" indent="-285750">
              <a:buFont typeface="Arial" pitchFamily="34" charset="0"/>
              <a:buChar char="•"/>
            </a:pPr>
            <a:endParaRPr lang="cs-CZ" sz="2400" dirty="0"/>
          </a:p>
          <a:p>
            <a:pPr marL="285750" indent="-285750">
              <a:buFont typeface="Arial" pitchFamily="34" charset="0"/>
              <a:buChar char="•"/>
            </a:pPr>
            <a:r>
              <a:rPr lang="en-US" sz="2400" dirty="0" smtClean="0"/>
              <a:t> </a:t>
            </a:r>
            <a:r>
              <a:rPr lang="en-US" sz="2400" dirty="0"/>
              <a:t>Again, his birth place is said to be in either Scotland or Roman England. His real name was probably </a:t>
            </a:r>
            <a:r>
              <a:rPr lang="en-US" sz="2400" dirty="0" err="1"/>
              <a:t>Maewyn</a:t>
            </a:r>
            <a:r>
              <a:rPr lang="en-US" sz="2400" dirty="0"/>
              <a:t> </a:t>
            </a:r>
            <a:r>
              <a:rPr lang="en-US" sz="2400" dirty="0" err="1"/>
              <a:t>Succat</a:t>
            </a:r>
            <a:r>
              <a:rPr lang="en-US" sz="2400" dirty="0"/>
              <a:t>. Though </a:t>
            </a:r>
            <a:r>
              <a:rPr lang="en-US" sz="2400" dirty="0" err="1"/>
              <a:t>Patricius</a:t>
            </a:r>
            <a:r>
              <a:rPr lang="en-US" sz="2400" dirty="0"/>
              <a:t> was his </a:t>
            </a:r>
            <a:r>
              <a:rPr lang="en-US" sz="2400" dirty="0" err="1"/>
              <a:t>Romanicized</a:t>
            </a:r>
            <a:r>
              <a:rPr lang="en-US" sz="2400" dirty="0"/>
              <a:t> name, he was later came to be familiar as </a:t>
            </a:r>
            <a:r>
              <a:rPr lang="en-US" sz="2400" dirty="0" smtClean="0"/>
              <a:t>Patrick</a:t>
            </a:r>
            <a:r>
              <a:rPr lang="cs-CZ" sz="2400" dirty="0" smtClean="0"/>
              <a:t>.</a:t>
            </a:r>
            <a:endParaRPr lang="cs-CZ" sz="2400" dirty="0"/>
          </a:p>
          <a:p>
            <a:pPr marL="285750" indent="-285750">
              <a:buFont typeface="Arial" pitchFamily="34" charset="0"/>
              <a:buChar char="•"/>
            </a:pPr>
            <a:endParaRPr lang="cs-CZ" sz="2400" dirty="0"/>
          </a:p>
        </p:txBody>
      </p:sp>
      <p:pic>
        <p:nvPicPr>
          <p:cNvPr id="9" name="Picture 4" descr="click he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1823" y="1"/>
            <a:ext cx="1665330" cy="1665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9562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www.hellasmultimedia.com/webimages/patrick-htm/patrick/borders/spdgbg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1700807"/>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1907704" y="548680"/>
            <a:ext cx="4392488" cy="1077218"/>
          </a:xfrm>
          <a:prstGeom prst="rect">
            <a:avLst/>
          </a:prstGeom>
          <a:noFill/>
        </p:spPr>
        <p:txBody>
          <a:bodyPr wrap="square" rtlCol="0">
            <a:spAutoFit/>
          </a:bodyPr>
          <a:lstStyle/>
          <a:p>
            <a:r>
              <a:rPr lang="cs-CZ" sz="3200" b="1" dirty="0"/>
              <a:t>St. </a:t>
            </a:r>
            <a:r>
              <a:rPr lang="cs-CZ" sz="3200" b="1" dirty="0" err="1"/>
              <a:t>Patrick´s</a:t>
            </a:r>
            <a:r>
              <a:rPr lang="cs-CZ" sz="3200" b="1" dirty="0"/>
              <a:t> story</a:t>
            </a:r>
          </a:p>
          <a:p>
            <a:endParaRPr lang="cs-CZ" sz="32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148" y="61310"/>
            <a:ext cx="1744247" cy="3351732"/>
          </a:xfrm>
          <a:prstGeom prst="rect">
            <a:avLst/>
          </a:prstGeom>
          <a:noFill/>
          <a:ln w="7620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0" y="3645024"/>
            <a:ext cx="9082395" cy="3139321"/>
          </a:xfrm>
          <a:prstGeom prst="rect">
            <a:avLst/>
          </a:prstGeom>
          <a:noFill/>
        </p:spPr>
        <p:txBody>
          <a:bodyPr wrap="square" rtlCol="0">
            <a:spAutoFit/>
          </a:bodyPr>
          <a:lstStyle/>
          <a:p>
            <a:pPr marL="285750" indent="-285750">
              <a:buFont typeface="Arial" pitchFamily="34" charset="0"/>
              <a:buChar char="•"/>
            </a:pPr>
            <a:r>
              <a:rPr lang="en-US" dirty="0"/>
              <a:t/>
            </a:r>
            <a:br>
              <a:rPr lang="en-US" dirty="0"/>
            </a:br>
            <a:r>
              <a:rPr lang="en-US" sz="2000" dirty="0"/>
              <a:t>Finally, he </a:t>
            </a:r>
            <a:r>
              <a:rPr lang="en-US" sz="2000" dirty="0" smtClean="0"/>
              <a:t>escape</a:t>
            </a:r>
            <a:r>
              <a:rPr lang="cs-CZ" sz="2000" dirty="0" smtClean="0"/>
              <a:t>d</a:t>
            </a:r>
            <a:r>
              <a:rPr lang="en-US" sz="2000" dirty="0" smtClean="0"/>
              <a:t> </a:t>
            </a:r>
            <a:r>
              <a:rPr lang="en-US" sz="2000" dirty="0"/>
              <a:t>and went to Britain. And then to France. There he joined a monastery and studied under St. </a:t>
            </a:r>
            <a:r>
              <a:rPr lang="en-US" sz="2000" dirty="0" err="1"/>
              <a:t>Germain</a:t>
            </a:r>
            <a:r>
              <a:rPr lang="en-US" sz="2000" dirty="0"/>
              <a:t>, the bishop of </a:t>
            </a:r>
            <a:r>
              <a:rPr lang="en-US" sz="2000" dirty="0" err="1"/>
              <a:t>Auxerre</a:t>
            </a:r>
            <a:r>
              <a:rPr lang="en-US" sz="2000" dirty="0"/>
              <a:t>. He spent around 12 years in training. And when he became a bishop he dreamed that the Irish were calling him back to Ireland to tell them about God. The </a:t>
            </a:r>
            <a:r>
              <a:rPr lang="en-US" sz="2000" dirty="0" err="1"/>
              <a:t>Confessio</a:t>
            </a:r>
            <a:r>
              <a:rPr lang="en-US" sz="2000" dirty="0"/>
              <a:t>, Patrick's spiritual autobiography, is the most important document regarding this. It tells of a dream after his return to Britain, in which one </a:t>
            </a:r>
            <a:r>
              <a:rPr lang="en-US" sz="2000" dirty="0" err="1"/>
              <a:t>Victoricus</a:t>
            </a:r>
            <a:r>
              <a:rPr lang="en-US" sz="2000" dirty="0"/>
              <a:t> delivered him a letter headed "The Voice of the Irish."</a:t>
            </a:r>
            <a:br>
              <a:rPr lang="en-US" sz="2000" dirty="0"/>
            </a:br>
            <a:endParaRPr lang="cs-CZ" sz="2000" dirty="0"/>
          </a:p>
          <a:p>
            <a:endParaRPr lang="cs-CZ" sz="2000" dirty="0"/>
          </a:p>
        </p:txBody>
      </p:sp>
      <p:sp>
        <p:nvSpPr>
          <p:cNvPr id="6" name="TextovéPole 5"/>
          <p:cNvSpPr txBox="1"/>
          <p:nvPr/>
        </p:nvSpPr>
        <p:spPr>
          <a:xfrm>
            <a:off x="0" y="1737176"/>
            <a:ext cx="7236296" cy="2339102"/>
          </a:xfrm>
          <a:prstGeom prst="rect">
            <a:avLst/>
          </a:prstGeom>
          <a:noFill/>
        </p:spPr>
        <p:txBody>
          <a:bodyPr wrap="square" rtlCol="0">
            <a:spAutoFit/>
          </a:bodyPr>
          <a:lstStyle/>
          <a:p>
            <a:pPr marL="285750" indent="-285750">
              <a:buFont typeface="Arial" pitchFamily="34" charset="0"/>
              <a:buChar char="•"/>
            </a:pPr>
            <a:r>
              <a:rPr lang="en-US" dirty="0"/>
              <a:t>Patrick was the son of </a:t>
            </a:r>
            <a:r>
              <a:rPr lang="en-US" dirty="0" err="1"/>
              <a:t>Calpurnius</a:t>
            </a:r>
            <a:r>
              <a:rPr lang="en-US" dirty="0"/>
              <a:t>, a Roman-British army officer. He was growing up as other kids in Britain. However, one day a band of pirates landed in </a:t>
            </a:r>
            <a:r>
              <a:rPr lang="en-US" sz="2000" dirty="0"/>
              <a:t>south</a:t>
            </a:r>
            <a:r>
              <a:rPr lang="en-US" dirty="0"/>
              <a:t> Wales and kidnapped this boy along with many others. Then they sold him into slavery in Ireland. The was there for 6 years, mostly imprisoned. This was when changes came to him. He dreamed of having seen God. Legend says, he was then dictated by God to escape with a getaway ship.</a:t>
            </a:r>
            <a:br>
              <a:rPr lang="en-US" dirty="0"/>
            </a:br>
            <a:endParaRPr lang="cs-CZ" dirty="0"/>
          </a:p>
        </p:txBody>
      </p:sp>
      <p:pic>
        <p:nvPicPr>
          <p:cNvPr id="7" name="Picture 6" descr="click her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20072" y="-1"/>
            <a:ext cx="1883140" cy="1700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6955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13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0" y="3689280"/>
            <a:ext cx="9144000" cy="3124096"/>
          </a:xfrm>
        </p:spPr>
        <p:txBody>
          <a:bodyPr>
            <a:noAutofit/>
          </a:bodyPr>
          <a:lstStyle/>
          <a:p>
            <a:r>
              <a:rPr lang="en-US" sz="2400" dirty="0" smtClean="0">
                <a:effectLst/>
              </a:rPr>
              <a:t>Indeed, Patrick was quite successful at winning converts. Through active preaching, he made important converts even among the royal families. And this fact upset the Celtic Druids. Patrick was arrested several </a:t>
            </a:r>
            <a:r>
              <a:rPr lang="en-US" sz="2400" dirty="0" err="1" smtClean="0">
                <a:effectLst/>
              </a:rPr>
              <a:t>times,but</a:t>
            </a:r>
            <a:r>
              <a:rPr lang="en-US" sz="2400" dirty="0" smtClean="0">
                <a:effectLst/>
              </a:rPr>
              <a:t> escaped each time. For 20 years he had traveled throughout Ireland, establishing monasteries across the country. He also set up schools and churches which would aid him in his conversion. He developed a native clergy, fostered the growth of monasticism, established dioceses, and held church councils.</a:t>
            </a:r>
            <a:br>
              <a:rPr lang="en-US" sz="2400" dirty="0" smtClean="0">
                <a:effectLst/>
              </a:rPr>
            </a:br>
            <a:endParaRPr lang="cs-CZ" sz="2400"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033"/>
            <a:ext cx="9144000" cy="1588767"/>
          </a:xfrm>
          <a:prstGeom prst="rect">
            <a:avLst/>
          </a:prstGeom>
          <a:noFill/>
          <a:ln w="5715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1835696" y="620688"/>
            <a:ext cx="4248472" cy="1138773"/>
          </a:xfrm>
          <a:prstGeom prst="rect">
            <a:avLst/>
          </a:prstGeom>
          <a:noFill/>
        </p:spPr>
        <p:txBody>
          <a:bodyPr wrap="square" rtlCol="0">
            <a:spAutoFit/>
          </a:bodyPr>
          <a:lstStyle/>
          <a:p>
            <a:r>
              <a:rPr lang="cs-CZ" sz="3200" b="1" dirty="0"/>
              <a:t>St. </a:t>
            </a:r>
            <a:r>
              <a:rPr lang="cs-CZ" sz="3200" b="1" dirty="0" err="1"/>
              <a:t>Patrick´s</a:t>
            </a:r>
            <a:r>
              <a:rPr lang="cs-CZ" sz="3200" b="1" dirty="0"/>
              <a:t> story</a:t>
            </a:r>
          </a:p>
          <a:p>
            <a:endParaRPr lang="cs-CZ" sz="3600" dirty="0"/>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8304" y="74421"/>
            <a:ext cx="1835696" cy="3351732"/>
          </a:xfrm>
          <a:prstGeom prst="rect">
            <a:avLst/>
          </a:prstGeom>
          <a:noFill/>
          <a:ln w="7620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0" y="1750287"/>
            <a:ext cx="7308304" cy="1938992"/>
          </a:xfrm>
          <a:prstGeom prst="rect">
            <a:avLst/>
          </a:prstGeom>
          <a:noFill/>
        </p:spPr>
        <p:txBody>
          <a:bodyPr wrap="square" rtlCol="0">
            <a:spAutoFit/>
          </a:bodyPr>
          <a:lstStyle/>
          <a:p>
            <a:pPr marL="285750" indent="-285750">
              <a:buFont typeface="Arial" pitchFamily="34" charset="0"/>
              <a:buChar char="•"/>
            </a:pPr>
            <a:r>
              <a:rPr lang="en-US" sz="2400" dirty="0"/>
              <a:t>So he set out for Ireland with the Pope's blessings. There he converted the Gaelic Irish, who were then mostly Pagans, to Christianity. He was confident in the Lord, he journeyed far and wide, baptizing and confirming with untiring zeal. </a:t>
            </a:r>
            <a:endParaRPr lang="cs-CZ" sz="2400" dirty="0"/>
          </a:p>
        </p:txBody>
      </p:sp>
    </p:spTree>
    <p:extLst>
      <p:ext uri="{BB962C8B-B14F-4D97-AF65-F5344CB8AC3E}">
        <p14:creationId xmlns:p14="http://schemas.microsoft.com/office/powerpoint/2010/main" val="39545607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85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0" y="2492896"/>
            <a:ext cx="9144000" cy="4104456"/>
          </a:xfrm>
        </p:spPr>
        <p:txBody>
          <a:bodyPr>
            <a:normAutofit fontScale="85000" lnSpcReduction="10000"/>
          </a:bodyPr>
          <a:lstStyle/>
          <a:p>
            <a:endParaRPr lang="cs-CZ" dirty="0" smtClean="0">
              <a:effectLst/>
            </a:endParaRPr>
          </a:p>
          <a:p>
            <a:r>
              <a:rPr lang="en-US" dirty="0" smtClean="0">
                <a:effectLst/>
              </a:rPr>
              <a:t>By the end of the 7th century Patrick had become a legendary figure, and the legends have continued to grow since then. There are many legends associated with St Patrick. It is said that he used the three-leafed </a:t>
            </a:r>
            <a:r>
              <a:rPr lang="en-US" u="sng" dirty="0" smtClean="0">
                <a:effectLst/>
                <a:hlinkClick r:id="rId3"/>
              </a:rPr>
              <a:t>shamrock</a:t>
            </a:r>
            <a:r>
              <a:rPr lang="en-US" dirty="0" smtClean="0">
                <a:effectLst/>
              </a:rPr>
              <a:t> to explain the concept of the Trinity; which refers to the combination of Father, Son, and the Holy Spirit. Hence its strong association with his day and name Legend also has that, Saint Patrick had put the curse of God on venomous snakes in Ireland. And he </a:t>
            </a:r>
            <a:r>
              <a:rPr lang="en-US" u="sng" dirty="0" smtClean="0">
                <a:solidFill>
                  <a:srgbClr val="0000FF"/>
                </a:solidFill>
                <a:effectLst/>
              </a:rPr>
              <a:t>drove all the snakes into the sea </a:t>
            </a:r>
            <a:r>
              <a:rPr lang="en-US" dirty="0" smtClean="0">
                <a:effectLst/>
              </a:rPr>
              <a:t>where they drowned. </a:t>
            </a:r>
            <a:endParaRPr lang="cs-CZ" dirty="0"/>
          </a:p>
        </p:txBody>
      </p:sp>
      <p:pic>
        <p:nvPicPr>
          <p:cNvPr id="7172" name="Picture 4" descr="http://www.hellasmultimedia.com/webimages/patrick-htm/patrick/borders/spdgbg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2792440"/>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902055" y="476672"/>
            <a:ext cx="2880320" cy="1200329"/>
          </a:xfrm>
          <a:prstGeom prst="rect">
            <a:avLst/>
          </a:prstGeom>
          <a:noFill/>
        </p:spPr>
        <p:txBody>
          <a:bodyPr wrap="square" rtlCol="0">
            <a:spAutoFit/>
          </a:bodyPr>
          <a:lstStyle/>
          <a:p>
            <a:r>
              <a:rPr lang="cs-CZ" sz="3600" b="1" dirty="0" smtClean="0"/>
              <a:t>St. </a:t>
            </a:r>
            <a:r>
              <a:rPr lang="cs-CZ" sz="3600" b="1" dirty="0" err="1" smtClean="0"/>
              <a:t>Patrick´s</a:t>
            </a:r>
            <a:r>
              <a:rPr lang="cs-CZ" sz="3600" b="1" dirty="0" smtClean="0"/>
              <a:t>       Legend</a:t>
            </a:r>
            <a:endParaRPr lang="cs-CZ" sz="3600" b="1" dirty="0"/>
          </a:p>
        </p:txBody>
      </p:sp>
      <p:pic>
        <p:nvPicPr>
          <p:cNvPr id="6" name="Picture 5" descr="ABOUT SAINT PATRI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4568" y="30189"/>
            <a:ext cx="1800200" cy="1774484"/>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pic>
        <p:nvPicPr>
          <p:cNvPr id="1026" name="Picture 2" descr="http://2.bp.blogspot.com/-AMmrADEMQ4w/T19PUc7bTNI/AAAAAAAAArc/b-Nz7BykPhk/s1600/1+St+Patrick+Snakes.gif"/>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4932040" y="30189"/>
            <a:ext cx="4211960" cy="2762251"/>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08435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729"/>
            <a:ext cx="9199418" cy="6927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251520" y="1844824"/>
            <a:ext cx="8435280" cy="4281339"/>
          </a:xfrm>
        </p:spPr>
        <p:txBody>
          <a:bodyPr>
            <a:normAutofit fontScale="77500" lnSpcReduction="20000"/>
          </a:bodyPr>
          <a:lstStyle/>
          <a:p>
            <a:r>
              <a:rPr lang="en-US" dirty="0" smtClean="0">
                <a:effectLst/>
              </a:rPr>
              <a:t>Patrick's mission in Ireland lasted for over 20 years. He died on March 17, AD 461. That day has been commemorated as St. Patrick's Day ever since. St. Patrick's Day has evolved into </a:t>
            </a:r>
            <a:r>
              <a:rPr lang="en-US" dirty="0" smtClean="0"/>
              <a:t>“</a:t>
            </a:r>
            <a:r>
              <a:rPr lang="en-US" dirty="0" smtClean="0">
                <a:effectLst/>
              </a:rPr>
              <a:t>an Irish Day “. And the Irish has borne it as part of their national tradition in everywhere they populated and prospered. The Catholic feast day for this most loved of Irish saints has become a holiday in celebration of the Irish and Irish culture. The </a:t>
            </a:r>
            <a:r>
              <a:rPr lang="en-US" dirty="0" smtClean="0">
                <a:effectLst/>
                <a:hlinkClick r:id="rId3"/>
              </a:rPr>
              <a:t>leprechaun, a Celtic fairy</a:t>
            </a:r>
            <a:r>
              <a:rPr lang="en-US" dirty="0" smtClean="0">
                <a:effectLst/>
              </a:rPr>
              <a:t>, has become entrenched as a chief symbol for this holiday, as is the </a:t>
            </a:r>
            <a:r>
              <a:rPr lang="en-US" dirty="0" smtClean="0">
                <a:effectLst/>
                <a:hlinkClick r:id="rId3"/>
              </a:rPr>
              <a:t>shamrock, </a:t>
            </a:r>
            <a:r>
              <a:rPr lang="en-US" dirty="0" smtClean="0">
                <a:effectLst/>
              </a:rPr>
              <a:t>an ancient symbol for the triple </a:t>
            </a:r>
            <a:r>
              <a:rPr lang="cs-CZ" dirty="0" smtClean="0">
                <a:effectLst/>
              </a:rPr>
              <a:t>.</a:t>
            </a:r>
            <a:r>
              <a:rPr lang="en-US" dirty="0" smtClean="0">
                <a:effectLst/>
              </a:rPr>
              <a:t>It is fitting that this holiday should fall at the time of the year when the return of spring begins. </a:t>
            </a:r>
            <a:endParaRPr lang="cs-CZ" dirty="0"/>
          </a:p>
        </p:txBody>
      </p:sp>
      <p:pic>
        <p:nvPicPr>
          <p:cNvPr id="8196" name="Picture 4" descr="http://www.hellasmultimedia.com/webimages/patrick-htm/patrick/borders/spdgbg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1729"/>
            <a:ext cx="9199418" cy="17425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ABOUT SAINT PATRI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4181" y="13645"/>
            <a:ext cx="1815237" cy="1716396"/>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0306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1979712" y="0"/>
            <a:ext cx="7164288" cy="980728"/>
          </a:xfrm>
        </p:spPr>
        <p:txBody>
          <a:bodyPr>
            <a:noAutofit/>
          </a:bodyPr>
          <a:lstStyle/>
          <a:p>
            <a:pPr algn="l"/>
            <a:r>
              <a:rPr lang="cs-CZ" sz="2000" dirty="0" smtClean="0">
                <a:effectLst/>
              </a:rPr>
              <a:t/>
            </a:r>
            <a:br>
              <a:rPr lang="cs-CZ" sz="2000" dirty="0" smtClean="0">
                <a:effectLst/>
              </a:rPr>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000" dirty="0" smtClean="0"/>
              <a:t/>
            </a:r>
            <a:br>
              <a:rPr lang="cs-CZ" sz="2000" dirty="0" smtClean="0"/>
            </a:br>
            <a:r>
              <a:rPr lang="cs-CZ" sz="2000" dirty="0"/>
              <a:t/>
            </a:r>
            <a:br>
              <a:rPr lang="cs-CZ" sz="2000" dirty="0"/>
            </a:br>
            <a:endParaRPr lang="cs-CZ" sz="2000" dirty="0"/>
          </a:p>
        </p:txBody>
      </p:sp>
      <p:sp>
        <p:nvSpPr>
          <p:cNvPr id="3" name="Zástupný symbol pro obsah 2"/>
          <p:cNvSpPr>
            <a:spLocks noGrp="1"/>
          </p:cNvSpPr>
          <p:nvPr>
            <p:ph idx="1"/>
          </p:nvPr>
        </p:nvSpPr>
        <p:spPr>
          <a:xfrm>
            <a:off x="1979712" y="1124744"/>
            <a:ext cx="6707088" cy="2160241"/>
          </a:xfrm>
        </p:spPr>
        <p:txBody>
          <a:bodyPr>
            <a:normAutofit/>
          </a:bodyPr>
          <a:lstStyle/>
          <a:p>
            <a:pPr marL="0" indent="0">
              <a:buNone/>
            </a:pPr>
            <a:endParaRPr lang="cs-CZ" sz="2800" dirty="0" smtClean="0"/>
          </a:p>
          <a:p>
            <a:pPr marL="0" indent="0">
              <a:buNone/>
            </a:pPr>
            <a:endParaRPr lang="cs-CZ" sz="2800" dirty="0"/>
          </a:p>
        </p:txBody>
      </p:sp>
      <p:pic>
        <p:nvPicPr>
          <p:cNvPr id="7" name="Picture 8" descr="http://www.hellasmultimedia.com/webimages/patrick-htm/patrick/borders/spdgb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704"/>
            <a:ext cx="9144000" cy="2205924"/>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0" y="2215628"/>
            <a:ext cx="9144000" cy="4524315"/>
          </a:xfrm>
          <a:prstGeom prst="rect">
            <a:avLst/>
          </a:prstGeom>
          <a:noFill/>
        </p:spPr>
        <p:txBody>
          <a:bodyPr wrap="square" rtlCol="0">
            <a:spAutoFit/>
          </a:bodyPr>
          <a:lstStyle/>
          <a:p>
            <a:pPr marL="342900" indent="-342900">
              <a:buFont typeface="Arial" pitchFamily="34" charset="0"/>
              <a:buChar char="•"/>
            </a:pPr>
            <a:r>
              <a:rPr lang="en-US" sz="2400" dirty="0" smtClean="0"/>
              <a:t>The </a:t>
            </a:r>
            <a:r>
              <a:rPr lang="en-US" sz="2400" dirty="0"/>
              <a:t>Leprechaun is an Irish fairy. He looks like a small, old man (about 2 feet tall), often dressed like a shoemaker, with a cocked hat and a leather apron. </a:t>
            </a:r>
            <a:endParaRPr lang="cs-CZ" sz="2400" dirty="0" smtClean="0"/>
          </a:p>
          <a:p>
            <a:pPr marL="342900" indent="-342900">
              <a:buFont typeface="Arial" pitchFamily="34" charset="0"/>
              <a:buChar char="•"/>
            </a:pPr>
            <a:r>
              <a:rPr lang="en-US" sz="2400" dirty="0" smtClean="0"/>
              <a:t>According </a:t>
            </a:r>
            <a:r>
              <a:rPr lang="en-US" sz="2400" dirty="0"/>
              <a:t>to legend, leprechauns are </a:t>
            </a:r>
            <a:r>
              <a:rPr lang="en-US" sz="2400" dirty="0" smtClean="0"/>
              <a:t>unfriendly</a:t>
            </a:r>
            <a:r>
              <a:rPr lang="en-US" sz="2400" dirty="0"/>
              <a:t>, live alone, and pass the time making shoes. They also possess a hidden pot of gold.  </a:t>
            </a:r>
            <a:endParaRPr lang="cs-CZ" sz="2400" dirty="0" smtClean="0"/>
          </a:p>
          <a:p>
            <a:pPr marL="342900" indent="-342900">
              <a:buFont typeface="Arial" pitchFamily="34" charset="0"/>
              <a:buChar char="•"/>
            </a:pPr>
            <a:r>
              <a:rPr lang="en-US" sz="2400" dirty="0" smtClean="0"/>
              <a:t>Treasure </a:t>
            </a:r>
            <a:r>
              <a:rPr lang="en-US" sz="2400" dirty="0"/>
              <a:t>hunters can often track down a leprechaun by the sound of his shoemaker's hammer. If caught, he can be forced (with the threat of bodily violence) to reveal the whereabouts of his treasure, but the captor must keep their eyes on him every second</a:t>
            </a:r>
            <a:r>
              <a:rPr lang="en-US" sz="2400" dirty="0" smtClean="0"/>
              <a:t>.</a:t>
            </a:r>
            <a:endParaRPr lang="cs-CZ" sz="2400" dirty="0" smtClean="0"/>
          </a:p>
          <a:p>
            <a:pPr marL="342900" indent="-342900">
              <a:buFont typeface="Arial" pitchFamily="34" charset="0"/>
              <a:buChar char="•"/>
            </a:pPr>
            <a:r>
              <a:rPr lang="en-US" sz="2400" dirty="0" smtClean="0"/>
              <a:t> </a:t>
            </a:r>
            <a:r>
              <a:rPr lang="en-US" sz="2400" dirty="0"/>
              <a:t>If the captor's eyes leave the leprechaun (and he often tricks them into looking away), he vanishes and all hopes of finding the treasure are lost. </a:t>
            </a:r>
            <a:endParaRPr lang="cs-CZ" sz="2400" dirty="0"/>
          </a:p>
        </p:txBody>
      </p:sp>
      <p:sp>
        <p:nvSpPr>
          <p:cNvPr id="10" name="TextovéPole 9"/>
          <p:cNvSpPr txBox="1"/>
          <p:nvPr/>
        </p:nvSpPr>
        <p:spPr>
          <a:xfrm>
            <a:off x="1763688" y="819252"/>
            <a:ext cx="4104456" cy="861774"/>
          </a:xfrm>
          <a:prstGeom prst="rect">
            <a:avLst/>
          </a:prstGeom>
          <a:noFill/>
        </p:spPr>
        <p:txBody>
          <a:bodyPr wrap="square" rtlCol="0">
            <a:spAutoFit/>
          </a:bodyPr>
          <a:lstStyle/>
          <a:p>
            <a:r>
              <a:rPr lang="cs-CZ" sz="3200" dirty="0" smtClean="0"/>
              <a:t>      </a:t>
            </a:r>
            <a:r>
              <a:rPr lang="en-US" sz="3200" b="1" dirty="0" smtClean="0"/>
              <a:t>THE </a:t>
            </a:r>
            <a:r>
              <a:rPr lang="en-US" sz="3200" b="1" dirty="0"/>
              <a:t>LEPRECHAUN</a:t>
            </a:r>
          </a:p>
          <a:p>
            <a:endParaRPr lang="cs-CZ"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6256" y="41103"/>
            <a:ext cx="2267744" cy="2143125"/>
          </a:xfrm>
          <a:prstGeom prst="rect">
            <a:avLst/>
          </a:prstGeom>
          <a:noFill/>
          <a:ln w="57150">
            <a:solidFill>
              <a:srgbClr val="92D05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95421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323528" y="1673424"/>
            <a:ext cx="8424936" cy="5184576"/>
          </a:xfrm>
        </p:spPr>
        <p:txBody>
          <a:bodyPr>
            <a:normAutofit lnSpcReduction="10000"/>
          </a:bodyPr>
          <a:lstStyle/>
          <a:p>
            <a:r>
              <a:rPr lang="en-US" sz="1100" dirty="0" smtClean="0"/>
              <a:t>Saint Patrick's Day Borders 8. </a:t>
            </a:r>
            <a:r>
              <a:rPr lang="en-US" sz="1100" i="1" dirty="0" smtClean="0"/>
              <a:t>Hellasmultimedia.com</a:t>
            </a:r>
            <a:r>
              <a:rPr lang="en-US" sz="1100" dirty="0" smtClean="0"/>
              <a:t> [online]. 2012 [cit. 2012-06-23]. </a:t>
            </a:r>
            <a:r>
              <a:rPr lang="en-US" sz="1100" dirty="0" err="1" smtClean="0"/>
              <a:t>Dostupné</a:t>
            </a:r>
            <a:r>
              <a:rPr lang="en-US" sz="1100" dirty="0" smtClean="0"/>
              <a:t> z: http://www.hellasmultimedia.com/webimages/patrick-htm/st_patricks_day_borders_8.htm </a:t>
            </a:r>
            <a:endParaRPr lang="cs-CZ" sz="1100" dirty="0" smtClean="0"/>
          </a:p>
          <a:p>
            <a:r>
              <a:rPr lang="cs-CZ" sz="1100" dirty="0" err="1" smtClean="0"/>
              <a:t>Saint</a:t>
            </a:r>
            <a:r>
              <a:rPr lang="cs-CZ" sz="1100" dirty="0" smtClean="0"/>
              <a:t> </a:t>
            </a:r>
            <a:r>
              <a:rPr lang="cs-CZ" sz="1100" dirty="0" err="1" smtClean="0"/>
              <a:t>Patrick</a:t>
            </a:r>
            <a:r>
              <a:rPr lang="cs-CZ" sz="1100" dirty="0" smtClean="0"/>
              <a:t>'s </a:t>
            </a:r>
            <a:r>
              <a:rPr lang="cs-CZ" sz="1100" dirty="0" err="1" smtClean="0"/>
              <a:t>Day</a:t>
            </a:r>
            <a:r>
              <a:rPr lang="cs-CZ" sz="1100" dirty="0" smtClean="0"/>
              <a:t> </a:t>
            </a:r>
            <a:r>
              <a:rPr lang="cs-CZ" sz="1100" dirty="0" err="1" smtClean="0"/>
              <a:t>Images</a:t>
            </a:r>
            <a:r>
              <a:rPr lang="cs-CZ" sz="1100" dirty="0" smtClean="0"/>
              <a:t> 8. </a:t>
            </a:r>
            <a:r>
              <a:rPr lang="cs-CZ" sz="1100" i="1" dirty="0" err="1" smtClean="0"/>
              <a:t>Hellasmultimedia.com</a:t>
            </a:r>
            <a:r>
              <a:rPr lang="cs-CZ" sz="1100" dirty="0" smtClean="0"/>
              <a:t> [online]. 2012 [cit. 2012-06-23]. Dostupné z: http://www.</a:t>
            </a:r>
            <a:r>
              <a:rPr lang="cs-CZ" sz="1100" dirty="0" err="1" smtClean="0"/>
              <a:t>hellasmultimedia.com</a:t>
            </a:r>
            <a:r>
              <a:rPr lang="cs-CZ" sz="1100" dirty="0" smtClean="0"/>
              <a:t>/</a:t>
            </a:r>
            <a:r>
              <a:rPr lang="cs-CZ" sz="1100" dirty="0" err="1" smtClean="0"/>
              <a:t>webimages</a:t>
            </a:r>
            <a:r>
              <a:rPr lang="cs-CZ" sz="1100" dirty="0" smtClean="0"/>
              <a:t>/</a:t>
            </a:r>
            <a:r>
              <a:rPr lang="cs-CZ" sz="1100" dirty="0" err="1" smtClean="0"/>
              <a:t>patrick</a:t>
            </a:r>
            <a:r>
              <a:rPr lang="cs-CZ" sz="1100" dirty="0" smtClean="0"/>
              <a:t>-</a:t>
            </a:r>
            <a:r>
              <a:rPr lang="cs-CZ" sz="1100" dirty="0" err="1" smtClean="0"/>
              <a:t>htm</a:t>
            </a:r>
            <a:r>
              <a:rPr lang="cs-CZ" sz="1100" dirty="0" smtClean="0"/>
              <a:t>/</a:t>
            </a:r>
            <a:r>
              <a:rPr lang="cs-CZ" sz="1100" dirty="0" err="1" smtClean="0"/>
              <a:t>st</a:t>
            </a:r>
            <a:r>
              <a:rPr lang="cs-CZ" sz="1100" dirty="0" smtClean="0"/>
              <a:t>_</a:t>
            </a:r>
            <a:r>
              <a:rPr lang="cs-CZ" sz="1100" dirty="0" err="1" smtClean="0"/>
              <a:t>patricks</a:t>
            </a:r>
            <a:r>
              <a:rPr lang="cs-CZ" sz="1100" dirty="0" smtClean="0"/>
              <a:t>_</a:t>
            </a:r>
            <a:r>
              <a:rPr lang="cs-CZ" sz="1100" dirty="0" err="1" smtClean="0"/>
              <a:t>day</a:t>
            </a:r>
            <a:r>
              <a:rPr lang="cs-CZ" sz="1100" dirty="0" smtClean="0"/>
              <a:t>_</a:t>
            </a:r>
            <a:r>
              <a:rPr lang="cs-CZ" sz="1100" dirty="0" err="1" smtClean="0"/>
              <a:t>images</a:t>
            </a:r>
            <a:r>
              <a:rPr lang="cs-CZ" sz="1100" dirty="0" smtClean="0"/>
              <a:t>_8.htm </a:t>
            </a:r>
          </a:p>
          <a:p>
            <a:r>
              <a:rPr lang="en-US" sz="1100" dirty="0" smtClean="0"/>
              <a:t>St. Patrick's Day Songs!. </a:t>
            </a:r>
            <a:r>
              <a:rPr lang="en-US" sz="1100" i="1" dirty="0" smtClean="0"/>
              <a:t>Theholidayspot.com</a:t>
            </a:r>
            <a:r>
              <a:rPr lang="en-US" sz="1100" dirty="0" smtClean="0"/>
              <a:t> [online]. 2012 [cit. 2012-06-23]. </a:t>
            </a:r>
            <a:r>
              <a:rPr lang="en-US" sz="1100" dirty="0" err="1" smtClean="0"/>
              <a:t>Dostupné</a:t>
            </a:r>
            <a:r>
              <a:rPr lang="en-US" sz="1100" dirty="0" smtClean="0"/>
              <a:t> z: http://www.theholidayspot.com/patrick/lyrics.htm</a:t>
            </a:r>
            <a:endParaRPr lang="cs-CZ" sz="1100" dirty="0" smtClean="0"/>
          </a:p>
          <a:p>
            <a:r>
              <a:rPr lang="en-US" sz="1100" dirty="0" smtClean="0"/>
              <a:t>St. Patrick’s Day and the Shamrock. </a:t>
            </a:r>
            <a:r>
              <a:rPr lang="en-US" sz="1100" i="1" dirty="0" smtClean="0"/>
              <a:t>Iamjoe.wordpress.com</a:t>
            </a:r>
            <a:r>
              <a:rPr lang="en-US" sz="1100" dirty="0" smtClean="0"/>
              <a:t> [online]. 2012 [cit. 2012-06-23]. </a:t>
            </a:r>
            <a:r>
              <a:rPr lang="en-US" sz="1100" dirty="0" err="1" smtClean="0"/>
              <a:t>Dostupné</a:t>
            </a:r>
            <a:r>
              <a:rPr lang="en-US" sz="1100" dirty="0" smtClean="0"/>
              <a:t> z: http://iamjoe.wordpress.com/holiday-specials/st-patricks-day-and-the-shamrock/ </a:t>
            </a:r>
            <a:endParaRPr lang="cs-CZ" sz="1100" dirty="0" smtClean="0"/>
          </a:p>
          <a:p>
            <a:r>
              <a:rPr lang="en-US" sz="1100" dirty="0" smtClean="0"/>
              <a:t>Saint Patrick's Day Borders 1. </a:t>
            </a:r>
            <a:r>
              <a:rPr lang="en-US" sz="1100" i="1" dirty="0" smtClean="0"/>
              <a:t>Hellasmultimedia.com</a:t>
            </a:r>
            <a:r>
              <a:rPr lang="en-US" sz="1100" dirty="0" smtClean="0"/>
              <a:t> [online]. 2012 [cit. 2012-06-23]. </a:t>
            </a:r>
            <a:r>
              <a:rPr lang="en-US" sz="1100" dirty="0" err="1" smtClean="0"/>
              <a:t>Dostupné</a:t>
            </a:r>
            <a:r>
              <a:rPr lang="en-US" sz="1100" dirty="0" smtClean="0"/>
              <a:t> z: http://www.hellasmultimedia.com/webimages/patrick-htm/st_patricks_day_borders_1.htm </a:t>
            </a:r>
            <a:endParaRPr lang="cs-CZ" sz="1100" dirty="0" smtClean="0"/>
          </a:p>
          <a:p>
            <a:r>
              <a:rPr lang="en-US" sz="1100" dirty="0" smtClean="0"/>
              <a:t>Saint Patrick's Day Borders 13. </a:t>
            </a:r>
            <a:r>
              <a:rPr lang="en-US" sz="1100" i="1" dirty="0" smtClean="0"/>
              <a:t>Hellasmultimedia.com</a:t>
            </a:r>
            <a:r>
              <a:rPr lang="en-US" sz="1100" dirty="0" smtClean="0"/>
              <a:t> [online]. 2012 [cit. 2012-06-23]. </a:t>
            </a:r>
            <a:r>
              <a:rPr lang="en-US" sz="1100" dirty="0" err="1" smtClean="0"/>
              <a:t>Dostupné</a:t>
            </a:r>
            <a:r>
              <a:rPr lang="en-US" sz="1100" dirty="0" smtClean="0"/>
              <a:t> z: http://www.hellasmultimedia.com/webimages/patrick-htm/st_patricks_day_borders_13.htm </a:t>
            </a:r>
            <a:endParaRPr lang="cs-CZ" sz="1100" dirty="0" smtClean="0"/>
          </a:p>
          <a:p>
            <a:r>
              <a:rPr lang="en-US" sz="1100" dirty="0" smtClean="0"/>
              <a:t>ABOUT SAINT PATRICK. </a:t>
            </a:r>
            <a:r>
              <a:rPr lang="en-US" sz="1100" i="1" dirty="0" smtClean="0"/>
              <a:t>St-patricks-day.com</a:t>
            </a:r>
            <a:r>
              <a:rPr lang="en-US" sz="1100" dirty="0" smtClean="0"/>
              <a:t> [online]. 2012 [cit. 2012-06-23]. </a:t>
            </a:r>
            <a:r>
              <a:rPr lang="en-US" sz="1100" dirty="0" err="1" smtClean="0"/>
              <a:t>Dostupné</a:t>
            </a:r>
            <a:r>
              <a:rPr lang="en-US" sz="1100" dirty="0" smtClean="0"/>
              <a:t> z: http://www.st-patricks-day.com/about_saintpatrick.html </a:t>
            </a:r>
            <a:endParaRPr lang="cs-CZ" sz="1100" dirty="0" smtClean="0"/>
          </a:p>
          <a:p>
            <a:r>
              <a:rPr lang="en-US" sz="1100" dirty="0" smtClean="0"/>
              <a:t>Wearing Green on St. Patrick's Day Workbook Sample. </a:t>
            </a:r>
            <a:r>
              <a:rPr lang="en-US" sz="1100" i="1" dirty="0" smtClean="0"/>
              <a:t>Getworksheets.com</a:t>
            </a:r>
            <a:r>
              <a:rPr lang="en-US" sz="1100" dirty="0" smtClean="0"/>
              <a:t> [online]. 2012 [cit. 2012-06-23]. </a:t>
            </a:r>
            <a:r>
              <a:rPr lang="en-US" sz="1100" dirty="0" err="1" smtClean="0"/>
              <a:t>Dostupné</a:t>
            </a:r>
            <a:r>
              <a:rPr lang="en-US" sz="1100" dirty="0" smtClean="0"/>
              <a:t> z: http://www.getworksheets.com/samples/worksheets/holidays/reading.html </a:t>
            </a:r>
            <a:endParaRPr lang="cs-CZ" sz="1100" dirty="0" smtClean="0"/>
          </a:p>
          <a:p>
            <a:r>
              <a:rPr lang="en-US" sz="1100" dirty="0" smtClean="0"/>
              <a:t>History Of </a:t>
            </a:r>
            <a:r>
              <a:rPr lang="en-US" sz="1100" dirty="0" err="1" smtClean="0"/>
              <a:t>St.Patrick's</a:t>
            </a:r>
            <a:r>
              <a:rPr lang="en-US" sz="1100" dirty="0" smtClean="0"/>
              <a:t> Day. </a:t>
            </a:r>
            <a:r>
              <a:rPr lang="en-US" sz="1100" i="1" dirty="0" smtClean="0"/>
              <a:t>Theholidayspot.com</a:t>
            </a:r>
            <a:r>
              <a:rPr lang="en-US" sz="1100" dirty="0" smtClean="0"/>
              <a:t> [online]. 2012 [cit. 2012-06-23]. </a:t>
            </a:r>
            <a:r>
              <a:rPr lang="en-US" sz="1100" dirty="0" err="1" smtClean="0"/>
              <a:t>Dostupné</a:t>
            </a:r>
            <a:r>
              <a:rPr lang="en-US" sz="1100" dirty="0" smtClean="0"/>
              <a:t> z: http://www.theholidayspot.com/patrick/historyofpatrick.htm </a:t>
            </a:r>
            <a:endParaRPr lang="cs-CZ" sz="1100" dirty="0" smtClean="0"/>
          </a:p>
          <a:p>
            <a:r>
              <a:rPr lang="en-US" sz="1100" dirty="0" smtClean="0"/>
              <a:t>Irish Legends: St Patrick and the Snakes. </a:t>
            </a:r>
            <a:r>
              <a:rPr lang="en-US" sz="1100" i="1" dirty="0" err="1" smtClean="0"/>
              <a:t>Geocaching</a:t>
            </a:r>
            <a:r>
              <a:rPr lang="en-US" sz="1100" dirty="0" smtClean="0"/>
              <a:t> [online]. 2012 [cit. 2012-06-23]. </a:t>
            </a:r>
            <a:r>
              <a:rPr lang="en-US" sz="1100" dirty="0" err="1" smtClean="0"/>
              <a:t>Dostupné</a:t>
            </a:r>
            <a:r>
              <a:rPr lang="en-US" sz="1100" dirty="0" smtClean="0"/>
              <a:t> z: http://www.geocaching.com/seek/cache_details.aspx?guid=dc33d5db-5e52-467d-8897-8b2514c4ff00 </a:t>
            </a:r>
            <a:endParaRPr lang="cs-CZ" sz="1100" dirty="0" smtClean="0"/>
          </a:p>
          <a:p>
            <a:r>
              <a:rPr lang="en-US" sz="1100" dirty="0" smtClean="0"/>
              <a:t>Pictures to color. </a:t>
            </a:r>
            <a:r>
              <a:rPr lang="en-US" sz="1100" i="1" dirty="0" smtClean="0"/>
              <a:t>Theholidayspot.com</a:t>
            </a:r>
            <a:r>
              <a:rPr lang="en-US" sz="1100" dirty="0" smtClean="0"/>
              <a:t> [online]. 2012 [cit. 2012-06-23]. </a:t>
            </a:r>
            <a:r>
              <a:rPr lang="en-US" sz="1100" dirty="0" err="1" smtClean="0"/>
              <a:t>Dostupné</a:t>
            </a:r>
            <a:r>
              <a:rPr lang="en-US" sz="1100" dirty="0" smtClean="0"/>
              <a:t> z: http://www.theholidayspot.com/patrick/pics_to_color/ </a:t>
            </a:r>
          </a:p>
          <a:p>
            <a:r>
              <a:rPr lang="en-US" sz="1100" dirty="0" smtClean="0"/>
              <a:t>St </a:t>
            </a:r>
            <a:r>
              <a:rPr lang="en-US" sz="1100" dirty="0" err="1" smtClean="0"/>
              <a:t>Patricks</a:t>
            </a:r>
            <a:r>
              <a:rPr lang="en-US" sz="1100" dirty="0" smtClean="0"/>
              <a:t> Day Clipart, Clip Art Illustrations, Images, Graphics and St </a:t>
            </a:r>
            <a:r>
              <a:rPr lang="en-US" sz="1100" dirty="0" err="1" smtClean="0"/>
              <a:t>Patricks</a:t>
            </a:r>
            <a:r>
              <a:rPr lang="en-US" sz="1100" dirty="0" smtClean="0"/>
              <a:t> Day Pictures. </a:t>
            </a:r>
            <a:r>
              <a:rPr lang="en-US" sz="1100" i="1" dirty="0" smtClean="0"/>
              <a:t>Clipart Guide</a:t>
            </a:r>
            <a:r>
              <a:rPr lang="en-US" sz="1100" dirty="0" smtClean="0"/>
              <a:t> [online]. 2012 [cit. 2012-06-23]. </a:t>
            </a:r>
            <a:r>
              <a:rPr lang="en-US" sz="1100" dirty="0" err="1" smtClean="0"/>
              <a:t>Dostupné</a:t>
            </a:r>
            <a:r>
              <a:rPr lang="en-US" sz="1100" dirty="0" smtClean="0"/>
              <a:t> z: http://www.clipartguide.com/_search_terms/st_patricks_day.html </a:t>
            </a:r>
            <a:endParaRPr lang="cs-CZ" sz="1100" dirty="0" smtClean="0"/>
          </a:p>
          <a:p>
            <a:endParaRPr lang="cs-CZ" sz="1100" dirty="0" smtClean="0"/>
          </a:p>
          <a:p>
            <a:pPr>
              <a:buNone/>
            </a:pPr>
            <a:r>
              <a:rPr lang="cs-CZ" sz="1100" dirty="0" smtClean="0"/>
              <a:t>VIDEA:</a:t>
            </a:r>
          </a:p>
          <a:p>
            <a:r>
              <a:rPr lang="en-US" sz="1200" dirty="0" smtClean="0"/>
              <a:t>Skip To My Lou. </a:t>
            </a:r>
            <a:r>
              <a:rPr lang="en-US" sz="1200" i="1" dirty="0" smtClean="0"/>
              <a:t>You Tube</a:t>
            </a:r>
            <a:r>
              <a:rPr lang="en-US" sz="1200" dirty="0" smtClean="0"/>
              <a:t> [online]. 2009 [cit. 2012-06-23]. </a:t>
            </a:r>
            <a:r>
              <a:rPr lang="en-US" sz="1200" dirty="0" err="1" smtClean="0"/>
              <a:t>Dostupné</a:t>
            </a:r>
            <a:r>
              <a:rPr lang="en-US" sz="1200" dirty="0" smtClean="0"/>
              <a:t> z: http://www.youtube.com/watch?v=j8s8siPE3Ms</a:t>
            </a:r>
          </a:p>
          <a:p>
            <a:r>
              <a:rPr lang="en-US" sz="1200" dirty="0" smtClean="0"/>
              <a:t>St. Patrick's Day History. </a:t>
            </a:r>
            <a:r>
              <a:rPr lang="en-US" sz="1200" i="1" dirty="0" smtClean="0"/>
              <a:t>You Tube</a:t>
            </a:r>
            <a:r>
              <a:rPr lang="en-US" sz="1200" dirty="0" smtClean="0"/>
              <a:t> [online]. 2010 [cit. 2012-06-23]. </a:t>
            </a:r>
            <a:r>
              <a:rPr lang="en-US" sz="1200" dirty="0" err="1" smtClean="0"/>
              <a:t>Dostupné</a:t>
            </a:r>
            <a:r>
              <a:rPr lang="en-US" sz="1200" dirty="0" smtClean="0"/>
              <a:t> z: http://www.youtube.com/watch?v=o3rehq9HCWI&amp;feature=related </a:t>
            </a:r>
          </a:p>
          <a:p>
            <a:r>
              <a:rPr lang="en-US" sz="1200" dirty="0" smtClean="0"/>
              <a:t>St. Patrick's Day Song. </a:t>
            </a:r>
            <a:r>
              <a:rPr lang="en-US" sz="1200" i="1" dirty="0" smtClean="0"/>
              <a:t>You Tube</a:t>
            </a:r>
            <a:r>
              <a:rPr lang="en-US" sz="1200" dirty="0" smtClean="0"/>
              <a:t> [online]. 2011 [cit. 2012-06-23]. </a:t>
            </a:r>
            <a:r>
              <a:rPr lang="en-US" sz="1200" dirty="0" err="1" smtClean="0"/>
              <a:t>Dostupné</a:t>
            </a:r>
            <a:r>
              <a:rPr lang="en-US" sz="1200" dirty="0" smtClean="0"/>
              <a:t> z: http://www.youtube.com/watch?v=IA-YGKN7k_o </a:t>
            </a:r>
            <a:endParaRPr lang="cs-CZ" sz="12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a:p>
        </p:txBody>
      </p:sp>
      <p:pic>
        <p:nvPicPr>
          <p:cNvPr id="5128" name="Picture 8" descr="http://www.hellasmultimedia.com/webimages/patrick-htm/patrick/borders/spdgbg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704"/>
            <a:ext cx="9144000" cy="1619096"/>
          </a:xfrm>
          <a:prstGeom prst="rect">
            <a:avLst/>
          </a:prstGeom>
          <a:noFill/>
          <a:ln w="57150">
            <a:solidFill>
              <a:srgbClr val="92D050"/>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475656" y="1052736"/>
            <a:ext cx="1152128" cy="369332"/>
          </a:xfrm>
          <a:prstGeom prst="rect">
            <a:avLst/>
          </a:prstGeom>
          <a:noFill/>
        </p:spPr>
        <p:txBody>
          <a:bodyPr wrap="square" rtlCol="0">
            <a:spAutoFit/>
          </a:bodyPr>
          <a:lstStyle/>
          <a:p>
            <a:r>
              <a:rPr lang="cs-CZ" dirty="0" smtClean="0"/>
              <a:t>ZDROJE:</a:t>
            </a:r>
            <a:endParaRPr lang="cs-CZ" dirty="0"/>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6256" y="548680"/>
            <a:ext cx="1886180" cy="20065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940484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Jaro</Template>
  <TotalTime>567</TotalTime>
  <Words>1508</Words>
  <Application>Microsoft Office PowerPoint</Application>
  <PresentationFormat>Předvádění na obrazovce (4:3)</PresentationFormat>
  <Paragraphs>80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chau</vt:lpstr>
      <vt:lpstr>Prezentace aplikace PowerPoint</vt:lpstr>
      <vt:lpstr>Prezentace aplikace PowerPoint</vt:lpstr>
      <vt:lpstr>Prezentace aplikace PowerPoint</vt:lpstr>
      <vt:lpstr>Prezentace aplikace PowerPoint</vt:lpstr>
      <vt:lpstr>Prezentace aplikace PowerPoint</vt:lpstr>
      <vt:lpstr>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Lenka</dc:creator>
  <cp:lastModifiedBy>Lenka</cp:lastModifiedBy>
  <cp:revision>54</cp:revision>
  <dcterms:created xsi:type="dcterms:W3CDTF">2012-04-18T15:04:31Z</dcterms:created>
  <dcterms:modified xsi:type="dcterms:W3CDTF">2012-06-26T18:52:35Z</dcterms:modified>
</cp:coreProperties>
</file>