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7"/>
  </p:notesMasterIdLst>
  <p:sldIdLst>
    <p:sldId id="27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4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6FA5C-1246-4194-A365-FA5C67CB0F0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0535EE-73E0-4A01-98F7-501628E2BA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604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68A952E-BFE1-46B2-AEA2-6D3B53B122E8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5F5F-73F4-47E9-A552-AC90C068CF3C}" type="datetimeFigureOut">
              <a:rPr lang="cs-CZ" smtClean="0"/>
              <a:pPr/>
              <a:t>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E1BDC-4140-45C2-ADD3-15268878E8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684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1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5F5F-73F4-47E9-A552-AC90C068CF3C}" type="datetimeFigureOut">
              <a:rPr lang="cs-CZ" smtClean="0"/>
              <a:pPr/>
              <a:t>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E1BDC-4140-45C2-ADD3-15268878E8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5083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1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5F5F-73F4-47E9-A552-AC90C068CF3C}" type="datetimeFigureOut">
              <a:rPr lang="cs-CZ" smtClean="0"/>
              <a:pPr/>
              <a:t>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E1BDC-4140-45C2-ADD3-15268878E8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178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1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5F5F-73F4-47E9-A552-AC90C068CF3C}" type="datetimeFigureOut">
              <a:rPr lang="cs-CZ" smtClean="0"/>
              <a:pPr/>
              <a:t>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E1BDC-4140-45C2-ADD3-15268878E8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0551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1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5F5F-73F4-47E9-A552-AC90C068CF3C}" type="datetimeFigureOut">
              <a:rPr lang="cs-CZ" smtClean="0"/>
              <a:pPr/>
              <a:t>5.6.2012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E1BDC-4140-45C2-ADD3-15268878E8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775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1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5F5F-73F4-47E9-A552-AC90C068CF3C}" type="datetimeFigureOut">
              <a:rPr lang="cs-CZ" smtClean="0"/>
              <a:pPr/>
              <a:t>5.6.2012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E1BDC-4140-45C2-ADD3-15268878E8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011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1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5F5F-73F4-47E9-A552-AC90C068CF3C}" type="datetimeFigureOut">
              <a:rPr lang="cs-CZ" smtClean="0"/>
              <a:pPr/>
              <a:t>5.6.2012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E1BDC-4140-45C2-ADD3-15268878E8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091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1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5F5F-73F4-47E9-A552-AC90C068CF3C}" type="datetimeFigureOut">
              <a:rPr lang="cs-CZ" smtClean="0"/>
              <a:pPr/>
              <a:t>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E1BDC-4140-45C2-ADD3-15268878E8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737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1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5F5F-73F4-47E9-A552-AC90C068CF3C}" type="datetimeFigureOut">
              <a:rPr lang="cs-CZ" smtClean="0"/>
              <a:pPr/>
              <a:t>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E1BDC-4140-45C2-ADD3-15268878E8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3095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1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5F5F-73F4-47E9-A552-AC90C068CF3C}" type="datetimeFigureOut">
              <a:rPr lang="cs-CZ" smtClean="0"/>
              <a:pPr/>
              <a:t>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E1BDC-4140-45C2-ADD3-15268878E8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863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1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05F5F-73F4-47E9-A552-AC90C068CF3C}" type="datetimeFigureOut">
              <a:rPr lang="cs-CZ" smtClean="0"/>
              <a:pPr/>
              <a:t>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E1BDC-4140-45C2-ADD3-15268878E8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2591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1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96A937-7678-44CF-97CA-EA3D8B19AD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762416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F61864-B548-4A98-A4BA-A97F9091CD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195057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0827AD-901B-44B6-8AB3-AA04D3B93B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044124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D85D8B-3F8D-4B86-9B45-1F74A3252D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937847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1BA343-15C7-48B5-865C-27B21283A1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762237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D7DB04-347B-4AB8-99A6-898A1D4541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478289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46D040-5DA1-47FD-BA08-96E5A807C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594956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CDD7E2-430F-4F13-8BA3-77C53DF89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253709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D1C9E4-937E-4284-8054-05EEDBF08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799716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BA430B-15CD-487F-8956-0A066C3FDE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057571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FA1F2C-18F4-41E0-A865-6190FF7C31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799652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50000"/>
              </a:schemeClr>
            </a:gs>
            <a:gs pos="100000">
              <a:schemeClr val="bg1">
                <a:lumMod val="8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605F5F-73F4-47E9-A552-AC90C068CF3C}" type="datetimeFigureOut">
              <a:rPr lang="cs-CZ" smtClean="0"/>
              <a:pPr/>
              <a:t>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3E1BDC-4140-45C2-ADD3-15268878E81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0912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13" name="explode.wav"/>
          </p:stSnd>
        </p:sndAc>
      </p:transition>
    </mc:Choice>
    <mc:Fallback xmlns="">
      <p:transition spd="slow" advClick="0" advTm="20000">
        <p:fade/>
        <p:sndAc>
          <p:stSnd>
            <p:snd r:embed="rId14" name="explode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59A4E46-9D33-45C5-86CA-8CC02C6DEB4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721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0.wav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dumy.cz/materialy/prehled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116137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VY_32_INOVACE_6_20_ Test – odraz světla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99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439862"/>
          </a:xfrm>
        </p:spPr>
        <p:txBody>
          <a:bodyPr/>
          <a:lstStyle/>
          <a:p>
            <a:pPr algn="l" eaLnBrk="1" hangingPunct="1"/>
            <a:r>
              <a:rPr lang="cs-CZ" sz="2400" b="1" dirty="0" smtClean="0"/>
              <a:t>Anotace: </a:t>
            </a:r>
            <a:r>
              <a:rPr lang="cs-CZ" sz="2400" dirty="0" smtClean="0"/>
              <a:t>Interaktivní prezentace pro  9. ročník. Práce slouží k shrnutí a ověření dosažených znalostí.</a:t>
            </a:r>
          </a:p>
          <a:p>
            <a:pPr algn="l" eaLnBrk="1" hangingPunct="1"/>
            <a:endParaRPr lang="cs-CZ" sz="2400" dirty="0" smtClean="0"/>
          </a:p>
        </p:txBody>
      </p:sp>
      <p:pic>
        <p:nvPicPr>
          <p:cNvPr id="4100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42287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i="1" dirty="0" smtClean="0">
                <a:effectLst>
                  <a:reflection blurRad="6350" stA="55000" endA="50" endPos="85000" dist="60007" dir="5400000" sy="-100000" algn="bl" rotWithShape="0"/>
                </a:effectLst>
                <a:latin typeface="Algerian" pitchFamily="82" charset="0"/>
              </a:rPr>
              <a:t>TEST</a:t>
            </a:r>
            <a:endParaRPr lang="cs-CZ" sz="6000" i="1" dirty="0">
              <a:effectLst>
                <a:reflection blurRad="6350" stA="55000" endA="50" endPos="85000" dist="60007" dir="5400000" sy="-100000" algn="bl" rotWithShape="0"/>
              </a:effectLst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852936"/>
            <a:ext cx="6400800" cy="1872208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reflection blurRad="6350" stA="75000" endPos="85000" dist="29997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ODRAZ SVĚTLA</a:t>
            </a:r>
            <a:endParaRPr lang="cs-CZ" sz="6000" b="1" dirty="0">
              <a:solidFill>
                <a:srgbClr val="FFFF00"/>
              </a:solidFill>
              <a:effectLst>
                <a:reflection blurRad="6350" stA="75000" endPos="85000" dist="29997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9984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2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19256" cy="1228998"/>
          </a:xfrm>
        </p:spPr>
        <p:txBody>
          <a:bodyPr/>
          <a:lstStyle/>
          <a:p>
            <a:pPr algn="l"/>
            <a:r>
              <a:rPr lang="cs-CZ" dirty="0" smtClean="0"/>
              <a:t>Otázka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923" y="1369912"/>
            <a:ext cx="8229600" cy="1540768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Napiš znění zákona odrazu.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 Box 16"/>
          <p:cNvSpPr txBox="1">
            <a:spLocks noChangeArrowheads="1"/>
          </p:cNvSpPr>
          <p:nvPr/>
        </p:nvSpPr>
        <p:spPr bwMode="auto">
          <a:xfrm>
            <a:off x="2429710" y="595220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dirty="0">
                <a:solidFill>
                  <a:srgbClr val="FF0000"/>
                </a:solidFill>
                <a:latin typeface="Times New Roman" pitchFamily="18" charset="0"/>
              </a:rPr>
              <a:t>lesklá plocha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048710" y="5266403"/>
            <a:ext cx="5029200" cy="152400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>
            <a:solidFill>
              <a:schemeClr val="bg1">
                <a:lumMod val="65000"/>
              </a:schemeClr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Line 5"/>
          <p:cNvSpPr>
            <a:spLocks noChangeShapeType="1"/>
          </p:cNvSpPr>
          <p:nvPr/>
        </p:nvSpPr>
        <p:spPr bwMode="auto">
          <a:xfrm>
            <a:off x="4563310" y="2370803"/>
            <a:ext cx="0" cy="28956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Line 6"/>
          <p:cNvSpPr>
            <a:spLocks noChangeShapeType="1"/>
          </p:cNvSpPr>
          <p:nvPr/>
        </p:nvSpPr>
        <p:spPr bwMode="auto">
          <a:xfrm>
            <a:off x="1439110" y="2599403"/>
            <a:ext cx="3124200" cy="26670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Line 7"/>
          <p:cNvSpPr>
            <a:spLocks noChangeShapeType="1"/>
          </p:cNvSpPr>
          <p:nvPr/>
        </p:nvSpPr>
        <p:spPr bwMode="auto">
          <a:xfrm flipV="1">
            <a:off x="4563310" y="2904203"/>
            <a:ext cx="2743200" cy="23622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 Box 12"/>
          <p:cNvSpPr txBox="1">
            <a:spLocks noChangeArrowheads="1"/>
          </p:cNvSpPr>
          <p:nvPr/>
        </p:nvSpPr>
        <p:spPr bwMode="auto">
          <a:xfrm>
            <a:off x="4106110" y="4352003"/>
            <a:ext cx="4572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l-GR" sz="360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α</a:t>
            </a:r>
          </a:p>
        </p:txBody>
      </p:sp>
      <p:sp>
        <p:nvSpPr>
          <p:cNvPr id="10" name="Text Box 13"/>
          <p:cNvSpPr txBox="1">
            <a:spLocks noChangeArrowheads="1"/>
          </p:cNvSpPr>
          <p:nvPr/>
        </p:nvSpPr>
        <p:spPr bwMode="auto">
          <a:xfrm>
            <a:off x="4563310" y="4428203"/>
            <a:ext cx="60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l-GR" sz="360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α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´</a:t>
            </a:r>
            <a:endParaRPr lang="el-GR" sz="3600">
              <a:solidFill>
                <a:srgbClr val="FF0000"/>
              </a:solidFill>
              <a:latin typeface="Times New Roman" pitchFamily="18" charset="0"/>
              <a:cs typeface="Arial" charset="0"/>
            </a:endParaRPr>
          </a:p>
        </p:txBody>
      </p:sp>
      <p:sp>
        <p:nvSpPr>
          <p:cNvPr id="11" name="Text Box 14"/>
          <p:cNvSpPr txBox="1">
            <a:spLocks noChangeArrowheads="1"/>
          </p:cNvSpPr>
          <p:nvPr/>
        </p:nvSpPr>
        <p:spPr bwMode="auto">
          <a:xfrm>
            <a:off x="4563310" y="2523203"/>
            <a:ext cx="60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600" dirty="0">
                <a:solidFill>
                  <a:srgbClr val="FF0000"/>
                </a:solidFill>
                <a:latin typeface="Brush Script MT" pitchFamily="66" charset="0"/>
              </a:rPr>
              <a:t>k</a:t>
            </a:r>
          </a:p>
        </p:txBody>
      </p:sp>
      <p:sp>
        <p:nvSpPr>
          <p:cNvPr id="12" name="Arc 25"/>
          <p:cNvSpPr>
            <a:spLocks/>
          </p:cNvSpPr>
          <p:nvPr/>
        </p:nvSpPr>
        <p:spPr bwMode="auto">
          <a:xfrm>
            <a:off x="4561723" y="4352003"/>
            <a:ext cx="615950" cy="381000"/>
          </a:xfrm>
          <a:custGeom>
            <a:avLst/>
            <a:gdLst>
              <a:gd name="T0" fmla="*/ 0 w 21814"/>
              <a:gd name="T1" fmla="*/ 5609 h 21600"/>
              <a:gd name="T2" fmla="*/ 491095292 w 21814"/>
              <a:gd name="T3" fmla="*/ 118540689 h 21600"/>
              <a:gd name="T4" fmla="*/ 4818071 w 21814"/>
              <a:gd name="T5" fmla="*/ 118540689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814" h="21600" fill="none" extrusionOk="0">
                <a:moveTo>
                  <a:pt x="0" y="1"/>
                </a:moveTo>
                <a:cubicBezTo>
                  <a:pt x="71" y="0"/>
                  <a:pt x="142" y="-1"/>
                  <a:pt x="214" y="0"/>
                </a:cubicBezTo>
                <a:cubicBezTo>
                  <a:pt x="12143" y="0"/>
                  <a:pt x="21814" y="9670"/>
                  <a:pt x="21814" y="21600"/>
                </a:cubicBezTo>
              </a:path>
              <a:path w="21814" h="21600" stroke="0" extrusionOk="0">
                <a:moveTo>
                  <a:pt x="0" y="1"/>
                </a:moveTo>
                <a:cubicBezTo>
                  <a:pt x="71" y="0"/>
                  <a:pt x="142" y="-1"/>
                  <a:pt x="214" y="0"/>
                </a:cubicBezTo>
                <a:cubicBezTo>
                  <a:pt x="12143" y="0"/>
                  <a:pt x="21814" y="9670"/>
                  <a:pt x="21814" y="21600"/>
                </a:cubicBezTo>
                <a:lnTo>
                  <a:pt x="214" y="21600"/>
                </a:lnTo>
                <a:lnTo>
                  <a:pt x="0" y="1"/>
                </a:lnTo>
                <a:close/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Arc 26"/>
          <p:cNvSpPr>
            <a:spLocks/>
          </p:cNvSpPr>
          <p:nvPr/>
        </p:nvSpPr>
        <p:spPr bwMode="auto">
          <a:xfrm flipH="1">
            <a:off x="3890210" y="4353591"/>
            <a:ext cx="671513" cy="381000"/>
          </a:xfrm>
          <a:custGeom>
            <a:avLst/>
            <a:gdLst>
              <a:gd name="T0" fmla="*/ 0 w 21128"/>
              <a:gd name="T1" fmla="*/ 0 h 21600"/>
              <a:gd name="T2" fmla="*/ 678338544 w 21128"/>
              <a:gd name="T3" fmla="*/ 93899461 h 21600"/>
              <a:gd name="T4" fmla="*/ 0 w 21128"/>
              <a:gd name="T5" fmla="*/ 118540689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128" h="21600" fill="none" extrusionOk="0">
                <a:moveTo>
                  <a:pt x="-1" y="0"/>
                </a:moveTo>
                <a:cubicBezTo>
                  <a:pt x="10198" y="0"/>
                  <a:pt x="19008" y="7133"/>
                  <a:pt x="21128" y="17109"/>
                </a:cubicBezTo>
              </a:path>
              <a:path w="21128" h="21600" stroke="0" extrusionOk="0">
                <a:moveTo>
                  <a:pt x="-1" y="0"/>
                </a:moveTo>
                <a:cubicBezTo>
                  <a:pt x="10198" y="0"/>
                  <a:pt x="19008" y="7133"/>
                  <a:pt x="21128" y="17109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Line 15"/>
          <p:cNvSpPr>
            <a:spLocks noChangeShapeType="1"/>
          </p:cNvSpPr>
          <p:nvPr/>
        </p:nvSpPr>
        <p:spPr bwMode="auto">
          <a:xfrm flipV="1">
            <a:off x="2353510" y="5342603"/>
            <a:ext cx="381000" cy="9144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Oval 28"/>
          <p:cNvSpPr>
            <a:spLocks noChangeArrowheads="1"/>
          </p:cNvSpPr>
          <p:nvPr/>
        </p:nvSpPr>
        <p:spPr bwMode="auto">
          <a:xfrm>
            <a:off x="1210510" y="2370803"/>
            <a:ext cx="304800" cy="304800"/>
          </a:xfrm>
          <a:prstGeom prst="ellipse">
            <a:avLst/>
          </a:prstGeom>
          <a:solidFill>
            <a:srgbClr val="FFFF00"/>
          </a:solidFill>
          <a:ln w="9525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511329"/>
      </p:ext>
    </p:extLst>
  </p:cSld>
  <p:clrMapOvr>
    <a:masterClrMapping/>
  </p:clrMapOvr>
  <p:transition spd="slow" advClick="0" advTm="40000">
    <p:fade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9000"/>
                            </p:stCondLst>
                            <p:childTnLst>
                              <p:par>
                                <p:cTn id="4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2750"/>
                            </p:stCondLst>
                            <p:childTnLst>
                              <p:par>
                                <p:cTn id="52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Napiš několik možností od čeho se může světlo odrážet?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1989915"/>
      </p:ext>
    </p:extLst>
  </p:cSld>
  <p:clrMapOvr>
    <a:masterClrMapping/>
  </p:clrMapOvr>
  <p:transition spd="slow" advClick="0" advTm="40000">
    <p:fade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8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Napiš jak rozdělujeme zrcadla?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3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38207"/>
            <a:ext cx="4680520" cy="348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381148" y="2708920"/>
            <a:ext cx="12961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zrcadla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34849226"/>
      </p:ext>
    </p:extLst>
  </p:cSld>
  <p:clrMapOvr>
    <a:masterClrMapping/>
  </p:clrMapOvr>
  <p:transition spd="slow" advClick="0" advTm="40000">
    <p:fade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6"/>
          </a:xfrm>
        </p:spPr>
        <p:txBody>
          <a:bodyPr>
            <a:no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Která veličina má následující značku (v optice):</a:t>
            </a:r>
          </a:p>
          <a:p>
            <a:pPr lvl="1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F ……</a:t>
            </a:r>
          </a:p>
          <a:p>
            <a:pPr lvl="1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S ……</a:t>
            </a:r>
          </a:p>
          <a:p>
            <a:pPr lvl="1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f ……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058271"/>
      </p:ext>
    </p:extLst>
  </p:cSld>
  <p:clrMapOvr>
    <a:masterClrMapping/>
  </p:clrMapOvr>
  <p:transition spd="slow" advClick="0" advTm="40000">
    <p:fade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Doplň věty:</a:t>
            </a:r>
          </a:p>
          <a:p>
            <a:pPr marL="1200150" lvl="1" indent="-742950">
              <a:buFont typeface="+mj-lt"/>
              <a:buAutoNum type="alphaLcParenR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Paprsek rovnoběžný s optickou osou se odráží …………………………</a:t>
            </a:r>
          </a:p>
          <a:p>
            <a:pPr marL="1200150" lvl="1" indent="-742950">
              <a:buFont typeface="+mj-lt"/>
              <a:buAutoNum type="alphaLcParenR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Paprsek procházející středem křivosti se odráží ……………………..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9411597"/>
      </p:ext>
    </p:extLst>
  </p:cSld>
  <p:clrMapOvr>
    <a:masterClrMapping/>
  </p:clrMapOvr>
  <p:transition spd="slow" advClick="0" advTm="40000">
    <p:fade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2332856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Jaký vznikne obraz, je-li předmět zobrazován v dutém zrcadle a předmět je ve větší vzdálenosti než je poloměr křivosti? (můžeš si pomoc náčrtkem)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6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73016"/>
            <a:ext cx="3888432" cy="2990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4140405"/>
            <a:ext cx="50405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zvětšený – zmenšený</a:t>
            </a:r>
          </a:p>
          <a:p>
            <a:r>
              <a:rPr lang="cs-CZ" sz="2000" dirty="0" smtClean="0"/>
              <a:t>převrácený – stranově převrácený – vzpřímený</a:t>
            </a:r>
          </a:p>
          <a:p>
            <a:r>
              <a:rPr lang="cs-CZ" sz="2000" dirty="0" smtClean="0"/>
              <a:t>dál od – blíž k zrcadlu</a:t>
            </a:r>
          </a:p>
          <a:p>
            <a:r>
              <a:rPr lang="cs-CZ" sz="2000" dirty="0" smtClean="0"/>
              <a:t>skutečný - neskutečný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10264805"/>
      </p:ext>
    </p:extLst>
  </p:cSld>
  <p:clrMapOvr>
    <a:masterClrMapping/>
  </p:clrMapOvr>
  <p:transition spd="slow" advClick="0" advTm="40000">
    <p:fade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Kde všude se můžeš setkat s kulovým zrcadlem?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660668"/>
      </p:ext>
    </p:extLst>
  </p:cSld>
  <p:clrMapOvr>
    <a:masterClrMapping/>
  </p:clrMapOvr>
  <p:transition spd="slow" advClick="0" advTm="40000">
    <p:fade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1368152"/>
          </a:xfrm>
        </p:spPr>
        <p:txBody>
          <a:bodyPr>
            <a:no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Jaký obraz vznikne v rovinném zrcadle?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8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842" y="2708920"/>
            <a:ext cx="3240360" cy="3898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95936" y="3489542"/>
            <a:ext cx="50405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zvětšený – zmenšený</a:t>
            </a:r>
          </a:p>
          <a:p>
            <a:r>
              <a:rPr lang="cs-CZ" sz="2000" dirty="0" smtClean="0"/>
              <a:t>převrácený – stranově převrácený – vzpřímený</a:t>
            </a:r>
          </a:p>
          <a:p>
            <a:r>
              <a:rPr lang="cs-CZ" sz="2000" dirty="0" smtClean="0"/>
              <a:t>dál od – blíž k zrcadlu</a:t>
            </a:r>
          </a:p>
          <a:p>
            <a:r>
              <a:rPr lang="cs-CZ" sz="2000" dirty="0" smtClean="0"/>
              <a:t>skutečný - neskutečný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32032187"/>
      </p:ext>
    </p:extLst>
  </p:cSld>
  <p:clrMapOvr>
    <a:masterClrMapping/>
  </p:clrMapOvr>
  <p:transition spd="slow" advClick="0" advTm="40000">
    <p:fade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8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Jak se značí úhel dopadu?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8801920"/>
      </p:ext>
    </p:extLst>
  </p:cSld>
  <p:clrMapOvr>
    <a:masterClrMapping/>
  </p:clrMapOvr>
  <p:transition spd="slow" advClick="0" advTm="40000">
    <p:fade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052935"/>
          </a:xfrm>
        </p:spPr>
        <p:txBody>
          <a:bodyPr>
            <a:no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Od čeho se světelný paprsek odráží?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(obecně, ne žádný konkrétní předmět)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9911721"/>
      </p:ext>
    </p:extLst>
  </p:cSld>
  <p:clrMapOvr>
    <a:masterClrMapping/>
  </p:clrMapOvr>
  <p:transition spd="slow" advClick="0" advTm="40000">
    <p:fade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611560" y="1052736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ODLOŽIT TUŽKY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FF00"/>
                </a:solidFill>
                <a:effectLst>
                  <a:reflection blurRad="6350" stA="55000" endA="50" endPos="85000" dist="60007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VYBRAT</a:t>
            </a:r>
            <a:endParaRPr lang="cs-CZ" sz="6600" b="1" dirty="0">
              <a:solidFill>
                <a:srgbClr val="FFFF00"/>
              </a:solidFill>
              <a:effectLst>
                <a:reflection blurRad="6350" stA="55000" endA="50" endPos="85000" dist="60007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2847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2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19256" cy="1228998"/>
          </a:xfrm>
        </p:spPr>
        <p:txBody>
          <a:bodyPr/>
          <a:lstStyle/>
          <a:p>
            <a:pPr algn="l"/>
            <a:r>
              <a:rPr lang="cs-CZ" dirty="0" smtClean="0"/>
              <a:t>Otázka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923" y="1369912"/>
            <a:ext cx="8229600" cy="1540768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Napiš znění zákona odrazu.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 Box 16"/>
          <p:cNvSpPr txBox="1">
            <a:spLocks noChangeArrowheads="1"/>
          </p:cNvSpPr>
          <p:nvPr/>
        </p:nvSpPr>
        <p:spPr bwMode="auto">
          <a:xfrm>
            <a:off x="2429710" y="595220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dirty="0">
                <a:solidFill>
                  <a:srgbClr val="FF0000"/>
                </a:solidFill>
                <a:latin typeface="Times New Roman" pitchFamily="18" charset="0"/>
              </a:rPr>
              <a:t>lesklá plocha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022848" y="5266403"/>
            <a:ext cx="5029200" cy="152400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>
            <a:solidFill>
              <a:schemeClr val="bg1">
                <a:lumMod val="65000"/>
              </a:schemeClr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Line 5"/>
          <p:cNvSpPr>
            <a:spLocks noChangeShapeType="1"/>
          </p:cNvSpPr>
          <p:nvPr/>
        </p:nvSpPr>
        <p:spPr bwMode="auto">
          <a:xfrm>
            <a:off x="4563310" y="2370803"/>
            <a:ext cx="0" cy="28956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Line 6"/>
          <p:cNvSpPr>
            <a:spLocks noChangeShapeType="1"/>
          </p:cNvSpPr>
          <p:nvPr/>
        </p:nvSpPr>
        <p:spPr bwMode="auto">
          <a:xfrm>
            <a:off x="1439110" y="2599403"/>
            <a:ext cx="3124200" cy="26670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Line 7"/>
          <p:cNvSpPr>
            <a:spLocks noChangeShapeType="1"/>
          </p:cNvSpPr>
          <p:nvPr/>
        </p:nvSpPr>
        <p:spPr bwMode="auto">
          <a:xfrm flipV="1">
            <a:off x="4563310" y="2904203"/>
            <a:ext cx="2743200" cy="23622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 Box 12"/>
          <p:cNvSpPr txBox="1">
            <a:spLocks noChangeArrowheads="1"/>
          </p:cNvSpPr>
          <p:nvPr/>
        </p:nvSpPr>
        <p:spPr bwMode="auto">
          <a:xfrm>
            <a:off x="4106110" y="4352003"/>
            <a:ext cx="4572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l-GR" sz="360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α</a:t>
            </a:r>
          </a:p>
        </p:txBody>
      </p:sp>
      <p:sp>
        <p:nvSpPr>
          <p:cNvPr id="10" name="Text Box 13"/>
          <p:cNvSpPr txBox="1">
            <a:spLocks noChangeArrowheads="1"/>
          </p:cNvSpPr>
          <p:nvPr/>
        </p:nvSpPr>
        <p:spPr bwMode="auto">
          <a:xfrm>
            <a:off x="4563310" y="4428203"/>
            <a:ext cx="60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l-GR" sz="360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α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Arial" charset="0"/>
              </a:rPr>
              <a:t>´</a:t>
            </a:r>
            <a:endParaRPr lang="el-GR" sz="3600">
              <a:solidFill>
                <a:srgbClr val="FF0000"/>
              </a:solidFill>
              <a:latin typeface="Times New Roman" pitchFamily="18" charset="0"/>
              <a:cs typeface="Arial" charset="0"/>
            </a:endParaRPr>
          </a:p>
        </p:txBody>
      </p:sp>
      <p:sp>
        <p:nvSpPr>
          <p:cNvPr id="11" name="Text Box 14"/>
          <p:cNvSpPr txBox="1">
            <a:spLocks noChangeArrowheads="1"/>
          </p:cNvSpPr>
          <p:nvPr/>
        </p:nvSpPr>
        <p:spPr bwMode="auto">
          <a:xfrm>
            <a:off x="4563310" y="2523203"/>
            <a:ext cx="609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600" dirty="0">
                <a:solidFill>
                  <a:srgbClr val="FF0000"/>
                </a:solidFill>
                <a:latin typeface="Brush Script MT" pitchFamily="66" charset="0"/>
              </a:rPr>
              <a:t>k</a:t>
            </a:r>
          </a:p>
        </p:txBody>
      </p:sp>
      <p:sp>
        <p:nvSpPr>
          <p:cNvPr id="12" name="Arc 25"/>
          <p:cNvSpPr>
            <a:spLocks/>
          </p:cNvSpPr>
          <p:nvPr/>
        </p:nvSpPr>
        <p:spPr bwMode="auto">
          <a:xfrm>
            <a:off x="4561723" y="4352003"/>
            <a:ext cx="615950" cy="381000"/>
          </a:xfrm>
          <a:custGeom>
            <a:avLst/>
            <a:gdLst>
              <a:gd name="T0" fmla="*/ 0 w 21814"/>
              <a:gd name="T1" fmla="*/ 5609 h 21600"/>
              <a:gd name="T2" fmla="*/ 491095292 w 21814"/>
              <a:gd name="T3" fmla="*/ 118540689 h 21600"/>
              <a:gd name="T4" fmla="*/ 4818071 w 21814"/>
              <a:gd name="T5" fmla="*/ 118540689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814" h="21600" fill="none" extrusionOk="0">
                <a:moveTo>
                  <a:pt x="0" y="1"/>
                </a:moveTo>
                <a:cubicBezTo>
                  <a:pt x="71" y="0"/>
                  <a:pt x="142" y="-1"/>
                  <a:pt x="214" y="0"/>
                </a:cubicBezTo>
                <a:cubicBezTo>
                  <a:pt x="12143" y="0"/>
                  <a:pt x="21814" y="9670"/>
                  <a:pt x="21814" y="21600"/>
                </a:cubicBezTo>
              </a:path>
              <a:path w="21814" h="21600" stroke="0" extrusionOk="0">
                <a:moveTo>
                  <a:pt x="0" y="1"/>
                </a:moveTo>
                <a:cubicBezTo>
                  <a:pt x="71" y="0"/>
                  <a:pt x="142" y="-1"/>
                  <a:pt x="214" y="0"/>
                </a:cubicBezTo>
                <a:cubicBezTo>
                  <a:pt x="12143" y="0"/>
                  <a:pt x="21814" y="9670"/>
                  <a:pt x="21814" y="21600"/>
                </a:cubicBezTo>
                <a:lnTo>
                  <a:pt x="214" y="21600"/>
                </a:lnTo>
                <a:lnTo>
                  <a:pt x="0" y="1"/>
                </a:lnTo>
                <a:close/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Arc 26"/>
          <p:cNvSpPr>
            <a:spLocks/>
          </p:cNvSpPr>
          <p:nvPr/>
        </p:nvSpPr>
        <p:spPr bwMode="auto">
          <a:xfrm flipH="1">
            <a:off x="3890210" y="4353591"/>
            <a:ext cx="671513" cy="381000"/>
          </a:xfrm>
          <a:custGeom>
            <a:avLst/>
            <a:gdLst>
              <a:gd name="T0" fmla="*/ 0 w 21128"/>
              <a:gd name="T1" fmla="*/ 0 h 21600"/>
              <a:gd name="T2" fmla="*/ 678338544 w 21128"/>
              <a:gd name="T3" fmla="*/ 93899461 h 21600"/>
              <a:gd name="T4" fmla="*/ 0 w 21128"/>
              <a:gd name="T5" fmla="*/ 118540689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128" h="21600" fill="none" extrusionOk="0">
                <a:moveTo>
                  <a:pt x="-1" y="0"/>
                </a:moveTo>
                <a:cubicBezTo>
                  <a:pt x="10198" y="0"/>
                  <a:pt x="19008" y="7133"/>
                  <a:pt x="21128" y="17109"/>
                </a:cubicBezTo>
              </a:path>
              <a:path w="21128" h="21600" stroke="0" extrusionOk="0">
                <a:moveTo>
                  <a:pt x="-1" y="0"/>
                </a:moveTo>
                <a:cubicBezTo>
                  <a:pt x="10198" y="0"/>
                  <a:pt x="19008" y="7133"/>
                  <a:pt x="21128" y="17109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Line 15"/>
          <p:cNvSpPr>
            <a:spLocks noChangeShapeType="1"/>
          </p:cNvSpPr>
          <p:nvPr/>
        </p:nvSpPr>
        <p:spPr bwMode="auto">
          <a:xfrm flipV="1">
            <a:off x="2353510" y="5342603"/>
            <a:ext cx="381000" cy="9144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Oval 28"/>
          <p:cNvSpPr>
            <a:spLocks noChangeArrowheads="1"/>
          </p:cNvSpPr>
          <p:nvPr/>
        </p:nvSpPr>
        <p:spPr bwMode="auto">
          <a:xfrm>
            <a:off x="1210510" y="2370803"/>
            <a:ext cx="304800" cy="304800"/>
          </a:xfrm>
          <a:prstGeom prst="ellipse">
            <a:avLst/>
          </a:prstGeom>
          <a:solidFill>
            <a:srgbClr val="FFFF00"/>
          </a:solidFill>
          <a:ln w="9525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46088" y="4003561"/>
            <a:ext cx="60472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Úhel odrazu se rovná úhlu dopadu.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1872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2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2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"/>
                            </p:stCondLst>
                            <p:childTnLst>
                              <p:par>
                                <p:cTn id="84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1270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1270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/>
      <p:bldP spid="9" grpId="1"/>
      <p:bldP spid="10" grpId="0"/>
      <p:bldP spid="10" grpId="1"/>
      <p:bldP spid="11" grpId="0"/>
      <p:bldP spid="11" grpId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/>
      <p:bldP spid="16" grpId="1"/>
      <p:bldP spid="16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Napiš několik možností od čeho se může světlo odrážet?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2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3501008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zrcadla, vodní plocha, tmavé sklo, horký vzduch nad zemským povrchem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307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2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8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Napiš jak rozdělujeme zrcadla?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3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38207"/>
            <a:ext cx="4680520" cy="348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381148" y="2708920"/>
            <a:ext cx="12961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zrcadla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203848" y="4025307"/>
            <a:ext cx="19777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rovinné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81620" y="3971985"/>
            <a:ext cx="18253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kulové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67833" y="5317047"/>
            <a:ext cx="14275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duté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09074" y="5301208"/>
            <a:ext cx="19913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vypuklé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7809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2" name="explode.wav"/>
          </p:stSnd>
        </p:sndAc>
      </p:transition>
    </mc:Choice>
    <mc:Fallback xmlns="">
      <p:transition spd="slow" advClick="0" advTm="20000">
        <p:fade/>
        <p:sndAc>
          <p:stSnd>
            <p:snd r:embed="rId5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FEF1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FEF1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FEF1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FEF1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5" presetClass="emph" presetSubtype="0" grpId="2" nodeType="withEffect">
                                  <p:stCondLst>
                                    <p:cond delay="0"/>
                                  </p:stCondLst>
                                  <p:iterate type="wd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7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5" presetClass="emph" presetSubtype="0" grpId="2" nodeType="withEffect">
                                  <p:stCondLst>
                                    <p:cond delay="0"/>
                                  </p:stCondLst>
                                  <p:iterate type="wd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9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5" presetClass="emph" presetSubtype="0" grpId="2" nodeType="withEffect">
                                  <p:stCondLst>
                                    <p:cond delay="0"/>
                                  </p:stCondLst>
                                  <p:iterate type="wd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1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5" presetClass="emph" presetSubtype="0" grpId="2" nodeType="withEffect">
                                  <p:stCondLst>
                                    <p:cond delay="0"/>
                                  </p:stCondLst>
                                  <p:iterate type="wd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3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  <p:bldP spid="7" grpId="0"/>
      <p:bldP spid="7" grpId="1"/>
      <p:bldP spid="7" grpId="2"/>
      <p:bldP spid="8" grpId="0"/>
      <p:bldP spid="8" grpId="1"/>
      <p:bldP spid="8" grpId="2"/>
      <p:bldP spid="9" grpId="0"/>
      <p:bldP spid="9" grpId="1"/>
      <p:bldP spid="9" grpId="2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65103"/>
          </a:xfrm>
        </p:spPr>
        <p:txBody>
          <a:bodyPr>
            <a:no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Která veličina má následující značku (v optice):</a:t>
            </a:r>
          </a:p>
          <a:p>
            <a:pPr lvl="1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F ……</a:t>
            </a:r>
          </a:p>
          <a:p>
            <a:pPr lvl="1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S ……</a:t>
            </a:r>
          </a:p>
          <a:p>
            <a:pPr lvl="1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f ……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4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059832" y="3212976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ohnisko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91920" y="3953103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střed křivosti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42473" y="4670117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ohnisková vzdálenost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4758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2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Doplň věty:</a:t>
            </a:r>
          </a:p>
          <a:p>
            <a:pPr marL="1200150" lvl="1" indent="-742950">
              <a:buFont typeface="+mj-lt"/>
              <a:buAutoNum type="alphaLcParenR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Paprsek rovnoběžný s optickou osou se odráží …………………………</a:t>
            </a:r>
          </a:p>
          <a:p>
            <a:pPr marL="1200150" lvl="1" indent="-742950">
              <a:buFont typeface="+mj-lt"/>
              <a:buAutoNum type="alphaLcParenR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Paprsek procházející středem křivosti se odráží ……………………..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5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829698" y="3212976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 ohniska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01227" y="5013176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zpět po téže přímce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111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2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2332856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Jaký vznikne obraz, je-li předmět zobrazován v dutém zrcadle a předmět je ve větší vzdálenosti než je poloměr křivosti? (můžeš si pomoc náčrtkem)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6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73016"/>
            <a:ext cx="3888432" cy="2990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9667" y="4148435"/>
            <a:ext cx="50405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zvětšený – zmenšený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převrácený </a:t>
            </a:r>
            <a:r>
              <a:rPr lang="cs-CZ" sz="2000" dirty="0">
                <a:solidFill>
                  <a:prstClr val="black"/>
                </a:solidFill>
              </a:rPr>
              <a:t>– stranově převrácený – vzpřímený</a:t>
            </a:r>
          </a:p>
          <a:p>
            <a:r>
              <a:rPr lang="cs-CZ" sz="2000" dirty="0">
                <a:solidFill>
                  <a:prstClr val="black"/>
                </a:solidFill>
              </a:rPr>
              <a:t>dál od – blíž k zrcadlu</a:t>
            </a:r>
          </a:p>
          <a:p>
            <a:r>
              <a:rPr lang="cs-CZ" sz="2000" dirty="0">
                <a:solidFill>
                  <a:prstClr val="black"/>
                </a:solidFill>
              </a:rPr>
              <a:t>skutečný - neskutečný</a:t>
            </a:r>
          </a:p>
        </p:txBody>
      </p:sp>
      <p:sp>
        <p:nvSpPr>
          <p:cNvPr id="2" name="Obdélník 1"/>
          <p:cNvSpPr/>
          <p:nvPr/>
        </p:nvSpPr>
        <p:spPr>
          <a:xfrm>
            <a:off x="1452158" y="4138758"/>
            <a:ext cx="11245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zmenšený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0071" y="4440822"/>
            <a:ext cx="12230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převrácený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91894" y="4756028"/>
            <a:ext cx="13848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blíž k zrcadlu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9667" y="5058608"/>
            <a:ext cx="10597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skutečný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693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2" name="explode.wav"/>
          </p:stSnd>
        </p:sndAc>
      </p:transition>
    </mc:Choice>
    <mc:Fallback xmlns="">
      <p:transition spd="slow" advClick="0" advTm="20000">
        <p:fade/>
        <p:sndAc>
          <p:stSnd>
            <p:snd r:embed="rId4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1270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1270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1270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1270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"/>
                            </p:stCondLst>
                            <p:childTnLst>
                              <p:par>
                                <p:cTn id="5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1270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1270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2" grpId="0"/>
      <p:bldP spid="2" grpId="1"/>
      <p:bldP spid="2" grpId="2"/>
      <p:bldP spid="6" grpId="0"/>
      <p:bldP spid="6" grpId="1"/>
      <p:bldP spid="6" grpId="2"/>
      <p:bldP spid="7" grpId="0"/>
      <p:bldP spid="7" grpId="1"/>
      <p:bldP spid="7" grpId="2"/>
      <p:bldP spid="8" grpId="0"/>
      <p:bldP spid="8" grpId="1"/>
      <p:bldP spid="8" grpId="2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Kde všude se můžeš setkat s kulovým zrcadlem?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7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3573016"/>
            <a:ext cx="78488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 křižovatkách, v obchodech, zubařské zrcátko, zpětná zrcátka, u světel</a:t>
            </a:r>
            <a:endParaRPr lang="cs-CZ" sz="4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303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2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1368152"/>
          </a:xfrm>
        </p:spPr>
        <p:txBody>
          <a:bodyPr>
            <a:no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Jaký obraz vznikne v rovinném zrcadle?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8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842" y="2708920"/>
            <a:ext cx="3240360" cy="3898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95936" y="3489542"/>
            <a:ext cx="50405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zvětšený – zmenšený</a:t>
            </a:r>
          </a:p>
          <a:p>
            <a:r>
              <a:rPr lang="cs-CZ" sz="2000" dirty="0">
                <a:solidFill>
                  <a:prstClr val="black"/>
                </a:solidFill>
              </a:rPr>
              <a:t>převrácený – stranově převrácený – vzpřímený</a:t>
            </a:r>
          </a:p>
          <a:p>
            <a:r>
              <a:rPr lang="cs-CZ" sz="2000" dirty="0">
                <a:solidFill>
                  <a:prstClr val="black"/>
                </a:solidFill>
              </a:rPr>
              <a:t>dál od – blíž k zrcadlu</a:t>
            </a:r>
          </a:p>
          <a:p>
            <a:r>
              <a:rPr lang="cs-CZ" sz="2000" dirty="0">
                <a:solidFill>
                  <a:prstClr val="black"/>
                </a:solidFill>
              </a:rPr>
              <a:t>skutečný - neskutečný</a:t>
            </a:r>
          </a:p>
        </p:txBody>
      </p:sp>
      <p:sp>
        <p:nvSpPr>
          <p:cNvPr id="2" name="Obdélník 1"/>
          <p:cNvSpPr/>
          <p:nvPr/>
        </p:nvSpPr>
        <p:spPr>
          <a:xfrm>
            <a:off x="6498000" y="3489542"/>
            <a:ext cx="1962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stejně velký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91049" y="3815635"/>
            <a:ext cx="21389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stranově převrácený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372200" y="4150351"/>
            <a:ext cx="1962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stejně daleko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150638" y="4413841"/>
            <a:ext cx="12441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neskutečný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5592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2" name="explode.wav"/>
          </p:stSnd>
        </p:sndAc>
      </p:transition>
    </mc:Choice>
    <mc:Fallback xmlns="">
      <p:transition spd="slow" advClick="0" advTm="20000">
        <p:fade/>
        <p:sndAc>
          <p:stSnd>
            <p:snd r:embed="rId4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1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4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7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8" presetID="16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2" grpId="0" build="allAtOnce"/>
      <p:bldP spid="2" grpId="1" build="allAtOnce"/>
      <p:bldP spid="2" grpId="2" build="allAtOnce"/>
      <p:bldP spid="5" grpId="0"/>
      <p:bldP spid="5" grpId="1"/>
      <p:bldP spid="5" grpId="2"/>
      <p:bldP spid="8" grpId="0" build="allAtOnce"/>
      <p:bldP spid="8" grpId="1" build="allAtOnce"/>
      <p:bldP spid="8" grpId="2" build="allAtOnce"/>
      <p:bldP spid="7" grpId="0"/>
      <p:bldP spid="7" grpId="1"/>
      <p:bldP spid="7" grpId="2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8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Jak se značí úhel dopadu?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9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131840" y="2852935"/>
            <a:ext cx="15841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Symbol" pitchFamily="18" charset="2"/>
              </a:rPr>
              <a:t>a</a:t>
            </a:r>
            <a:endParaRPr lang="cs-CZ" sz="6000" dirty="0">
              <a:solidFill>
                <a:srgbClr val="FF0000"/>
              </a:solidFill>
              <a:latin typeface="Symbol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555584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2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052935"/>
          </a:xfrm>
        </p:spPr>
        <p:txBody>
          <a:bodyPr>
            <a:no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Od čeho se světelný paprsek odráží?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(obecně, ne žádný konkrétní předmět)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Otázka č. 10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83768" y="450912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lesklá plocha</a:t>
            </a:r>
            <a:endParaRPr lang="cs-CZ" sz="4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6000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0">
        <p14:shred/>
        <p:sndAc>
          <p:stSnd>
            <p:snd r:embed="rId2" name="explode.wav"/>
          </p:stSnd>
        </p:sndAc>
      </p:transition>
    </mc:Choice>
    <mc:Fallback xmlns="">
      <p:transition spd="slow" advClick="0" advTm="20000">
        <p:fade/>
        <p:sndAc>
          <p:stSnd>
            <p:snd r:embed="rId3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dirty="0" smtClean="0"/>
              <a:t>Obrázky jsou vytvořeny pomocí panelu nástrojů – obrazce,</a:t>
            </a:r>
          </a:p>
          <a:p>
            <a:pPr eaLnBrk="1" hangingPunct="1">
              <a:defRPr/>
            </a:pPr>
            <a:r>
              <a:rPr lang="cs-CZ" sz="1800" dirty="0" smtClean="0"/>
              <a:t>z galerie MS Office</a:t>
            </a:r>
          </a:p>
          <a:p>
            <a:pPr marL="0" indent="0" eaLnBrk="1" hangingPunct="1">
              <a:buFontTx/>
              <a:buNone/>
              <a:defRPr/>
            </a:pPr>
            <a:endParaRPr lang="cs-CZ" sz="1800" dirty="0" smtClean="0"/>
          </a:p>
          <a:p>
            <a:pPr eaLnBrk="1" hangingPunct="1">
              <a:defRPr/>
            </a:pPr>
            <a:r>
              <a:rPr lang="cs-CZ" sz="1800" dirty="0" smtClean="0"/>
              <a:t>Není-li </a:t>
            </a:r>
            <a:r>
              <a:rPr lang="cs-CZ" sz="1800" dirty="0"/>
              <a:t>uvedeno jinak je materiál dílem autorky podle učebních osnov odpovídajících ŠVP vyučovaných podle učebnic</a:t>
            </a:r>
            <a:r>
              <a:rPr lang="cs-CZ" sz="1800" dirty="0" smtClean="0"/>
              <a:t>: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sz="1800" dirty="0" smtClean="0"/>
              <a:t>TESAŘ, Jiří a František JÁCHIM. </a:t>
            </a:r>
            <a:r>
              <a:rPr lang="cs-CZ" sz="1800" i="1" dirty="0" smtClean="0"/>
              <a:t>Fyzika 3 pro základní školu</a:t>
            </a:r>
            <a:r>
              <a:rPr lang="cs-CZ" sz="1800" dirty="0" smtClean="0"/>
              <a:t>: </a:t>
            </a:r>
            <a:r>
              <a:rPr lang="cs-CZ" sz="1800" i="1" dirty="0" smtClean="0"/>
              <a:t>Světelné jevy, mechanické vlastnosti látek</a:t>
            </a:r>
            <a:r>
              <a:rPr lang="cs-CZ" sz="1800" dirty="0" smtClean="0"/>
              <a:t> [kniha]. 1. vydání. Praha: SPN - pedagogické nakladatelství, a. s., 2009 [cit. 19. 3. 2012]. ISBN 978-80-7235-414-6. </a:t>
            </a:r>
          </a:p>
          <a:p>
            <a:pPr>
              <a:defRPr/>
            </a:pPr>
            <a:endParaRPr lang="cs-CZ" sz="1800" dirty="0" smtClean="0">
              <a:solidFill>
                <a:srgbClr val="000000"/>
              </a:solidFill>
            </a:endParaRPr>
          </a:p>
          <a:p>
            <a:pPr>
              <a:defRPr/>
            </a:pPr>
            <a:r>
              <a:rPr lang="cs-CZ" sz="1800" dirty="0" smtClean="0">
                <a:solidFill>
                  <a:srgbClr val="000000"/>
                </a:solidFill>
              </a:rPr>
              <a:t>citováno dne: 19. 3. 2012</a:t>
            </a:r>
          </a:p>
          <a:p>
            <a:pPr>
              <a:defRPr/>
            </a:pPr>
            <a:r>
              <a:rPr lang="cs-CZ" sz="1800" dirty="0" smtClean="0">
                <a:solidFill>
                  <a:srgbClr val="000000"/>
                </a:solidFill>
              </a:rPr>
              <a:t>DUM </a:t>
            </a:r>
            <a:r>
              <a:rPr lang="cs-CZ" sz="1800" dirty="0">
                <a:solidFill>
                  <a:srgbClr val="000000"/>
                </a:solidFill>
              </a:rPr>
              <a:t>uložen na- </a:t>
            </a:r>
            <a:r>
              <a:rPr lang="cs-CZ" sz="1800" u="sng" dirty="0">
                <a:solidFill>
                  <a:srgbClr val="000000"/>
                </a:solidFill>
                <a:hlinkClick r:id="rId2"/>
              </a:rPr>
              <a:t>http://dumy.cz/materialy/prehled</a:t>
            </a:r>
            <a:endParaRPr lang="cs-CZ" sz="1800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7266554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596</Words>
  <Application>Microsoft Office PowerPoint</Application>
  <PresentationFormat>Předvádění na obrazovce (4:3)</PresentationFormat>
  <Paragraphs>116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Motiv systému Office</vt:lpstr>
      <vt:lpstr>1_Výchozí návrh</vt:lpstr>
      <vt:lpstr>Název školy: ZŠ Klášterec nad Ohří, Krátká 676 Autor: Mgr. Zdeňka Horská Název materiálu: VY_32_INOVACE_6_20_ Test – odraz světla Číslo projektu: CZ.1.07/1.4.00/21.1115  </vt:lpstr>
      <vt:lpstr>TEST</vt:lpstr>
      <vt:lpstr>Otázka č. 1</vt:lpstr>
      <vt:lpstr>Otázka č. 2</vt:lpstr>
      <vt:lpstr>Otázka č. 3</vt:lpstr>
      <vt:lpstr>Otázka č. 4</vt:lpstr>
      <vt:lpstr>Otázka č. 5</vt:lpstr>
      <vt:lpstr>Otázka č. 6</vt:lpstr>
      <vt:lpstr>Otázka č. 7</vt:lpstr>
      <vt:lpstr>Otázka č. 8</vt:lpstr>
      <vt:lpstr>Otázka č. 9</vt:lpstr>
      <vt:lpstr>Otázka č. 10</vt:lpstr>
      <vt:lpstr>ODLOŽIT TUŽKY</vt:lpstr>
      <vt:lpstr>Otázka č. 1</vt:lpstr>
      <vt:lpstr>Otázka č. 2</vt:lpstr>
      <vt:lpstr>Otázka č. 3</vt:lpstr>
      <vt:lpstr>Otázka č. 4</vt:lpstr>
      <vt:lpstr>Otázka č. 5</vt:lpstr>
      <vt:lpstr>Otázka č. 6</vt:lpstr>
      <vt:lpstr>Otázka č. 7</vt:lpstr>
      <vt:lpstr>Otázka č. 8</vt:lpstr>
      <vt:lpstr>Otázka č. 9</vt:lpstr>
      <vt:lpstr>Otázka č. 10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</dc:title>
  <dc:creator>Kabinet</dc:creator>
  <cp:lastModifiedBy>Kabinet</cp:lastModifiedBy>
  <cp:revision>23</cp:revision>
  <dcterms:created xsi:type="dcterms:W3CDTF">2012-03-19T17:21:43Z</dcterms:created>
  <dcterms:modified xsi:type="dcterms:W3CDTF">2012-06-05T18:45:15Z</dcterms:modified>
</cp:coreProperties>
</file>