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F230"/>
    <a:srgbClr val="F7ECD9"/>
    <a:srgbClr val="E137A4"/>
    <a:srgbClr val="CC00FF"/>
    <a:srgbClr val="CC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-4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Slabiky </a:t>
          </a:r>
          <a:r>
            <a:rPr lang="cs-CZ" sz="2000" dirty="0" smtClean="0"/>
            <a:t>ta </a:t>
          </a:r>
          <a:r>
            <a:rPr lang="cs-CZ" sz="2000" dirty="0" err="1" smtClean="0"/>
            <a:t>te</a:t>
          </a:r>
          <a:r>
            <a:rPr lang="cs-CZ" sz="2000" dirty="0" smtClean="0"/>
            <a:t> to tu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</a:t>
          </a:r>
          <a:r>
            <a:rPr lang="cs-CZ" sz="2000" smtClean="0"/>
            <a:t>L </a:t>
          </a:r>
          <a:r>
            <a:rPr lang="cs-CZ" sz="2000" smtClean="0"/>
            <a:t>16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</a:t>
          </a:r>
          <a:r>
            <a:rPr lang="cs-CZ" sz="2000" kern="1200" smtClean="0"/>
            <a:t>L </a:t>
          </a:r>
          <a:r>
            <a:rPr lang="cs-CZ" sz="2000" kern="1200" smtClean="0"/>
            <a:t>16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Slabiky </a:t>
          </a:r>
          <a:r>
            <a:rPr lang="cs-CZ" sz="2000" kern="1200" dirty="0" smtClean="0"/>
            <a:t>ta </a:t>
          </a:r>
          <a:r>
            <a:rPr lang="cs-CZ" sz="2000" kern="1200" dirty="0" err="1" smtClean="0"/>
            <a:t>te</a:t>
          </a:r>
          <a:r>
            <a:rPr lang="cs-CZ" sz="2000" kern="1200" dirty="0" smtClean="0"/>
            <a:t> to tu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47462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rozlišují malé a velké písmeno</a:t>
            </a:r>
          </a:p>
          <a:p>
            <a:pPr marL="0" indent="0">
              <a:buNone/>
            </a:pPr>
            <a:r>
              <a:rPr lang="cs-CZ" sz="2000" dirty="0" smtClean="0"/>
              <a:t>         - čtou malá a velká písmena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učí se vnímat slabiku a slovo jako celek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slabiky a slova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píšou písmena na interaktivní tabuli</a:t>
            </a:r>
          </a:p>
          <a:p>
            <a:pPr marL="0" indent="0">
              <a:buNone/>
            </a:pPr>
            <a:r>
              <a:rPr lang="cs-CZ" sz="2000" dirty="0" smtClean="0"/>
              <a:t>          - používají slova ve větách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děti, dnes nás čeká nácvik slabik, které začínají písmenem </a:t>
            </a:r>
            <a:r>
              <a:rPr lang="cs-CZ" sz="2000" dirty="0" err="1" smtClean="0"/>
              <a:t>Tt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18700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a   </a:t>
            </a:r>
            <a:r>
              <a:rPr lang="cs-CZ" sz="2800" dirty="0" err="1">
                <a:solidFill>
                  <a:srgbClr val="002060"/>
                </a:solidFill>
              </a:rPr>
              <a:t>t</a:t>
            </a:r>
            <a:r>
              <a:rPr lang="cs-CZ" sz="2800" dirty="0" err="1" smtClean="0">
                <a:solidFill>
                  <a:srgbClr val="002060"/>
                </a:solidFill>
              </a:rPr>
              <a:t>e</a:t>
            </a:r>
            <a:r>
              <a:rPr lang="cs-CZ" sz="2800" dirty="0" smtClean="0">
                <a:solidFill>
                  <a:srgbClr val="002060"/>
                </a:solidFill>
              </a:rPr>
              <a:t>   </a:t>
            </a:r>
            <a:r>
              <a:rPr lang="cs-CZ" sz="2800" dirty="0" smtClean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o   </a:t>
            </a:r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u</a:t>
            </a:r>
            <a:endParaRPr lang="cs-CZ" sz="2800" dirty="0">
              <a:solidFill>
                <a:srgbClr val="002060"/>
              </a:solidFill>
            </a:endParaRPr>
          </a:p>
          <a:p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A  </a:t>
            </a:r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E  </a:t>
            </a:r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O  </a:t>
            </a:r>
            <a:r>
              <a:rPr lang="cs-CZ" sz="2800" dirty="0">
                <a:solidFill>
                  <a:srgbClr val="002060"/>
                </a:solidFill>
              </a:rPr>
              <a:t>T</a:t>
            </a:r>
            <a:r>
              <a:rPr lang="cs-CZ" sz="2800" dirty="0" smtClean="0">
                <a:solidFill>
                  <a:srgbClr val="002060"/>
                </a:solidFill>
              </a:rPr>
              <a:t>U</a:t>
            </a:r>
            <a:endParaRPr lang="cs-CZ" sz="28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9045" y="749281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Čti písmena a slož slabiku, kterou napiš </a:t>
            </a:r>
            <a:r>
              <a:rPr lang="cs-CZ" sz="2000" dirty="0" smtClean="0">
                <a:solidFill>
                  <a:srgbClr val="002060"/>
                </a:solidFill>
              </a:rPr>
              <a:t>do sluníčka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2" name="Slunce 1"/>
          <p:cNvSpPr/>
          <p:nvPr/>
        </p:nvSpPr>
        <p:spPr>
          <a:xfrm>
            <a:off x="442392" y="1729230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2771800" y="1729230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>
            <a:off x="4978896" y="2314422"/>
            <a:ext cx="914400" cy="914400"/>
          </a:xfrm>
          <a:prstGeom prst="su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899592" y="2996952"/>
            <a:ext cx="2566601" cy="2368058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5436096" y="3634827"/>
            <a:ext cx="2595558" cy="2378255"/>
          </a:xfrm>
          <a:prstGeom prst="su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143359" y="2348880"/>
            <a:ext cx="914400" cy="914400"/>
          </a:xfrm>
          <a:prstGeom prst="su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" name="Slunce 5"/>
          <p:cNvSpPr/>
          <p:nvPr/>
        </p:nvSpPr>
        <p:spPr>
          <a:xfrm>
            <a:off x="971600" y="955576"/>
            <a:ext cx="914400" cy="914400"/>
          </a:xfrm>
          <a:prstGeom prst="su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2890664" y="1020803"/>
            <a:ext cx="914400" cy="914400"/>
          </a:xfrm>
          <a:prstGeom prst="su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971600" y="2708920"/>
            <a:ext cx="2938028" cy="2520280"/>
          </a:xfrm>
          <a:prstGeom prst="su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5508104" y="141277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0" name="Slunce 9"/>
          <p:cNvSpPr/>
          <p:nvPr/>
        </p:nvSpPr>
        <p:spPr>
          <a:xfrm>
            <a:off x="7452320" y="114644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11" name="Slunce 10"/>
          <p:cNvSpPr/>
          <p:nvPr/>
        </p:nvSpPr>
        <p:spPr>
          <a:xfrm>
            <a:off x="5059288" y="2996952"/>
            <a:ext cx="3307432" cy="252028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260648"/>
            <a:ext cx="793122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Spojuj slabiky a tvoř slova. Slova použij ve větách.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99592" y="1212566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TÁ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8015" y="1232279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FF00"/>
                </a:solidFill>
              </a:rPr>
              <a:t>P</a:t>
            </a:r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6056" y="1212566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LÉ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49469" y="1170227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695066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TO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78015" y="2721318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0255" y="4058491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LÉ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78015" y="4058491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53639" y="2695066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142584" y="2695066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TÁ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02696" y="405849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42584" y="404300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84428" y="5492080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TE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81463" y="5506144"/>
            <a:ext cx="914400" cy="9144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TÁ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102696" y="549208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TU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142584" y="5373216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celé slabiky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t</a:t>
            </a:r>
            <a:r>
              <a:rPr lang="cs-CZ" sz="4800" dirty="0" smtClean="0">
                <a:solidFill>
                  <a:srgbClr val="FF0000"/>
                </a:solidFill>
              </a:rPr>
              <a:t>a   </a:t>
            </a:r>
            <a:r>
              <a:rPr lang="cs-CZ" sz="4800" dirty="0" err="1">
                <a:solidFill>
                  <a:srgbClr val="FF0000"/>
                </a:solidFill>
              </a:rPr>
              <a:t>t</a:t>
            </a:r>
            <a:r>
              <a:rPr lang="cs-CZ" sz="4800" dirty="0" err="1" smtClean="0">
                <a:solidFill>
                  <a:srgbClr val="FF0000"/>
                </a:solidFill>
              </a:rPr>
              <a:t>e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o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u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o    </a:t>
            </a:r>
            <a:r>
              <a:rPr lang="cs-CZ" sz="4800" dirty="0" err="1">
                <a:solidFill>
                  <a:srgbClr val="FF0000"/>
                </a:solidFill>
              </a:rPr>
              <a:t>t</a:t>
            </a:r>
            <a:r>
              <a:rPr lang="cs-CZ" sz="4800" dirty="0" err="1" smtClean="0">
                <a:solidFill>
                  <a:srgbClr val="FF0000"/>
                </a:solidFill>
              </a:rPr>
              <a:t>e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u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tá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é    </a:t>
            </a:r>
            <a:r>
              <a:rPr lang="cs-CZ" sz="4800" dirty="0" err="1" smtClean="0">
                <a:solidFill>
                  <a:srgbClr val="FF0000"/>
                </a:solidFill>
              </a:rPr>
              <a:t>tů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é    </a:t>
            </a:r>
            <a:r>
              <a:rPr lang="cs-CZ" sz="4800" dirty="0" err="1">
                <a:solidFill>
                  <a:srgbClr val="FF0000"/>
                </a:solidFill>
              </a:rPr>
              <a:t>t</a:t>
            </a:r>
            <a:r>
              <a:rPr lang="cs-CZ" sz="4800" dirty="0" err="1" smtClean="0">
                <a:solidFill>
                  <a:srgbClr val="FF0000"/>
                </a:solidFill>
              </a:rPr>
              <a:t>á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 err="1" smtClean="0">
                <a:solidFill>
                  <a:srgbClr val="FF0000"/>
                </a:solidFill>
              </a:rPr>
              <a:t>tů</a:t>
            </a:r>
            <a:r>
              <a:rPr lang="cs-CZ" sz="4800" dirty="0" smtClean="0">
                <a:solidFill>
                  <a:srgbClr val="FF0000"/>
                </a:solidFill>
              </a:rPr>
              <a:t>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é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T</a:t>
            </a:r>
            <a:r>
              <a:rPr lang="cs-CZ" sz="4800" dirty="0" smtClean="0">
                <a:solidFill>
                  <a:srgbClr val="FF0000"/>
                </a:solidFill>
              </a:rPr>
              <a:t>O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A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E    </a:t>
            </a:r>
            <a:r>
              <a:rPr lang="cs-CZ" sz="4800" dirty="0" smtClean="0">
                <a:solidFill>
                  <a:srgbClr val="FF0000"/>
                </a:solidFill>
              </a:rPr>
              <a:t>T</a:t>
            </a:r>
            <a:r>
              <a:rPr lang="cs-CZ" sz="4800" dirty="0">
                <a:solidFill>
                  <a:srgbClr val="FF0000"/>
                </a:solidFill>
              </a:rPr>
              <a:t>A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U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O   </a:t>
            </a:r>
            <a:r>
              <a:rPr lang="cs-CZ" sz="4800" dirty="0" smtClean="0">
                <a:solidFill>
                  <a:srgbClr val="FF0000"/>
                </a:solidFill>
              </a:rPr>
              <a:t>T</a:t>
            </a:r>
            <a:r>
              <a:rPr lang="cs-CZ" sz="4800" dirty="0">
                <a:solidFill>
                  <a:srgbClr val="FF0000"/>
                </a:solidFill>
              </a:rPr>
              <a:t>A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T</a:t>
            </a:r>
            <a:r>
              <a:rPr lang="cs-CZ" sz="4800" dirty="0" smtClean="0">
                <a:solidFill>
                  <a:srgbClr val="FF0000"/>
                </a:solidFill>
              </a:rPr>
              <a:t>Á   TÉ   </a:t>
            </a:r>
            <a:r>
              <a:rPr lang="cs-CZ" sz="4800" dirty="0" smtClean="0">
                <a:solidFill>
                  <a:srgbClr val="FF0000"/>
                </a:solidFill>
              </a:rPr>
              <a:t>TÁ</a:t>
            </a:r>
            <a:r>
              <a:rPr lang="cs-CZ" sz="4800" dirty="0" smtClean="0">
                <a:solidFill>
                  <a:srgbClr val="FF0000"/>
                </a:solidFill>
              </a:rPr>
              <a:t>  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Ů   </a:t>
            </a:r>
            <a:r>
              <a:rPr lang="cs-CZ" sz="4800" dirty="0" smtClean="0">
                <a:solidFill>
                  <a:srgbClr val="FF0000"/>
                </a:solidFill>
              </a:rPr>
              <a:t>T</a:t>
            </a:r>
            <a:r>
              <a:rPr lang="cs-CZ" sz="4800" dirty="0">
                <a:solidFill>
                  <a:srgbClr val="FF0000"/>
                </a:solidFill>
              </a:rPr>
              <a:t>Á</a:t>
            </a:r>
            <a:r>
              <a:rPr lang="cs-CZ" sz="4800" dirty="0" smtClean="0">
                <a:solidFill>
                  <a:srgbClr val="FF0000"/>
                </a:solidFill>
              </a:rPr>
              <a:t>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É   </a:t>
            </a:r>
            <a:r>
              <a:rPr lang="cs-CZ" sz="4800" dirty="0">
                <a:solidFill>
                  <a:srgbClr val="FF0000"/>
                </a:solidFill>
              </a:rPr>
              <a:t>T</a:t>
            </a:r>
            <a:r>
              <a:rPr lang="cs-CZ" sz="4800" dirty="0" smtClean="0">
                <a:solidFill>
                  <a:srgbClr val="FF0000"/>
                </a:solidFill>
              </a:rPr>
              <a:t>Á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4949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celá slova. </a:t>
            </a:r>
            <a:r>
              <a:rPr lang="cs-CZ" sz="4800" dirty="0">
                <a:solidFill>
                  <a:srgbClr val="FF0000"/>
                </a:solidFill>
              </a:rPr>
              <a:t> 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tele  tulí  Tom  Ota  léto  mete                                    tupá  topol  metu</a:t>
            </a:r>
            <a:r>
              <a:rPr lang="cs-CZ" sz="4800" dirty="0" smtClean="0">
                <a:solidFill>
                  <a:srgbClr val="FF0000"/>
                </a:solidFill>
              </a:rPr>
              <a:t>  teplo  motá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TETA  TOM  TELE  TUPÁ  TÁTA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Pokus se přečíst celé věty.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 má Toma. Tom má lupu.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Máme léto. Pepa se tulí.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Ola má tátu a mámu. Tom a Ola.</a:t>
            </a:r>
            <a:endParaRPr lang="cs-CZ" sz="4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opravdu všichni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7" name="Srdce 6"/>
          <p:cNvSpPr/>
          <p:nvPr/>
        </p:nvSpPr>
        <p:spPr>
          <a:xfrm>
            <a:off x="5652120" y="3429000"/>
            <a:ext cx="2736304" cy="2138536"/>
          </a:xfrm>
          <a:prstGeom prst="heart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292262" y="3986559"/>
            <a:ext cx="409686" cy="32482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7365542" y="3971478"/>
            <a:ext cx="374810" cy="329700"/>
          </a:xfrm>
          <a:prstGeom prst="flowChartConnector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6905972" y="4585854"/>
            <a:ext cx="228600" cy="228600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 rot="16200000">
            <a:off x="6977232" y="4734731"/>
            <a:ext cx="114300" cy="792088"/>
          </a:xfrm>
          <a:prstGeom prst="mo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4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530</TotalTime>
  <Words>258</Words>
  <Application>Microsoft Office PowerPoint</Application>
  <PresentationFormat>Předvádění na obrazovce (4:3)</PresentationFormat>
  <Paragraphs>73</Paragraphs>
  <Slides>10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64</cp:revision>
  <cp:lastPrinted>2011-11-07T13:07:31Z</cp:lastPrinted>
  <dcterms:created xsi:type="dcterms:W3CDTF">2011-11-02T10:29:00Z</dcterms:created>
  <dcterms:modified xsi:type="dcterms:W3CDTF">2011-11-29T17:56:06Z</dcterms:modified>
</cp:coreProperties>
</file>