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handoutMasterIdLst>
    <p:handoutMasterId r:id="rId14"/>
  </p:handoutMasterIdLst>
  <p:sldIdLst>
    <p:sldId id="271" r:id="rId2"/>
    <p:sldId id="272" r:id="rId3"/>
    <p:sldId id="273" r:id="rId4"/>
    <p:sldId id="258" r:id="rId5"/>
    <p:sldId id="284" r:id="rId6"/>
    <p:sldId id="283" r:id="rId7"/>
    <p:sldId id="285" r:id="rId8"/>
    <p:sldId id="276" r:id="rId9"/>
    <p:sldId id="280" r:id="rId10"/>
    <p:sldId id="286" r:id="rId11"/>
    <p:sldId id="262" r:id="rId12"/>
    <p:sldId id="263" r:id="rId13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28" autoAdjust="0"/>
    <p:restoredTop sz="94660"/>
  </p:normalViewPr>
  <p:slideViewPr>
    <p:cSldViewPr>
      <p:cViewPr>
        <p:scale>
          <a:sx n="62" d="100"/>
          <a:sy n="62" d="100"/>
        </p:scale>
        <p:origin x="-1392" y="-3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4021138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1DD517-9AE3-49E5-8D5F-34EFEB674115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4021138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4E5EEF-B53B-470F-88DC-D88C8E5AA7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etc.usf.edu/clipar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Výukový materiál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zpracovaný v rámci projektu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725144"/>
            <a:ext cx="6136676" cy="16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/>
          <a:srcRect l="7974" t="20881" r="7974" b="12529"/>
          <a:stretch>
            <a:fillRect/>
          </a:stretch>
        </p:blipFill>
        <p:spPr bwMode="auto">
          <a:xfrm>
            <a:off x="2411760" y="548680"/>
            <a:ext cx="4176464" cy="252690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21800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Registrační číslo projektu: CZ 1.07/1.4.00/21.1886</a:t>
            </a:r>
          </a:p>
          <a:p>
            <a:pPr>
              <a:buNone/>
            </a:pPr>
            <a:endParaRPr lang="cs-CZ" b="1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Šablona:  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32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                        Sada: 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F6/11</a:t>
            </a: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</a:t>
            </a: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Fyzika    </a:t>
            </a:r>
          </a:p>
          <a:p>
            <a:pPr>
              <a:buNone/>
            </a:pPr>
            <a:endParaRPr lang="cs-CZ" sz="500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Ročník: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6.</a:t>
            </a:r>
          </a:p>
          <a:p>
            <a:pPr>
              <a:buNone/>
            </a:pPr>
            <a:endParaRPr lang="cs-CZ" sz="5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Jméno autora: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Ing.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Puršová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Jaroslava</a:t>
            </a:r>
          </a:p>
          <a:p>
            <a:pPr>
              <a:buNone/>
            </a:pPr>
            <a:endParaRPr lang="cs-CZ" sz="500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Škola: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ZŠ Ústí nad Labem, Hluboká 150</a:t>
            </a: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805264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Název vzdělávacího materiálu:</a:t>
            </a:r>
          </a:p>
          <a:p>
            <a:pPr>
              <a:buNone/>
            </a:pPr>
            <a:endParaRPr lang="cs-CZ" sz="1100" u="sng" dirty="0" smtClean="0">
              <a:latin typeface="Calibri" pitchFamily="34" charset="0"/>
              <a:cs typeface="Calibri" pitchFamily="34" charset="0"/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MĚŘENÍ FYZIKÁLNÍCH VELIČIN</a:t>
            </a:r>
            <a:endParaRPr lang="cs-CZ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1800" dirty="0" smtClean="0">
                <a:latin typeface="Calibri" pitchFamily="34" charset="0"/>
                <a:cs typeface="Calibri" pitchFamily="34" charset="0"/>
              </a:rPr>
              <a:t> </a:t>
            </a: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Téma hodiny: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</a:t>
            </a: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Hustota látky</a:t>
            </a:r>
          </a:p>
          <a:p>
            <a:pPr>
              <a:buNone/>
            </a:pPr>
            <a:endParaRPr lang="cs-CZ" sz="32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Klíčová slova: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</a:t>
            </a:r>
            <a:r>
              <a:rPr lang="cs-CZ" sz="2000" b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</a:t>
            </a:r>
            <a:r>
              <a:rPr lang="cs-CZ" sz="2000" b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Hustota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, jednotky hustoty</a:t>
            </a:r>
            <a:r>
              <a:rPr lang="cs-CZ" sz="2000" b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, </a:t>
            </a:r>
            <a:r>
              <a:rPr lang="cs-CZ" sz="2000" b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hustoměr.</a:t>
            </a:r>
            <a:endParaRPr lang="cs-CZ" sz="20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0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Anotace: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Prezentace v PowerPointu digitálně zpracovává téma „Hustota 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látky“. Materiál seznámí žáky s pojmem hustota, se vzorcem pro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výpočet hustoty, se základními jednotkami a vztahy mezi nimi.</a:t>
            </a:r>
            <a:endParaRPr lang="cs-CZ" sz="32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hádanka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363272" cy="4968552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Co je těžší, kilogram železa nebo kilogram peří?</a:t>
            </a: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Jsou stejně těžké, ale kilogram peří má mnohem větší objem než kilogram železného závaží.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5" name="Obrázek 4" descr="Untitled-1 copy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22324" y="2276872"/>
            <a:ext cx="4581924" cy="33843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363272" cy="5877272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chceme-li určit, která látka je těžší, musíme porovnat hmotnosti stejných objemů</a:t>
            </a: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32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1100" dirty="0" smtClean="0">
              <a:latin typeface="Calibri" pitchFamily="34" charset="0"/>
              <a:cs typeface="Calibri" pitchFamily="34" charset="0"/>
            </a:endParaRPr>
          </a:p>
          <a:p>
            <a:pPr algn="ctr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hmotnost tělesa o objemu 1m</a:t>
            </a:r>
            <a:r>
              <a:rPr lang="cs-CZ" baseline="30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(1cm</a:t>
            </a:r>
            <a:r>
              <a:rPr lang="cs-CZ" baseline="30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) z této látky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4000" dirty="0" smtClean="0">
              <a:latin typeface="Calibri" pitchFamily="34" charset="0"/>
              <a:cs typeface="Calibri" pitchFamily="34" charset="0"/>
            </a:endParaRPr>
          </a:p>
          <a:p>
            <a:pPr algn="ctr">
              <a:buNone/>
            </a:pPr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HUSTOTA</a:t>
            </a:r>
            <a:endParaRPr lang="cs-CZ" sz="2000" b="1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835696" y="2097430"/>
            <a:ext cx="655272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hliník                        železo                        měď</a:t>
            </a: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12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2,7g                          7,8g                            8,9g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Krychle 4"/>
          <p:cNvSpPr/>
          <p:nvPr/>
        </p:nvSpPr>
        <p:spPr>
          <a:xfrm>
            <a:off x="1691680" y="2564904"/>
            <a:ext cx="1224136" cy="115212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itchFamily="34" charset="0"/>
                <a:cs typeface="Calibri" pitchFamily="34" charset="0"/>
              </a:rPr>
              <a:t>1cm</a:t>
            </a:r>
            <a:r>
              <a:rPr lang="cs-CZ" sz="2400" baseline="30000" dirty="0" smtClean="0">
                <a:latin typeface="Calibri" pitchFamily="34" charset="0"/>
                <a:cs typeface="Calibri" pitchFamily="34" charset="0"/>
              </a:rPr>
              <a:t>3</a:t>
            </a:r>
            <a:endParaRPr lang="cs-CZ" sz="2400" baseline="300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Krychle 5"/>
          <p:cNvSpPr/>
          <p:nvPr/>
        </p:nvSpPr>
        <p:spPr>
          <a:xfrm>
            <a:off x="3995936" y="2564904"/>
            <a:ext cx="1224136" cy="1152128"/>
          </a:xfrm>
          <a:prstGeom prst="cub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itchFamily="34" charset="0"/>
                <a:cs typeface="Calibri" pitchFamily="34" charset="0"/>
              </a:rPr>
              <a:t>1cm</a:t>
            </a:r>
            <a:r>
              <a:rPr lang="cs-CZ" sz="2400" baseline="30000" dirty="0" smtClean="0">
                <a:latin typeface="Calibri" pitchFamily="34" charset="0"/>
                <a:cs typeface="Calibri" pitchFamily="34" charset="0"/>
              </a:rPr>
              <a:t>3</a:t>
            </a:r>
          </a:p>
        </p:txBody>
      </p:sp>
      <p:sp>
        <p:nvSpPr>
          <p:cNvPr id="7" name="Krychle 6"/>
          <p:cNvSpPr/>
          <p:nvPr/>
        </p:nvSpPr>
        <p:spPr>
          <a:xfrm>
            <a:off x="6372200" y="2564904"/>
            <a:ext cx="1224136" cy="1152128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itchFamily="34" charset="0"/>
                <a:cs typeface="Calibri" pitchFamily="34" charset="0"/>
              </a:rPr>
              <a:t>1cm</a:t>
            </a:r>
            <a:r>
              <a:rPr lang="cs-CZ" sz="2400" baseline="30000" dirty="0" smtClean="0">
                <a:latin typeface="Calibri" pitchFamily="34" charset="0"/>
                <a:cs typeface="Calibri" pitchFamily="34" charset="0"/>
              </a:rPr>
              <a:t>3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907704" y="292494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0" name="Šipka dolů 9"/>
          <p:cNvSpPr/>
          <p:nvPr/>
        </p:nvSpPr>
        <p:spPr>
          <a:xfrm>
            <a:off x="4427984" y="5085184"/>
            <a:ext cx="504056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5" grpId="0" animBg="1"/>
      <p:bldP spid="6" grpId="0" animBg="1"/>
      <p:bldP spid="7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2915816" y="4005064"/>
            <a:ext cx="3600400" cy="1656184"/>
          </a:xfrm>
          <a:prstGeom prst="roundRect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HUSTOTA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363272" cy="4464496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hustota je fyzikální veličina, která udává, jakou hmotnost má určitý objem zkoumaného tělesa</a:t>
            </a: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hustota je vlastností látky, která tvoří těleso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lvl="0" algn="ctr">
              <a:buNone/>
              <a:defRPr/>
            </a:pPr>
            <a:r>
              <a:rPr lang="cs-CZ" sz="32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Značka hustoty:</a:t>
            </a:r>
          </a:p>
          <a:p>
            <a:pPr lvl="0" algn="ctr">
              <a:buNone/>
              <a:defRPr/>
            </a:pPr>
            <a:r>
              <a:rPr lang="cs-CZ" sz="4800" dirty="0" smtClean="0">
                <a:latin typeface="Calibri" pitchFamily="34" charset="0"/>
                <a:cs typeface="Calibri" pitchFamily="34" charset="0"/>
                <a:sym typeface="Symbol"/>
              </a:rPr>
              <a:t> (ró)</a:t>
            </a: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 l="18107" t="25430" r="52953" b="60395"/>
          <a:stretch>
            <a:fillRect/>
          </a:stretch>
        </p:blipFill>
        <p:spPr bwMode="auto">
          <a:xfrm>
            <a:off x="1691680" y="4149080"/>
            <a:ext cx="5880653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363272" cy="3528392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hustotu látky, ze které je nějaké těleso, vypočítáme tak, že hmotnost tělesa vydělíme jeho objemem</a:t>
            </a: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lvl="0" algn="ctr">
              <a:buNone/>
              <a:defRPr/>
            </a:pPr>
            <a:r>
              <a:rPr lang="cs-CZ" sz="32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Vzorec pro výpočet hustoty:</a:t>
            </a:r>
          </a:p>
          <a:p>
            <a:pPr lvl="0" algn="ctr">
              <a:buNone/>
              <a:defRPr/>
            </a:pPr>
            <a:endParaRPr lang="cs-CZ" sz="3200" b="1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 lvl="0" algn="ctr">
              <a:buNone/>
              <a:defRPr/>
            </a:pPr>
            <a:endParaRPr lang="cs-CZ" sz="1600" dirty="0" smtClean="0">
              <a:latin typeface="Calibri" pitchFamily="34" charset="0"/>
              <a:cs typeface="Calibri" pitchFamily="34" charset="0"/>
            </a:endParaRPr>
          </a:p>
          <a:p>
            <a:pPr lvl="0" algn="ctr">
              <a:buNone/>
              <a:defRPr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nebo</a:t>
            </a:r>
          </a:p>
          <a:p>
            <a:pPr lvl="0" algn="ctr">
              <a:buNone/>
              <a:defRPr/>
            </a:pPr>
            <a:endParaRPr lang="cs-CZ" sz="3200" b="1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HUSTOTA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1115616" y="4509120"/>
            <a:ext cx="6624736" cy="1656184"/>
          </a:xfrm>
          <a:prstGeom prst="roundRect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20688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JEDNOTKY HUSTOTY</a:t>
            </a:r>
            <a:endParaRPr lang="cs-CZ" sz="4400" b="1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8208912" cy="4729712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základní jednotka:</a:t>
            </a:r>
          </a:p>
          <a:p>
            <a:pPr algn="ctr">
              <a:buNone/>
            </a:pP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kilogram na metr krychlový – kg/m</a:t>
            </a:r>
            <a:r>
              <a:rPr lang="cs-CZ" b="1" baseline="300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3</a:t>
            </a:r>
          </a:p>
          <a:p>
            <a:endParaRPr lang="cs-CZ" sz="14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vedlejší jednotka:</a:t>
            </a:r>
          </a:p>
          <a:p>
            <a:pPr algn="ctr">
              <a:buNone/>
            </a:pP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gram na centimetr krychlový – g/cm</a:t>
            </a:r>
            <a:r>
              <a:rPr lang="cs-CZ" b="1" baseline="300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3</a:t>
            </a:r>
          </a:p>
          <a:p>
            <a:pPr>
              <a:buNone/>
            </a:pPr>
            <a:endParaRPr lang="cs-CZ" b="1" baseline="30000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 algn="ctr">
              <a:buNone/>
            </a:pPr>
            <a:endParaRPr lang="cs-CZ" sz="2200" dirty="0" smtClean="0">
              <a:latin typeface="Calibri" pitchFamily="34" charset="0"/>
              <a:cs typeface="Calibri" pitchFamily="34" charset="0"/>
            </a:endParaRPr>
          </a:p>
          <a:p>
            <a:endParaRPr lang="cs-CZ" baseline="30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34667" y="4869160"/>
            <a:ext cx="6017653" cy="10081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20688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MĚŘIDLO</a:t>
            </a:r>
            <a:endParaRPr lang="cs-CZ" sz="4400" b="1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251520" y="1867640"/>
            <a:ext cx="6336704" cy="4873728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hustotu kapalin měříme 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HUSTOMĚREM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hustota kapaliny závisí na hloubce ponoru baňky a stopky se stupnicí 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	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	čím má kapalina větší hustotu, tím méně se hustoměr ponoří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8194" name="Picture 2" descr="Lactomet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1268760"/>
            <a:ext cx="1584176" cy="5280587"/>
          </a:xfrm>
          <a:prstGeom prst="rect">
            <a:avLst/>
          </a:prstGeom>
          <a:noFill/>
        </p:spPr>
      </p:pic>
      <p:sp>
        <p:nvSpPr>
          <p:cNvPr id="9" name="Šipka dolů 8"/>
          <p:cNvSpPr/>
          <p:nvPr/>
        </p:nvSpPr>
        <p:spPr>
          <a:xfrm>
            <a:off x="2843808" y="3861048"/>
            <a:ext cx="504056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34008"/>
            <a:ext cx="8229600" cy="1066800"/>
          </a:xfrm>
        </p:spPr>
        <p:txBody>
          <a:bodyPr>
            <a:normAutofit/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ZÁPISKY</a:t>
            </a:r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363272" cy="50405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u="sng" dirty="0" smtClean="0">
                <a:latin typeface="Calibri" pitchFamily="34" charset="0"/>
                <a:cs typeface="Calibri" pitchFamily="34" charset="0"/>
              </a:rPr>
              <a:t>Hustota látky</a:t>
            </a:r>
          </a:p>
          <a:p>
            <a:pPr algn="just"/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1600" u="sng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u="sng" dirty="0" smtClean="0">
                <a:latin typeface="Calibri" pitchFamily="34" charset="0"/>
                <a:cs typeface="Calibri" pitchFamily="34" charset="0"/>
              </a:rPr>
              <a:t>fyzikální veličina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: hustot</a:t>
            </a:r>
          </a:p>
          <a:p>
            <a:pPr algn="just"/>
            <a:r>
              <a:rPr lang="cs-CZ" u="sng" dirty="0" smtClean="0">
                <a:latin typeface="Calibri" pitchFamily="34" charset="0"/>
                <a:cs typeface="Calibri" pitchFamily="34" charset="0"/>
              </a:rPr>
              <a:t>značka:</a:t>
            </a:r>
            <a:r>
              <a:rPr lang="cs-CZ" sz="40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dirty="0" smtClean="0">
                <a:latin typeface="Symbol" pitchFamily="18" charset="2"/>
                <a:cs typeface="Calibri" pitchFamily="34" charset="0"/>
              </a:rPr>
              <a:t>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(ró)</a:t>
            </a:r>
          </a:p>
          <a:p>
            <a:pPr algn="just"/>
            <a:endParaRPr lang="cs-CZ" sz="1600" u="sng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u="sng" dirty="0" smtClean="0">
                <a:latin typeface="Calibri" pitchFamily="34" charset="0"/>
                <a:cs typeface="Calibri" pitchFamily="34" charset="0"/>
              </a:rPr>
              <a:t>jednotka: </a:t>
            </a: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969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9697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485614" y="5729364"/>
            <a:ext cx="1510322" cy="795980"/>
          </a:xfrm>
          <a:prstGeom prst="rect">
            <a:avLst/>
          </a:prstGeom>
          <a:noFill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 l="41634" t="41220" r="25000" b="38935"/>
          <a:stretch>
            <a:fillRect/>
          </a:stretch>
        </p:blipFill>
        <p:spPr bwMode="auto">
          <a:xfrm>
            <a:off x="2051720" y="2173572"/>
            <a:ext cx="5508104" cy="20475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8363272" cy="5688632"/>
          </a:xfrm>
        </p:spPr>
        <p:txBody>
          <a:bodyPr>
            <a:normAutofit/>
          </a:bodyPr>
          <a:lstStyle/>
          <a:p>
            <a:pPr algn="just"/>
            <a:r>
              <a:rPr lang="cs-CZ" u="sng" dirty="0" smtClean="0">
                <a:latin typeface="Calibri" pitchFamily="34" charset="0"/>
                <a:cs typeface="Calibri" pitchFamily="34" charset="0"/>
              </a:rPr>
              <a:t>vzorec: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podíl hmotnosti tělesa m jeho objemem V</a:t>
            </a: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u="sng" dirty="0" smtClean="0">
                <a:latin typeface="Calibri" pitchFamily="34" charset="0"/>
                <a:cs typeface="Calibri" pitchFamily="34" charset="0"/>
              </a:rPr>
              <a:t>měřidlo: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hustoměr (hustota kapalin)</a:t>
            </a: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u="sng" dirty="0" smtClean="0">
                <a:latin typeface="Calibri" pitchFamily="34" charset="0"/>
                <a:cs typeface="Calibri" pitchFamily="34" charset="0"/>
              </a:rPr>
              <a:t>převod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:</a:t>
            </a: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14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-4256" r="-4255"/>
          <a:stretch>
            <a:fillRect/>
          </a:stretch>
        </p:blipFill>
        <p:spPr bwMode="auto">
          <a:xfrm>
            <a:off x="2483768" y="1700808"/>
            <a:ext cx="3672408" cy="77603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0" y="800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91980" y="4293096"/>
            <a:ext cx="5372308" cy="900000"/>
          </a:xfrm>
          <a:prstGeom prst="rect">
            <a:avLst/>
          </a:prstGeom>
          <a:noFill/>
        </p:spPr>
      </p:pic>
      <p:sp>
        <p:nvSpPr>
          <p:cNvPr id="615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987824" y="5589240"/>
            <a:ext cx="2725000" cy="900000"/>
          </a:xfrm>
          <a:prstGeom prst="rect">
            <a:avLst/>
          </a:prstGeom>
          <a:noFill/>
        </p:spPr>
      </p:pic>
      <p:sp>
        <p:nvSpPr>
          <p:cNvPr id="615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>
            <a:normAutofit/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CITACE</a:t>
            </a:r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363272" cy="4729712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Microsoft Office – PowerPoint</a:t>
            </a:r>
          </a:p>
          <a:p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Clipart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ETC: 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http://etc.usf.edu/clipart/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	</a:t>
            </a:r>
          </a:p>
          <a:p>
            <a:pPr algn="just">
              <a:buNone/>
            </a:pPr>
            <a:endParaRPr lang="cs-CZ" sz="40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899</TotalTime>
  <Words>213</Words>
  <Application>Microsoft Office PowerPoint</Application>
  <PresentationFormat>Předvádění na obrazovce (4:3)</PresentationFormat>
  <Paragraphs>126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Urbanistický</vt:lpstr>
      <vt:lpstr>Výukový materiál </vt:lpstr>
      <vt:lpstr>Snímek 2</vt:lpstr>
      <vt:lpstr>Snímek 3</vt:lpstr>
      <vt:lpstr>hádanka</vt:lpstr>
      <vt:lpstr>Snímek 5</vt:lpstr>
      <vt:lpstr>HUSTOTA</vt:lpstr>
      <vt:lpstr>HUSTOTA</vt:lpstr>
      <vt:lpstr>JEDNOTKY HUSTOTY</vt:lpstr>
      <vt:lpstr>MĚŘIDLO</vt:lpstr>
      <vt:lpstr>ZÁPISKY</vt:lpstr>
      <vt:lpstr>Snímek 11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Jája</dc:creator>
  <cp:lastModifiedBy>Jája</cp:lastModifiedBy>
  <cp:revision>96</cp:revision>
  <dcterms:created xsi:type="dcterms:W3CDTF">2012-01-03T20:22:29Z</dcterms:created>
  <dcterms:modified xsi:type="dcterms:W3CDTF">2012-05-30T19:02:34Z</dcterms:modified>
</cp:coreProperties>
</file>