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2"/>
  </p:handoutMasterIdLst>
  <p:sldIdLst>
    <p:sldId id="271" r:id="rId2"/>
    <p:sldId id="272" r:id="rId3"/>
    <p:sldId id="289" r:id="rId4"/>
    <p:sldId id="290" r:id="rId5"/>
    <p:sldId id="291" r:id="rId6"/>
    <p:sldId id="288" r:id="rId7"/>
    <p:sldId id="286" r:id="rId8"/>
    <p:sldId id="262" r:id="rId9"/>
    <p:sldId id="293" r:id="rId10"/>
    <p:sldId id="263" r:id="rId11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8" autoAdjust="0"/>
    <p:restoredTop sz="94660"/>
  </p:normalViewPr>
  <p:slideViewPr>
    <p:cSldViewPr>
      <p:cViewPr>
        <p:scale>
          <a:sx n="62" d="100"/>
          <a:sy n="62" d="100"/>
        </p:scale>
        <p:origin x="-139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1DD517-9AE3-49E5-8D5F-34EFEB674115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E5EEF-B53B-470F-88DC-D88C8E5AA7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E20AF868-3EC7-46CA-A1B5-12435464BB3E}" type="datetimeFigureOut">
              <a:rPr lang="cs-CZ" smtClean="0"/>
              <a:pPr/>
              <a:t>30.5.2012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99AFB3D-CB80-4C5E-A34B-C78DE39DD5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Výukový materiál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zpracovaný v rámci projektu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725144"/>
            <a:ext cx="6136676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/>
          <a:srcRect l="7974" t="20881" r="7974" b="12529"/>
          <a:stretch>
            <a:fillRect/>
          </a:stretch>
        </p:blipFill>
        <p:spPr bwMode="auto">
          <a:xfrm>
            <a:off x="2411760" y="548680"/>
            <a:ext cx="4176464" cy="2526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21800"/>
          </a:xfrm>
        </p:spPr>
        <p:txBody>
          <a:bodyPr anchor="t"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</a:p>
          <a:p>
            <a:pPr>
              <a:buNone/>
            </a:pPr>
            <a:r>
              <a:rPr lang="cs-CZ" sz="2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Registrační číslo projektu: CZ 1.07/1.4.00/21.1886</a:t>
            </a:r>
          </a:p>
          <a:p>
            <a:pPr>
              <a:buNone/>
            </a:pPr>
            <a:endParaRPr lang="cs-CZ" b="1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Šablona: 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32</a:t>
            </a:r>
            <a:r>
              <a:rPr lang="cs-CZ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                        Sada: 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F6/12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</a:t>
            </a: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Fyzika    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Ročník: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6.</a:t>
            </a:r>
          </a:p>
          <a:p>
            <a:pPr>
              <a:buNone/>
            </a:pPr>
            <a:endParaRPr lang="cs-CZ" sz="5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Jméno autora: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Ing. </a:t>
            </a:r>
            <a:r>
              <a:rPr lang="cs-CZ" dirty="0" err="1" smtClean="0">
                <a:latin typeface="Calibri" pitchFamily="34" charset="0"/>
                <a:cs typeface="Calibri" pitchFamily="34" charset="0"/>
              </a:rPr>
              <a:t>Puršová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 Jaroslava</a:t>
            </a:r>
          </a:p>
          <a:p>
            <a:pPr>
              <a:buNone/>
            </a:pPr>
            <a:endParaRPr lang="cs-CZ" sz="500" dirty="0" smtClean="0">
              <a:solidFill>
                <a:schemeClr val="accent1"/>
              </a:solidFill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		Škola: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ZŠ Ústí nad Labem, Hluboká 150</a:t>
            </a:r>
          </a:p>
          <a:p>
            <a:pPr>
              <a:buNone/>
            </a:pPr>
            <a:endParaRPr lang="cs-CZ" sz="2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 anchor="t">
            <a:normAutofit lnSpcReduction="10000"/>
          </a:bodyPr>
          <a:lstStyle/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Název vzdělávacího materiálu:</a:t>
            </a:r>
          </a:p>
          <a:p>
            <a:pPr>
              <a:buNone/>
            </a:pPr>
            <a:endParaRPr lang="cs-CZ" sz="1100" u="sng" dirty="0" smtClean="0">
              <a:latin typeface="Calibri" pitchFamily="34" charset="0"/>
              <a:cs typeface="Calibri" pitchFamily="34" charset="0"/>
            </a:endParaRPr>
          </a:p>
          <a:p>
            <a:pPr algn="ctr">
              <a:buNone/>
            </a:pPr>
            <a:r>
              <a:rPr lang="cs-CZ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MĚŘENÍ FYZIKÁLNÍCH VELIČIN</a:t>
            </a:r>
            <a:endParaRPr lang="cs-CZ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1800" dirty="0" smtClean="0">
                <a:latin typeface="Calibri" pitchFamily="34" charset="0"/>
                <a:cs typeface="Calibri" pitchFamily="34" charset="0"/>
              </a:rPr>
              <a:t> </a:t>
            </a: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Téma hodiny: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</a:t>
            </a: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Výpočet hustoty látky</a:t>
            </a:r>
          </a:p>
          <a:p>
            <a:pPr>
              <a:buNone/>
            </a:pP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Klíčová slova: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Hustota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, jednotky hustoty, výpočet hustoty, </a:t>
            </a:r>
            <a:r>
              <a:rPr lang="cs-CZ" sz="2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fyzikální </a:t>
            </a:r>
            <a:r>
              <a:rPr lang="cs-CZ" sz="2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úlohy.</a:t>
            </a:r>
            <a:endParaRPr lang="cs-CZ" sz="20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0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000" u="sng" dirty="0" smtClean="0">
                <a:latin typeface="Calibri" pitchFamily="34" charset="0"/>
                <a:cs typeface="Calibri" pitchFamily="34" charset="0"/>
              </a:rPr>
              <a:t>Anotace: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</a:t>
            </a: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Prezentace v PowerPointu digitálně zpracovává téma „Výpočet 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hustoty látky“. Materiál seznámí žáky s postupem při řešení 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fyzikálních úloh, konkrétně pak s výpočtem hustoty látky. </a:t>
            </a:r>
          </a:p>
          <a:p>
            <a:pPr>
              <a:buNone/>
            </a:pPr>
            <a:r>
              <a:rPr lang="cs-CZ" sz="2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		Prezentace obsahuje příklady k procvičení.</a:t>
            </a:r>
            <a:endParaRPr lang="cs-C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50032"/>
            <a:ext cx="8229600" cy="1066800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/>
                <a:latin typeface="Calibri" pitchFamily="34" charset="0"/>
                <a:cs typeface="Calibri" pitchFamily="34" charset="0"/>
              </a:rPr>
              <a:t>VÝPOČET HUSTOTY LÁTKY</a:t>
            </a:r>
            <a:endParaRPr lang="cs-CZ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363272" cy="4320480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je-li těleso stejnorodé, můžeme vypočítat hustotu tělesa (látky, ze které je těleso vytvořeno)</a:t>
            </a:r>
          </a:p>
          <a:p>
            <a:pPr algn="just"/>
            <a:endParaRPr lang="cs-CZ" sz="16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hustota je rovna hmotnosti tělesa vydělené objemem tělesa</a:t>
            </a: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cs-CZ" sz="3200" b="1" i="1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Co je to stejnorodé těleso?</a:t>
            </a:r>
          </a:p>
          <a:p>
            <a:pPr algn="just">
              <a:buNone/>
            </a:pPr>
            <a:endParaRPr lang="cs-CZ" sz="300" b="1" i="1" dirty="0" smtClean="0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těleso z jedné látky, bez dutin</a:t>
            </a: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l="18107" t="25430" r="52953" b="60395"/>
          <a:stretch>
            <a:fillRect/>
          </a:stretch>
        </p:blipFill>
        <p:spPr bwMode="auto">
          <a:xfrm>
            <a:off x="1691680" y="1700808"/>
            <a:ext cx="588065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363272" cy="5184576"/>
          </a:xfrm>
        </p:spPr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cs-CZ" sz="32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Vzorec pro výpočet hustoty:</a:t>
            </a:r>
          </a:p>
          <a:p>
            <a:pPr lvl="0" algn="just"/>
            <a:endParaRPr lang="cs-CZ" sz="3600" dirty="0" smtClean="0">
              <a:latin typeface="Calibri" pitchFamily="34" charset="0"/>
              <a:cs typeface="Calibri" pitchFamily="34" charset="0"/>
            </a:endParaRPr>
          </a:p>
          <a:p>
            <a:pPr lvl="0" algn="just"/>
            <a:endParaRPr lang="cs-CZ" sz="900" dirty="0" smtClean="0">
              <a:latin typeface="Calibri" pitchFamily="34" charset="0"/>
              <a:cs typeface="Calibri" pitchFamily="34" charset="0"/>
            </a:endParaRPr>
          </a:p>
          <a:p>
            <a:pPr lvl="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    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nebo</a:t>
            </a:r>
          </a:p>
          <a:p>
            <a:pPr lvl="0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lvl="0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lvl="0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11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před dosazováním do vzorce dbáme na to, aby hmotnost i objem byly vyjádřeny ve správných jednotkách</a:t>
            </a:r>
          </a:p>
          <a:p>
            <a:pPr algn="just"/>
            <a:endParaRPr lang="cs-CZ" sz="1400" dirty="0" smtClean="0">
              <a:latin typeface="Calibri" pitchFamily="34" charset="0"/>
              <a:cs typeface="Calibri" pitchFamily="34" charset="0"/>
            </a:endParaRPr>
          </a:p>
          <a:p>
            <a:pPr algn="just"/>
            <a:r>
              <a:rPr lang="cs-CZ" dirty="0" smtClean="0">
                <a:latin typeface="Calibri" pitchFamily="34" charset="0"/>
                <a:cs typeface="Calibri" pitchFamily="34" charset="0"/>
              </a:rPr>
              <a:t>někdy si před výpočtem musíme pomoci převodem jednotek</a:t>
            </a: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ŘEŠENÍ FYZIKÁLNÍCH ÚLOH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906888" cy="35283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V = 5 m</a:t>
            </a:r>
            <a:r>
              <a:rPr lang="cs-CZ" sz="26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>
              <a:buNone/>
            </a:pPr>
            <a:r>
              <a:rPr lang="de-DE" sz="2600" dirty="0" smtClean="0">
                <a:latin typeface="Calibri" pitchFamily="34" charset="0"/>
                <a:cs typeface="Calibri" pitchFamily="34" charset="0"/>
              </a:rPr>
              <a:t>m = 5 t</a:t>
            </a: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11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el-GR" sz="2600" dirty="0" smtClean="0">
                <a:latin typeface="Calibri" pitchFamily="34" charset="0"/>
                <a:cs typeface="Calibri" pitchFamily="34" charset="0"/>
              </a:rPr>
              <a:t>ρ = ? [ 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kg/m</a:t>
            </a:r>
            <a:r>
              <a:rPr lang="cs-CZ" sz="26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]</a:t>
            </a:r>
          </a:p>
          <a:p>
            <a:pPr>
              <a:buNone/>
            </a:pPr>
            <a:r>
              <a:rPr lang="el-GR" sz="2600" dirty="0" smtClean="0">
                <a:latin typeface="Calibri" pitchFamily="34" charset="0"/>
                <a:cs typeface="Calibri" pitchFamily="34" charset="0"/>
              </a:rPr>
              <a:t>ρ = 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m : V </a:t>
            </a:r>
          </a:p>
          <a:p>
            <a:pPr>
              <a:buNone/>
            </a:pPr>
            <a:r>
              <a:rPr lang="el-GR" sz="2600" dirty="0" smtClean="0">
                <a:latin typeface="Calibri" pitchFamily="34" charset="0"/>
                <a:cs typeface="Calibri" pitchFamily="34" charset="0"/>
              </a:rPr>
              <a:t>ρ = 5 000 : 5 = 1000</a:t>
            </a: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nn-NO" sz="2600" dirty="0" smtClean="0">
                <a:latin typeface="Calibri" pitchFamily="34" charset="0"/>
                <a:cs typeface="Calibri" pitchFamily="34" charset="0"/>
              </a:rPr>
              <a:t>ρ = 5 000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n-NO" sz="2600" dirty="0" smtClean="0">
                <a:latin typeface="Calibri" pitchFamily="34" charset="0"/>
                <a:cs typeface="Calibri" pitchFamily="34" charset="0"/>
              </a:rPr>
              <a:t>kg : 5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n-NO" sz="2600" dirty="0" smtClean="0">
                <a:latin typeface="Calibri" pitchFamily="34" charset="0"/>
                <a:cs typeface="Calibri" pitchFamily="34" charset="0"/>
              </a:rPr>
              <a:t>m</a:t>
            </a:r>
            <a:r>
              <a:rPr lang="nn-NO" sz="26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600" baseline="30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= </a:t>
            </a:r>
            <a:r>
              <a:rPr lang="nn-NO" sz="2600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n-NO" sz="2600" dirty="0" smtClean="0">
                <a:latin typeface="Calibri" pitchFamily="34" charset="0"/>
                <a:cs typeface="Calibri" pitchFamily="34" charset="0"/>
              </a:rPr>
              <a:t>000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n-NO" sz="2600" dirty="0" smtClean="0">
                <a:latin typeface="Calibri" pitchFamily="34" charset="0"/>
                <a:cs typeface="Calibri" pitchFamily="34" charset="0"/>
              </a:rPr>
              <a:t>kg/m</a:t>
            </a:r>
            <a:r>
              <a:rPr lang="nn-NO" sz="2600" baseline="30000" dirty="0" smtClean="0">
                <a:latin typeface="Calibri" pitchFamily="34" charset="0"/>
                <a:cs typeface="Calibri" pitchFamily="34" charset="0"/>
              </a:rPr>
              <a:t>3</a:t>
            </a:r>
            <a:endParaRPr lang="cs-CZ" sz="2600" baseline="300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nn-NO" sz="2600" dirty="0" smtClean="0">
                <a:latin typeface="Calibri" pitchFamily="34" charset="0"/>
                <a:cs typeface="Calibri" pitchFamily="34" charset="0"/>
              </a:rPr>
              <a:t>ρ =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n-NO" sz="2600" u="dbl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sz="2600" u="dbl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n-NO" sz="2600" u="dbl" dirty="0" smtClean="0">
                <a:latin typeface="Calibri" pitchFamily="34" charset="0"/>
                <a:cs typeface="Calibri" pitchFamily="34" charset="0"/>
              </a:rPr>
              <a:t>000</a:t>
            </a:r>
            <a:r>
              <a:rPr lang="cs-CZ" sz="2600" u="dbl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nn-NO" sz="2600" u="dbl" dirty="0" smtClean="0">
                <a:latin typeface="Calibri" pitchFamily="34" charset="0"/>
                <a:cs typeface="Calibri" pitchFamily="34" charset="0"/>
              </a:rPr>
              <a:t>kg/m</a:t>
            </a:r>
            <a:r>
              <a:rPr lang="nn-NO" sz="2600" u="dbl" baseline="30000" dirty="0" smtClean="0">
                <a:latin typeface="Calibri" pitchFamily="34" charset="0"/>
                <a:cs typeface="Calibri" pitchFamily="34" charset="0"/>
              </a:rPr>
              <a:t>3</a:t>
            </a:r>
            <a:endParaRPr lang="cs-CZ" sz="2600" u="dbl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2852936"/>
            <a:ext cx="4464496" cy="3600400"/>
          </a:xfrm>
        </p:spPr>
        <p:txBody>
          <a:bodyPr>
            <a:normAutofit/>
          </a:bodyPr>
          <a:lstStyle/>
          <a:p>
            <a:r>
              <a:rPr lang="cs-CZ" sz="2600" dirty="0" smtClean="0">
                <a:latin typeface="Calibri" pitchFamily="34" charset="0"/>
                <a:cs typeface="Calibri" pitchFamily="34" charset="0"/>
              </a:rPr>
              <a:t>pomocí značek a jednotek si vypíšeme známé veličiny</a:t>
            </a:r>
          </a:p>
          <a:p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600" dirty="0" smtClean="0">
                <a:latin typeface="Calibri" pitchFamily="34" charset="0"/>
                <a:cs typeface="Calibri" pitchFamily="34" charset="0"/>
              </a:rPr>
              <a:t>zkontrolujeme si jednotky, pokud je třeba převedeme na základní tvar </a:t>
            </a:r>
            <a:endParaRPr lang="cs-CZ" sz="12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1700808"/>
            <a:ext cx="8208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Calibri" pitchFamily="34" charset="0"/>
                <a:cs typeface="Calibri" pitchFamily="34" charset="0"/>
              </a:rPr>
              <a:t>Úloha: V nádrži je 5 m</a:t>
            </a:r>
            <a:r>
              <a:rPr lang="cs-CZ" sz="28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 vody. Hmotnost této vody je 5 </a:t>
            </a:r>
            <a:r>
              <a:rPr lang="cs-CZ" sz="2800" dirty="0" err="1" smtClean="0">
                <a:latin typeface="Calibri" pitchFamily="34" charset="0"/>
                <a:cs typeface="Calibri" pitchFamily="34" charset="0"/>
              </a:rPr>
              <a:t>t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. Jaká je hustota vody v nádrži? 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11560" y="3861048"/>
            <a:ext cx="288032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39552" y="2708920"/>
            <a:ext cx="792088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1568464" y="3296597"/>
            <a:ext cx="163538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600" dirty="0" smtClean="0">
                <a:latin typeface="Calibri" pitchFamily="34" charset="0"/>
                <a:cs typeface="Calibri" pitchFamily="34" charset="0"/>
              </a:rPr>
              <a:t>= 5 000 kg </a:t>
            </a:r>
            <a:endParaRPr lang="cs-CZ" sz="2600" dirty="0"/>
          </a:p>
        </p:txBody>
      </p:sp>
      <p:sp>
        <p:nvSpPr>
          <p:cNvPr id="10" name="Zástupný symbol pro obsah 3"/>
          <p:cNvSpPr txBox="1">
            <a:spLocks/>
          </p:cNvSpPr>
          <p:nvPr/>
        </p:nvSpPr>
        <p:spPr>
          <a:xfrm>
            <a:off x="4499992" y="2852936"/>
            <a:ext cx="4464496" cy="3600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napíšeme si, jakou veličinu chceme vypočítat a do závorky uvedeme, v jakých vyjde jednotkách</a:t>
            </a:r>
            <a:endParaRPr kumimoji="0" lang="cs-CZ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1" name="Zástupný symbol pro obsah 3"/>
          <p:cNvSpPr txBox="1">
            <a:spLocks/>
          </p:cNvSpPr>
          <p:nvPr/>
        </p:nvSpPr>
        <p:spPr>
          <a:xfrm>
            <a:off x="4499992" y="2852936"/>
            <a:ext cx="4464496" cy="3600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napíšeme si vzoreček, podle kterého žádanou hodnotu vypočítáme</a:t>
            </a:r>
            <a:endParaRPr kumimoji="0" lang="cs-CZ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2" name="Zástupný symbol pro obsah 3"/>
          <p:cNvSpPr txBox="1">
            <a:spLocks/>
          </p:cNvSpPr>
          <p:nvPr/>
        </p:nvSpPr>
        <p:spPr>
          <a:xfrm>
            <a:off x="4499992" y="2852936"/>
            <a:ext cx="4464496" cy="3600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dosadíme do vzorečku a vypočítáme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hodnoty dosazujeme bez jednotek nebo s jednotkami</a:t>
            </a:r>
            <a:endParaRPr kumimoji="0" lang="cs-CZ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4" name="Zástupný symbol pro obsah 3"/>
          <p:cNvSpPr txBox="1">
            <a:spLocks/>
          </p:cNvSpPr>
          <p:nvPr/>
        </p:nvSpPr>
        <p:spPr>
          <a:xfrm>
            <a:off x="4499992" y="2852936"/>
            <a:ext cx="4464496" cy="3600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výsledek uvádíme vždy včetně jednotek</a:t>
            </a:r>
            <a:endParaRPr kumimoji="0" lang="cs-CZ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5" name="Zástupný symbol pro obsah 3"/>
          <p:cNvSpPr txBox="1">
            <a:spLocks/>
          </p:cNvSpPr>
          <p:nvPr/>
        </p:nvSpPr>
        <p:spPr>
          <a:xfrm>
            <a:off x="4499992" y="2852936"/>
            <a:ext cx="4464496" cy="3600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nakonec napíšeme odpověď</a:t>
            </a: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endParaRPr lang="cs-CZ" sz="2600" dirty="0" smtClean="0">
              <a:latin typeface="Calibri" pitchFamily="34" charset="0"/>
              <a:cs typeface="Calibri" pitchFamily="34" charset="0"/>
            </a:endParaRPr>
          </a:p>
          <a:p>
            <a:pPr marL="365760" lvl="0" indent="-256032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v odpovědi nezapomeneme uvést jednotku a rozměr hledané veličiny!!!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</a:t>
            </a:r>
            <a:endParaRPr kumimoji="0" lang="cs-CZ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131840" y="6032901"/>
            <a:ext cx="669674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Hustota vody v nádrži je 1 000 kg/m</a:t>
            </a:r>
            <a:r>
              <a:rPr lang="cs-CZ" sz="26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.</a:t>
            </a:r>
            <a:endParaRPr lang="cs-CZ" sz="26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ZÁPISKY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363272" cy="50405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3000" b="1" u="sng" dirty="0" smtClean="0">
                <a:latin typeface="Calibri" pitchFamily="34" charset="0"/>
                <a:cs typeface="Calibri" pitchFamily="34" charset="0"/>
              </a:rPr>
              <a:t>Výpočet hustoty látky</a:t>
            </a:r>
          </a:p>
          <a:p>
            <a:pPr algn="just">
              <a:buNone/>
            </a:pPr>
            <a:endParaRPr lang="cs-CZ" sz="1300" u="sng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r>
              <a:rPr lang="cs-CZ" sz="2600" u="sng" dirty="0" smtClean="0">
                <a:latin typeface="Calibri" pitchFamily="34" charset="0"/>
                <a:cs typeface="Calibri" pitchFamily="34" charset="0"/>
              </a:rPr>
              <a:t>Stejnorodé těleso </a:t>
            </a:r>
            <a:r>
              <a:rPr lang="cs-CZ" sz="2600" dirty="0" smtClean="0">
                <a:latin typeface="Calibri" pitchFamily="34" charset="0"/>
                <a:cs typeface="Calibri" pitchFamily="34" charset="0"/>
              </a:rPr>
              <a:t>– z jedné látky, bez dutin</a:t>
            </a:r>
          </a:p>
          <a:p>
            <a:pPr algn="just">
              <a:buNone/>
            </a:pPr>
            <a:endParaRPr lang="cs-CZ" sz="13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musíme znát hmotnost a objem stejnorodého tělesa</a:t>
            </a:r>
          </a:p>
          <a:p>
            <a:pPr algn="just">
              <a:buFont typeface="Arial" pitchFamily="34" charset="0"/>
              <a:buChar char="•"/>
            </a:pPr>
            <a:endParaRPr lang="cs-CZ" sz="17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600" b="1" i="1" u="sng" dirty="0" smtClean="0">
                <a:latin typeface="Calibri" pitchFamily="34" charset="0"/>
                <a:cs typeface="Calibri" pitchFamily="34" charset="0"/>
              </a:rPr>
              <a:t>Řešení fyzikálních úloh:</a:t>
            </a:r>
          </a:p>
          <a:p>
            <a:pPr marL="452628" indent="-342900" algn="just">
              <a:buFont typeface="+mj-lt"/>
              <a:buAutoNum type="arabicPeriod"/>
            </a:pPr>
            <a:endParaRPr lang="cs-CZ" sz="13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 algn="just">
              <a:buClrTx/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známé hodnoty (značka, jednotka, popř. převod)</a:t>
            </a:r>
          </a:p>
          <a:p>
            <a:pPr marL="624078" indent="-514350" algn="just">
              <a:buClrTx/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hledaná veličina, předpokládanou jednotku píšeme do závorky</a:t>
            </a:r>
          </a:p>
          <a:p>
            <a:pPr marL="624078" indent="-514350" algn="just">
              <a:buClrTx/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vzoreček pro výpočet</a:t>
            </a:r>
          </a:p>
          <a:p>
            <a:pPr marL="624078" indent="-514350" algn="just">
              <a:buClrTx/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dosazení do vzorečku (s jednotkami nebo bez jednotek), výpočet</a:t>
            </a:r>
          </a:p>
          <a:p>
            <a:pPr marL="624078" indent="-514350" algn="just">
              <a:buClrTx/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výsledek včetně jednotky</a:t>
            </a:r>
          </a:p>
          <a:p>
            <a:pPr marL="624078" indent="-514350" algn="just">
              <a:buClrTx/>
              <a:buFont typeface="+mj-lt"/>
              <a:buAutoNum type="arabicPeriod"/>
            </a:pPr>
            <a:r>
              <a:rPr lang="cs-CZ" sz="2600" dirty="0" smtClean="0">
                <a:latin typeface="Calibri" pitchFamily="34" charset="0"/>
                <a:cs typeface="Calibri" pitchFamily="34" charset="0"/>
              </a:rPr>
              <a:t>odpověď</a:t>
            </a:r>
          </a:p>
          <a:p>
            <a:pPr algn="just"/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/>
            <a:endParaRPr lang="cs-CZ" sz="2000" u="sng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363272" cy="568863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i="1" u="sng" dirty="0" smtClean="0">
                <a:latin typeface="Calibri" pitchFamily="34" charset="0"/>
                <a:cs typeface="Calibri" pitchFamily="34" charset="0"/>
              </a:rPr>
              <a:t>úloha</a:t>
            </a:r>
            <a:r>
              <a:rPr lang="cs-CZ" sz="2400" i="1" dirty="0" smtClean="0">
                <a:latin typeface="Calibri" pitchFamily="34" charset="0"/>
                <a:cs typeface="Calibri" pitchFamily="34" charset="0"/>
              </a:rPr>
              <a:t>: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 V nádrži je 5 m</a:t>
            </a:r>
            <a:r>
              <a:rPr lang="cs-CZ" sz="24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 vody. Hmotnost této vody je 5 </a:t>
            </a:r>
            <a:r>
              <a:rPr lang="cs-CZ" sz="2400" dirty="0" err="1" smtClean="0">
                <a:latin typeface="Calibri" pitchFamily="34" charset="0"/>
                <a:cs typeface="Calibri" pitchFamily="34" charset="0"/>
              </a:rPr>
              <a:t>t</a:t>
            </a:r>
            <a:r>
              <a:rPr lang="cs-CZ" sz="2400" dirty="0" smtClean="0">
                <a:latin typeface="Calibri" pitchFamily="34" charset="0"/>
                <a:cs typeface="Calibri" pitchFamily="34" charset="0"/>
              </a:rPr>
              <a:t>. Jaká je </a:t>
            </a:r>
          </a:p>
          <a:p>
            <a:pPr algn="just"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hustota vody v nádrži?</a:t>
            </a: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lvl="2">
              <a:buNone/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 = 5 m</a:t>
            </a:r>
            <a:r>
              <a:rPr lang="cs-CZ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lvl="2">
              <a:buNone/>
            </a:pPr>
            <a:r>
              <a:rPr lang="de-D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 = 5 t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DE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= 5 000 kg </a:t>
            </a: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2">
              <a:buNone/>
            </a:pPr>
            <a:endParaRPr lang="cs-CZ" sz="1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2">
              <a:buNone/>
            </a:pPr>
            <a:r>
              <a:rPr lang="el-GR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ρ = ? [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kg/m</a:t>
            </a:r>
            <a:r>
              <a:rPr lang="cs-CZ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]</a:t>
            </a:r>
          </a:p>
          <a:p>
            <a:pPr lvl="2">
              <a:buNone/>
            </a:pPr>
            <a:r>
              <a:rPr lang="el-GR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ρ =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 : V </a:t>
            </a:r>
          </a:p>
          <a:p>
            <a:pPr lvl="2">
              <a:buNone/>
            </a:pPr>
            <a:r>
              <a:rPr lang="el-GR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ρ = 5 000 : 5 = 1000</a:t>
            </a:r>
            <a:endParaRPr lang="cs-CZ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2">
              <a:buNone/>
            </a:pPr>
            <a:r>
              <a:rPr lang="nn-NO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ρ = 5 000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nn-NO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kg : 5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nn-NO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</a:t>
            </a:r>
            <a:r>
              <a:rPr lang="nn-NO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cs-CZ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= </a:t>
            </a:r>
            <a:r>
              <a:rPr lang="nn-NO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nn-NO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000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nn-NO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kg/m</a:t>
            </a:r>
            <a:r>
              <a:rPr lang="nn-NO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</a:t>
            </a:r>
            <a:endParaRPr lang="cs-CZ" baseline="30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2">
              <a:buNone/>
            </a:pPr>
            <a:r>
              <a:rPr lang="nn-NO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ρ =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nn-NO" u="dbl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cs-CZ" u="dbl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nn-NO" u="dbl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000</a:t>
            </a:r>
            <a:r>
              <a:rPr lang="cs-CZ" u="dbl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nn-NO" u="dbl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kg/m</a:t>
            </a:r>
            <a:r>
              <a:rPr lang="nn-NO" u="dbl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</a:t>
            </a:r>
            <a:endParaRPr lang="cs-CZ" u="dbl" baseline="30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2">
              <a:buNone/>
            </a:pPr>
            <a:endParaRPr lang="cs-CZ" u="dbl" baseline="300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lvl="2">
              <a:buNone/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Hustota vody v nádrži je 1 000 kg/m</a:t>
            </a:r>
            <a:r>
              <a:rPr lang="cs-CZ" baseline="30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pPr lvl="1">
              <a:buNone/>
            </a:pPr>
            <a:endParaRPr lang="cs-CZ" sz="2400" u="dbl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just"/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1115616" y="3140968"/>
            <a:ext cx="288032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11560" y="2132856"/>
            <a:ext cx="432048" cy="389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1)</a:t>
            </a:r>
          </a:p>
          <a:p>
            <a:endParaRPr lang="cs-CZ" sz="48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2)</a:t>
            </a: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3)</a:t>
            </a:r>
          </a:p>
          <a:p>
            <a:endParaRPr lang="cs-CZ" sz="3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4)</a:t>
            </a:r>
          </a:p>
          <a:p>
            <a:endParaRPr lang="cs-CZ" sz="30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5)</a:t>
            </a:r>
          </a:p>
          <a:p>
            <a:endParaRPr lang="cs-CZ" sz="2000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6)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10952"/>
            <a:ext cx="5770984" cy="62981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Příklady k procvičení:</a:t>
            </a:r>
            <a:endParaRPr lang="cs-CZ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Zástupný symbol pro obsah 14"/>
          <p:cNvSpPr>
            <a:spLocks noGrp="1"/>
          </p:cNvSpPr>
          <p:nvPr>
            <p:ph sz="half" idx="1"/>
          </p:nvPr>
        </p:nvSpPr>
        <p:spPr>
          <a:xfrm>
            <a:off x="251520" y="1556792"/>
            <a:ext cx="8686800" cy="5074579"/>
          </a:xfrm>
        </p:spPr>
        <p:txBody>
          <a:bodyPr>
            <a:noAutofit/>
          </a:bodyPr>
          <a:lstStyle/>
          <a:p>
            <a:pPr marL="624078" indent="-514350">
              <a:buFont typeface="+mj-lt"/>
              <a:buAutoNum type="arabicPeriod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Klíč má hmotnost 50g a jeho objem je 6,4cm</a:t>
            </a:r>
            <a:r>
              <a:rPr lang="cs-CZ" sz="2800" baseline="30000" dirty="0" smtClean="0">
                <a:latin typeface="Calibri" pitchFamily="34" charset="0"/>
                <a:cs typeface="Calibri" pitchFamily="34" charset="0"/>
              </a:rPr>
              <a:t>3.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 Jaká je hustota látky, ze které je klíč vyroben?</a:t>
            </a:r>
          </a:p>
          <a:p>
            <a:pPr marL="852678" indent="-742950">
              <a:buNone/>
            </a:pPr>
            <a:r>
              <a:rPr lang="cs-CZ" sz="4400" dirty="0" smtClean="0">
                <a:latin typeface="Calibri" pitchFamily="34" charset="0"/>
                <a:cs typeface="Calibri" pitchFamily="34" charset="0"/>
              </a:rPr>
              <a:t>   </a:t>
            </a:r>
            <a:endParaRPr lang="cs-CZ" sz="54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Font typeface="+mj-lt"/>
              <a:buAutoNum type="arabicPeriod" startAt="2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Ledová kra o objem 2m</a:t>
            </a:r>
            <a:r>
              <a:rPr lang="cs-CZ" sz="28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 má hmotnost 1834kg. Urči hustotu ledu.</a:t>
            </a:r>
          </a:p>
          <a:p>
            <a:pPr marL="852678" indent="-742950">
              <a:buFont typeface="+mj-lt"/>
              <a:buAutoNum type="arabicPeriod" startAt="2"/>
            </a:pPr>
            <a:endParaRPr lang="cs-CZ" sz="4400" dirty="0" smtClean="0">
              <a:latin typeface="Calibri" pitchFamily="34" charset="0"/>
              <a:cs typeface="Calibri" pitchFamily="34" charset="0"/>
            </a:endParaRPr>
          </a:p>
          <a:p>
            <a:pPr marL="624078" indent="-514350">
              <a:buFont typeface="+mj-lt"/>
              <a:buAutoNum type="arabicPeriod" startAt="2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Vypočítej hustotu železa, pokud víš, že železo o objemu 0,5m</a:t>
            </a:r>
            <a:r>
              <a:rPr lang="cs-CZ" sz="2800" baseline="30000" dirty="0" smtClean="0">
                <a:latin typeface="Calibri" pitchFamily="34" charset="0"/>
                <a:cs typeface="Calibri" pitchFamily="34" charset="0"/>
              </a:rPr>
              <a:t>3</a:t>
            </a:r>
            <a:r>
              <a:rPr lang="cs-CZ" sz="2800" dirty="0" smtClean="0">
                <a:latin typeface="Calibri" pitchFamily="34" charset="0"/>
                <a:cs typeface="Calibri" pitchFamily="34" charset="0"/>
              </a:rPr>
              <a:t> má hmotnost 3,9t.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372200" y="2401724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7,8125 g/cm</a:t>
            </a:r>
            <a:r>
              <a:rPr lang="cs-CZ" sz="2800" baseline="30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3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04248" y="414908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917 kg/m</a:t>
            </a:r>
            <a:r>
              <a:rPr lang="cs-CZ" sz="2800" baseline="30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3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88224" y="573325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7800 kg/m</a:t>
            </a:r>
            <a:r>
              <a:rPr lang="cs-CZ" sz="2800" baseline="30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3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</a:bodyPr>
          <a:lstStyle/>
          <a:p>
            <a:r>
              <a:rPr lang="cs-CZ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latin typeface="Calibri" pitchFamily="34" charset="0"/>
                <a:cs typeface="Calibri" pitchFamily="34" charset="0"/>
              </a:rPr>
              <a:t>CITACE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472971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Microsoft Office – PowerPoint</a:t>
            </a: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endParaRPr lang="cs-CZ" sz="2400" dirty="0" smtClean="0">
              <a:latin typeface="Calibri" pitchFamily="34" charset="0"/>
              <a:cs typeface="Calibri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	</a:t>
            </a:r>
          </a:p>
          <a:p>
            <a:pPr algn="just">
              <a:buNone/>
            </a:pPr>
            <a:endParaRPr lang="cs-CZ" sz="40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1178</TotalTime>
  <Words>463</Words>
  <Application>Microsoft Office PowerPoint</Application>
  <PresentationFormat>Předvádění na obrazovce (4:3)</PresentationFormat>
  <Paragraphs>136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Výukový materiál </vt:lpstr>
      <vt:lpstr>Snímek 2</vt:lpstr>
      <vt:lpstr>Snímek 3</vt:lpstr>
      <vt:lpstr>VÝPOČET HUSTOTY LÁTKY</vt:lpstr>
      <vt:lpstr>Snímek 5</vt:lpstr>
      <vt:lpstr>ŘEŠENÍ FYZIKÁLNÍCH ÚLOH</vt:lpstr>
      <vt:lpstr>ZÁPISKY</vt:lpstr>
      <vt:lpstr>Snímek 8</vt:lpstr>
      <vt:lpstr>Příklady k procvičení: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Jája</dc:creator>
  <cp:lastModifiedBy>Jája</cp:lastModifiedBy>
  <cp:revision>122</cp:revision>
  <dcterms:created xsi:type="dcterms:W3CDTF">2012-01-03T20:22:29Z</dcterms:created>
  <dcterms:modified xsi:type="dcterms:W3CDTF">2012-05-30T19:03:52Z</dcterms:modified>
</cp:coreProperties>
</file>