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71" r:id="rId2"/>
    <p:sldId id="272" r:id="rId3"/>
    <p:sldId id="273" r:id="rId4"/>
    <p:sldId id="287" r:id="rId5"/>
    <p:sldId id="258" r:id="rId6"/>
    <p:sldId id="288" r:id="rId7"/>
    <p:sldId id="286" r:id="rId8"/>
    <p:sldId id="262" r:id="rId9"/>
    <p:sldId id="289" r:id="rId10"/>
    <p:sldId id="263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>
        <p:scale>
          <a:sx n="62" d="100"/>
          <a:sy n="62" d="100"/>
        </p:scale>
        <p:origin x="-139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A85DC2-45DE-43B9-AC47-81636F8830A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F6/13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Výpočet hmotnosti látky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jednotky hmotnosti,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výpočet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hmotnosti.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„Výpočet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hmotnosti látky“.  Materiál seznámí žáky s postupem při výpočtu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hmotnosti látky . Prezentace obsahuje příklady k procvičení.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5003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VÝPOČET HMOTNOSTI LÁTKY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363272" cy="4392488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je-li těleso ze stejnorodé látky (z jedné látky, bez dutin) pak můžeme určit jeho hmotnost bez použití vah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pro výpočet hmotnosti musíme znát objem tělesa a hustotu látky, ze které je těleso vyrobeno</a:t>
            </a:r>
          </a:p>
          <a:p>
            <a:pPr algn="just"/>
            <a:endParaRPr lang="cs-CZ" sz="4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0453" t="30825" r="38875" b="38935"/>
          <a:stretch>
            <a:fillRect/>
          </a:stretch>
        </p:blipFill>
        <p:spPr bwMode="auto">
          <a:xfrm>
            <a:off x="5908648" y="4509120"/>
            <a:ext cx="204772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2843808" y="3068960"/>
            <a:ext cx="3600400" cy="1368152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hmotnost stejnorodého tělesa určíme tak, že vynásobíme hustotu látky tělesa a objem tělesa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Clr>
                <a:srgbClr val="A04DA3"/>
              </a:buClr>
              <a:buNone/>
            </a:pPr>
            <a:r>
              <a:rPr lang="cs-CZ" sz="3200" b="1" dirty="0" smtClean="0">
                <a:solidFill>
                  <a:srgbClr val="53548A"/>
                </a:solidFill>
                <a:latin typeface="Calibri" pitchFamily="34" charset="0"/>
                <a:cs typeface="Calibri" pitchFamily="34" charset="0"/>
              </a:rPr>
              <a:t>Vzorec pro výpočet hmotnosti:</a:t>
            </a: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800" dirty="0" smtClean="0">
                <a:latin typeface="Calibri" pitchFamily="34" charset="0"/>
                <a:cs typeface="Calibri" pitchFamily="34" charset="0"/>
              </a:rPr>
              <a:t>m = ρ </a:t>
            </a:r>
            <a:r>
              <a:rPr lang="cs-CZ" sz="4800" baseline="30000" dirty="0" smtClean="0">
                <a:latin typeface="Calibri" pitchFamily="34" charset="0"/>
                <a:cs typeface="Calibri" pitchFamily="34" charset="0"/>
              </a:rPr>
              <a:t>.</a:t>
            </a:r>
            <a:r>
              <a:rPr lang="cs-CZ" sz="4800" dirty="0" smtClean="0">
                <a:latin typeface="Calibri" pitchFamily="34" charset="0"/>
                <a:cs typeface="Calibri" pitchFamily="34" charset="0"/>
              </a:rPr>
              <a:t> V</a:t>
            </a:r>
            <a:endParaRPr lang="cs-CZ" sz="5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vzorec můžeme odvodit pomocí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„trojúhelníku“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Příklad na výpočet hmotnosti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906888" cy="35283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V = 1,6 m</a:t>
            </a:r>
            <a:r>
              <a:rPr lang="cs-CZ" sz="26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el-GR" sz="2600" dirty="0" smtClean="0">
                <a:latin typeface="Calibri" pitchFamily="34" charset="0"/>
                <a:cs typeface="Calibri" pitchFamily="34" charset="0"/>
              </a:rPr>
              <a:t>ρ</a:t>
            </a:r>
            <a:r>
              <a:rPr lang="de-DE" sz="2600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2 100 kg/m</a:t>
            </a:r>
            <a:r>
              <a:rPr lang="cs-CZ" sz="26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el-GR" sz="2600" dirty="0" smtClean="0">
                <a:latin typeface="Calibri" pitchFamily="34" charset="0"/>
                <a:cs typeface="Calibri" pitchFamily="34" charset="0"/>
              </a:rPr>
              <a:t> = ? [ 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kg ]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el-GR" sz="2600" dirty="0" smtClean="0">
                <a:latin typeface="Calibri" pitchFamily="34" charset="0"/>
                <a:cs typeface="Calibri" pitchFamily="34" charset="0"/>
              </a:rPr>
              <a:t> = ρ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600" baseline="30000" dirty="0" smtClean="0">
                <a:latin typeface="Calibri" pitchFamily="34" charset="0"/>
                <a:cs typeface="Calibri" pitchFamily="34" charset="0"/>
              </a:rPr>
              <a:t>.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V 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el-GR" sz="2600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2 100 </a:t>
            </a:r>
            <a:r>
              <a:rPr lang="cs-CZ" sz="2600" baseline="30000" dirty="0" smtClean="0">
                <a:latin typeface="Calibri" pitchFamily="34" charset="0"/>
                <a:cs typeface="Calibri" pitchFamily="34" charset="0"/>
              </a:rPr>
              <a:t>.</a:t>
            </a:r>
            <a:r>
              <a:rPr lang="el-GR" sz="2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1,6</a:t>
            </a:r>
            <a:r>
              <a:rPr lang="el-GR" sz="2600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3 360</a:t>
            </a:r>
          </a:p>
          <a:p>
            <a:pPr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nn-NO" sz="2600" dirty="0" smtClean="0">
                <a:latin typeface="Calibri" pitchFamily="34" charset="0"/>
                <a:cs typeface="Calibri" pitchFamily="34" charset="0"/>
              </a:rPr>
              <a:t> =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600" u="dbl" dirty="0" smtClean="0">
                <a:latin typeface="Calibri" pitchFamily="34" charset="0"/>
                <a:cs typeface="Calibri" pitchFamily="34" charset="0"/>
              </a:rPr>
              <a:t>3 36</a:t>
            </a:r>
            <a:r>
              <a:rPr lang="nn-NO" sz="2600" u="dbl" dirty="0" smtClean="0">
                <a:latin typeface="Calibri" pitchFamily="34" charset="0"/>
                <a:cs typeface="Calibri" pitchFamily="34" charset="0"/>
              </a:rPr>
              <a:t>0</a:t>
            </a:r>
            <a:r>
              <a:rPr lang="cs-CZ" sz="2600" u="dbl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nn-NO" sz="2600" u="dbl" dirty="0" smtClean="0">
                <a:latin typeface="Calibri" pitchFamily="34" charset="0"/>
                <a:cs typeface="Calibri" pitchFamily="34" charset="0"/>
              </a:rPr>
              <a:t>kg</a:t>
            </a:r>
            <a:endParaRPr lang="cs-CZ" sz="2600" u="dbl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700808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Betonový panel má objem 1,6 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Hustota betonu je 2100 kg/m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Jaká je hmotnost betonového panelu?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11560" y="3861048"/>
            <a:ext cx="288032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39552" y="2708920"/>
            <a:ext cx="79208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915816" y="6032901"/>
            <a:ext cx="669674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Hmotnost betonového panelu je 3 360 kg.</a:t>
            </a:r>
            <a:endParaRPr lang="cs-CZ" sz="26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Výpočet hmotnosti látky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ClrTx/>
              <a:buFont typeface="Calibri" pitchFamily="34" charset="0"/>
              <a:buChar char="‒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musíme znát objem stejnorodého tělesa a hustotu látky, ze které je těleso vyrobeno</a:t>
            </a:r>
          </a:p>
          <a:p>
            <a:pPr algn="just"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 algn="just">
              <a:buClr>
                <a:srgbClr val="A04DA3"/>
              </a:buClr>
              <a:buNone/>
            </a:pPr>
            <a:r>
              <a:rPr lang="cs-CZ" sz="2400" b="1" u="sng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vzorec: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hustota látky tělesa </a:t>
            </a:r>
            <a:r>
              <a:rPr lang="el-GR" sz="24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ρ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vynásobená objemem tělesa</a:t>
            </a:r>
            <a:r>
              <a:rPr lang="cs-CZ" sz="24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</a:t>
            </a: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Clr>
                <a:srgbClr val="A04DA3"/>
              </a:buCl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			m = ρ </a:t>
            </a:r>
            <a:r>
              <a:rPr lang="cs-CZ" sz="3200" baseline="30000" dirty="0" smtClean="0">
                <a:latin typeface="Calibri" pitchFamily="34" charset="0"/>
                <a:cs typeface="Calibri" pitchFamily="34" charset="0"/>
              </a:rPr>
              <a:t>.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V</a:t>
            </a: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28" y="4365104"/>
            <a:ext cx="1800200" cy="720080"/>
          </a:xfrm>
          <a:prstGeom prst="rect">
            <a:avLst/>
          </a:prstGeom>
          <a:noFill/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</a:blip>
          <a:srcRect l="40453" t="30825" r="38875" b="38935"/>
          <a:stretch>
            <a:fillRect/>
          </a:stretch>
        </p:blipFill>
        <p:spPr bwMode="auto">
          <a:xfrm>
            <a:off x="5508104" y="4293096"/>
            <a:ext cx="204772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363272" cy="568863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i="1" u="sng" dirty="0" smtClean="0">
                <a:latin typeface="Calibri" pitchFamily="34" charset="0"/>
                <a:cs typeface="Calibri" pitchFamily="34" charset="0"/>
              </a:rPr>
              <a:t>úloha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Betonový panel má objem 1,6 m3. Hustota betonu je </a:t>
            </a: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2100 kg/m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Jaká je hmotnost betonového panelu?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lvl="2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 = 1,6 m</a:t>
            </a:r>
            <a:r>
              <a:rPr lang="cs-CZ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pPr lvl="2">
              <a:buNone/>
            </a:pPr>
            <a:r>
              <a:rPr lang="el-GR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ρ = 2 100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kg/m</a:t>
            </a:r>
            <a:r>
              <a:rPr lang="cs-CZ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</a:p>
          <a:p>
            <a:pPr lvl="2">
              <a:buNone/>
            </a:pPr>
            <a:endParaRPr lang="cs-CZ" sz="105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lvl="2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 = ? [ kg ]</a:t>
            </a:r>
          </a:p>
          <a:p>
            <a:pPr lvl="2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 = </a:t>
            </a:r>
            <a:r>
              <a:rPr lang="el-GR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ρ </a:t>
            </a:r>
            <a:r>
              <a:rPr lang="el-GR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r>
              <a:rPr lang="el-GR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 </a:t>
            </a:r>
          </a:p>
          <a:p>
            <a:pPr lvl="2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 = 2 100 </a:t>
            </a:r>
            <a:r>
              <a:rPr lang="cs-CZ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1,6 = 3 360</a:t>
            </a:r>
          </a:p>
          <a:p>
            <a:pPr lvl="2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lvl="2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 = </a:t>
            </a:r>
            <a:r>
              <a:rPr lang="cs-CZ" u="dbl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3 360 kg</a:t>
            </a:r>
          </a:p>
          <a:p>
            <a:pPr lvl="2">
              <a:buNone/>
            </a:pPr>
            <a:endParaRPr lang="cs-CZ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lvl="2">
              <a:buNone/>
            </a:pPr>
            <a:r>
              <a:rPr lang="pl-PL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Hmotnost betonového panelu je 3 360 kg.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115616" y="3140968"/>
            <a:ext cx="288032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0952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8686800" cy="5074579"/>
          </a:xfrm>
        </p:spPr>
        <p:txBody>
          <a:bodyPr>
            <a:no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Žulový kvádr má objem 2m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a hustotu 2600kg/m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Vypočítej hmotnost žulového kvádru.</a:t>
            </a:r>
          </a:p>
          <a:p>
            <a:pPr marL="852678" indent="-742950" algn="r">
              <a:buNone/>
            </a:pPr>
            <a:r>
              <a:rPr lang="cs-CZ" sz="3600" dirty="0" smtClean="0">
                <a:latin typeface="Calibri" pitchFamily="34" charset="0"/>
                <a:cs typeface="Calibri" pitchFamily="34" charset="0"/>
              </a:rPr>
              <a:t>  </a:t>
            </a:r>
          </a:p>
          <a:p>
            <a:pPr marL="624078" indent="-514350">
              <a:buFont typeface="+mj-lt"/>
              <a:buAutoNum type="arabicPeriod" startAt="2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Jakou hmotnost musí unést valník, na který dřevorubci naložili dvě borovice. Kmen jedné z nich měl objem 0,6m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druhé 0,4m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Hustota borového dřeva je 500kg/m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852678" indent="-742950">
              <a:buFont typeface="+mj-lt"/>
              <a:buAutoNum type="arabicPeriod" startAt="2"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 startAt="2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Unesl(a) bys krychli vyrobenou z korku, jejíž objem je 0,2m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a hustota 200kg/m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?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36296" y="240172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5200 kg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465313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500 kg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609329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40 kg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1221</TotalTime>
  <Words>318</Words>
  <Application>Microsoft Office PowerPoint</Application>
  <PresentationFormat>Předvádění na obrazovce (4:3)</PresentationFormat>
  <Paragraphs>101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Výukový materiál </vt:lpstr>
      <vt:lpstr>Snímek 2</vt:lpstr>
      <vt:lpstr>Snímek 3</vt:lpstr>
      <vt:lpstr>VÝPOČET HMOTNOSTI LÁTKY</vt:lpstr>
      <vt:lpstr>Snímek 5</vt:lpstr>
      <vt:lpstr>Příklad na výpočet hmotnosti</vt:lpstr>
      <vt:lpstr>ZÁPISKY</vt:lpstr>
      <vt:lpstr>Snímek 8</vt:lpstr>
      <vt:lpstr>Příklady k procvičení: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122</cp:revision>
  <dcterms:created xsi:type="dcterms:W3CDTF">2012-01-03T20:22:29Z</dcterms:created>
  <dcterms:modified xsi:type="dcterms:W3CDTF">2012-05-30T19:04:40Z</dcterms:modified>
</cp:coreProperties>
</file>