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7"/>
  </p:notesMasterIdLst>
  <p:handoutMasterIdLst>
    <p:handoutMasterId r:id="rId18"/>
  </p:handoutMasterIdLst>
  <p:sldIdLst>
    <p:sldId id="271" r:id="rId2"/>
    <p:sldId id="272" r:id="rId3"/>
    <p:sldId id="273" r:id="rId4"/>
    <p:sldId id="287" r:id="rId5"/>
    <p:sldId id="258" r:id="rId6"/>
    <p:sldId id="289" r:id="rId7"/>
    <p:sldId id="290" r:id="rId8"/>
    <p:sldId id="292" r:id="rId9"/>
    <p:sldId id="293" r:id="rId10"/>
    <p:sldId id="294" r:id="rId11"/>
    <p:sldId id="288" r:id="rId12"/>
    <p:sldId id="286" r:id="rId13"/>
    <p:sldId id="295" r:id="rId14"/>
    <p:sldId id="296" r:id="rId15"/>
    <p:sldId id="263" r:id="rId16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28" autoAdjust="0"/>
    <p:restoredTop sz="94660"/>
  </p:normalViewPr>
  <p:slideViewPr>
    <p:cSldViewPr>
      <p:cViewPr>
        <p:scale>
          <a:sx n="100" d="100"/>
          <a:sy n="100" d="100"/>
        </p:scale>
        <p:origin x="-312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4021138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1DD517-9AE3-49E5-8D5F-34EFEB674115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4021138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4E5EEF-B53B-470F-88DC-D88C8E5AA7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1138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7245DE-8D35-4BBF-A916-D8053F450E81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8350"/>
            <a:ext cx="5114925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09613" y="4860925"/>
            <a:ext cx="5680075" cy="4605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1138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A85DC2-45DE-43B9-AC47-81636F8830A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A85DC2-45DE-43B9-AC47-81636F8830A2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etc.usf.edu/clipar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Výukový materiál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zpracovaný v rámci projektu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725144"/>
            <a:ext cx="6136676" cy="16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/>
          <a:srcRect l="7974" t="20881" r="7974" b="12529"/>
          <a:stretch>
            <a:fillRect/>
          </a:stretch>
        </p:blipFill>
        <p:spPr bwMode="auto">
          <a:xfrm>
            <a:off x="2411760" y="548680"/>
            <a:ext cx="4176464" cy="252690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21800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</a:t>
            </a: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Registrační číslo projektu: CZ 1.07/1.4.00/21.1886</a:t>
            </a:r>
          </a:p>
          <a:p>
            <a:pPr>
              <a:buNone/>
            </a:pPr>
            <a:endParaRPr lang="cs-CZ" b="1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Šablona:  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32</a:t>
            </a: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                        Sada: 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F6/14</a:t>
            </a: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</a:t>
            </a: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Fyzika    </a:t>
            </a:r>
          </a:p>
          <a:p>
            <a:pPr>
              <a:buNone/>
            </a:pPr>
            <a:endParaRPr lang="cs-CZ" sz="500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Ročník: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6.</a:t>
            </a:r>
          </a:p>
          <a:p>
            <a:pPr>
              <a:buNone/>
            </a:pPr>
            <a:endParaRPr lang="cs-CZ" sz="5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Jméno autora: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Ing.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Puršová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Jaroslava</a:t>
            </a:r>
          </a:p>
          <a:p>
            <a:pPr>
              <a:buNone/>
            </a:pPr>
            <a:endParaRPr lang="cs-CZ" sz="500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Škola: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ZŠ Ústí nad Labem, Hluboká 150</a:t>
            </a: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805264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Název vzdělávacího materiálu:</a:t>
            </a:r>
          </a:p>
          <a:p>
            <a:pPr>
              <a:buNone/>
            </a:pPr>
            <a:endParaRPr lang="cs-CZ" sz="1100" u="sng" dirty="0" smtClean="0">
              <a:latin typeface="Calibri" pitchFamily="34" charset="0"/>
              <a:cs typeface="Calibri" pitchFamily="34" charset="0"/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MĚŘENÍ FYZIKÁLNÍCH VELIČIN</a:t>
            </a:r>
            <a:endParaRPr lang="cs-CZ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1800" dirty="0" smtClean="0">
                <a:latin typeface="Calibri" pitchFamily="34" charset="0"/>
                <a:cs typeface="Calibri" pitchFamily="34" charset="0"/>
              </a:rPr>
              <a:t> </a:t>
            </a: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Téma hodiny: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</a:t>
            </a: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Čas, jednotky času</a:t>
            </a:r>
          </a:p>
          <a:p>
            <a:pPr>
              <a:buNone/>
            </a:pPr>
            <a:endParaRPr lang="cs-CZ" sz="32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Klíčová slova: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Čas, 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den, měsíc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, rok, hodina, minuta, sekunda.</a:t>
            </a:r>
          </a:p>
          <a:p>
            <a:pPr>
              <a:buNone/>
            </a:pPr>
            <a:endParaRPr lang="cs-CZ" sz="2000" b="1" u="sng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Anotace: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Prezentace v PowerPointu digitálně zpracovává téma „Čas, 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jednotky času “. Materiál seznámí žáky se základními vztahy 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mezi jednotkami času. Prezentace obsahuje příklady k procvičení.</a:t>
            </a:r>
            <a:endParaRPr lang="cs-CZ" sz="32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131840" y="4797152"/>
            <a:ext cx="3096344" cy="1656184"/>
          </a:xfrm>
          <a:prstGeom prst="roundRect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Čas</a:t>
            </a:r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363272" cy="4968552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čas je jedna ze základních fyzikálních veličin, jíž se měří vzdálenost mezi událostmi </a:t>
            </a:r>
          </a:p>
          <a:p>
            <a:pPr algn="just"/>
            <a:endParaRPr lang="cs-CZ" sz="13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je velmi obtížné si čas nějak představit </a:t>
            </a:r>
          </a:p>
          <a:p>
            <a:pPr algn="just"/>
            <a:endParaRPr lang="cs-CZ" sz="10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pokusy o pochopení času byly po dlouhou dobu především doménou filosofů, později i přírodovědců</a:t>
            </a:r>
          </a:p>
          <a:p>
            <a:pPr algn="just"/>
            <a:endParaRPr lang="cs-CZ" sz="3200" dirty="0" smtClean="0">
              <a:latin typeface="Calibri" pitchFamily="34" charset="0"/>
              <a:cs typeface="Calibri" pitchFamily="34" charset="0"/>
            </a:endParaRPr>
          </a:p>
          <a:p>
            <a:pPr algn="ctr">
              <a:buNone/>
            </a:pPr>
            <a:r>
              <a:rPr lang="cs-CZ" sz="36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Značka času:</a:t>
            </a:r>
          </a:p>
          <a:p>
            <a:pPr algn="ctr">
              <a:buNone/>
            </a:pPr>
            <a:r>
              <a:rPr lang="cs-CZ" sz="5400" dirty="0" smtClean="0">
                <a:latin typeface="Calibri" pitchFamily="34" charset="0"/>
                <a:cs typeface="Calibri" pitchFamily="34" charset="0"/>
              </a:rPr>
              <a:t>t</a:t>
            </a:r>
            <a:endParaRPr lang="cs-CZ" sz="40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00808"/>
            <a:ext cx="8363272" cy="5400600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člověk začal měřit čas pravděpodobně v dobách, kdy se naučil počítat</a:t>
            </a: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zpočátku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používal přirozené časové úseky:</a:t>
            </a:r>
          </a:p>
          <a:p>
            <a:pPr algn="just"/>
            <a:endParaRPr lang="cs-CZ" sz="1600" dirty="0" smtClean="0">
              <a:latin typeface="Calibri" pitchFamily="34" charset="0"/>
              <a:cs typeface="Calibri" pitchFamily="34" charset="0"/>
            </a:endParaRPr>
          </a:p>
          <a:p>
            <a:pPr lvl="8">
              <a:buFont typeface="Arial" pitchFamily="34" charset="0"/>
              <a:buChar char="•"/>
            </a:pPr>
            <a:r>
              <a:rPr lang="cs-CZ" sz="4800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  den</a:t>
            </a:r>
          </a:p>
          <a:p>
            <a:pPr lvl="8">
              <a:buFont typeface="Arial" pitchFamily="34" charset="0"/>
              <a:buChar char="•"/>
            </a:pPr>
            <a:r>
              <a:rPr lang="cs-CZ" sz="4800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  měsíc</a:t>
            </a:r>
          </a:p>
          <a:p>
            <a:pPr lvl="8">
              <a:buFont typeface="Arial" pitchFamily="34" charset="0"/>
              <a:buChar char="•"/>
            </a:pPr>
            <a:r>
              <a:rPr lang="cs-CZ" sz="4800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  rok</a:t>
            </a:r>
          </a:p>
          <a:p>
            <a:pPr algn="just">
              <a:buNone/>
            </a:pPr>
            <a:endParaRPr lang="cs-CZ" sz="1400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historie</a:t>
            </a:r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2290" name="Picture 2" descr="data,domácnosti,ikony,kalendáře,kanceláře,kancelářské potřeby,ořezané obrázky,oříznuté obrázky,PNG,průhledné pozadí,stolní kalendáře,vystřižené obrázky"/>
          <p:cNvPicPr>
            <a:picLocks noChangeAspect="1" noChangeArrowheads="1"/>
          </p:cNvPicPr>
          <p:nvPr/>
        </p:nvPicPr>
        <p:blipFill>
          <a:blip r:embed="rId2" cstate="print"/>
          <a:srcRect l="20935" t="25587" r="20912" b="25564"/>
          <a:stretch>
            <a:fillRect/>
          </a:stretch>
        </p:blipFill>
        <p:spPr bwMode="auto">
          <a:xfrm>
            <a:off x="5436096" y="3717032"/>
            <a:ext cx="3707904" cy="311463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363272" cy="5157192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první časový úsek, který lidé určovali</a:t>
            </a:r>
          </a:p>
          <a:p>
            <a:pPr algn="just"/>
            <a:endParaRPr lang="cs-CZ" sz="12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jako den se označuje doba jednoho otočení planety Země kolem své osy</a:t>
            </a:r>
          </a:p>
          <a:p>
            <a:pPr algn="just"/>
            <a:endParaRPr lang="cs-CZ" sz="12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sledujeme-li otočení vůči Slunci – říkáme mu sluneční den</a:t>
            </a:r>
          </a:p>
          <a:p>
            <a:pPr algn="just"/>
            <a:endParaRPr lang="cs-CZ" sz="12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sluneční den –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doba mezi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dvěma následujícími průchody Slunce nejvyšším bodem na obloze (poledne)</a:t>
            </a:r>
          </a:p>
          <a:p>
            <a:pPr algn="just"/>
            <a:endParaRPr lang="cs-CZ" sz="12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sluneční den trvá 24 hodin</a:t>
            </a:r>
          </a:p>
          <a:p>
            <a:pPr algn="just"/>
            <a:endParaRPr lang="cs-CZ" sz="16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1400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den</a:t>
            </a:r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00200"/>
            <a:ext cx="8363272" cy="5157192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měsíc je doba mezi dvěma následujícími úplňky, trvá asi 29,5 dne</a:t>
            </a:r>
          </a:p>
          <a:p>
            <a:pPr algn="just"/>
            <a:endParaRPr lang="cs-CZ" sz="12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kalendářní měsíc v našem gregoriánském kalendáři trvá 28 až 31 dní</a:t>
            </a:r>
          </a:p>
          <a:p>
            <a:pPr algn="just"/>
            <a:endParaRPr lang="cs-CZ" sz="12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16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1400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měsíc</a:t>
            </a:r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42" name="Picture 2" descr="Moo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3621359"/>
            <a:ext cx="3019425" cy="30480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00200"/>
            <a:ext cx="8363272" cy="5157192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doba mezi dvěma následujícími jarními rovnodennostmi –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doba,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za kterou Země oběhne Slunce</a:t>
            </a:r>
          </a:p>
          <a:p>
            <a:pPr algn="just"/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rok trvá 365,25 dne</a:t>
            </a:r>
          </a:p>
          <a:p>
            <a:pPr algn="just"/>
            <a:endParaRPr lang="cs-CZ" sz="12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44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12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kalendářní rok trvá 365 dní</a:t>
            </a:r>
          </a:p>
          <a:p>
            <a:pPr algn="just"/>
            <a:endParaRPr lang="cs-CZ" sz="14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přestupný rok trvá 366 dní (jednou za 4 roky)</a:t>
            </a: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16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1400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ROK</a:t>
            </a:r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Šipka dolů 3"/>
          <p:cNvSpPr/>
          <p:nvPr/>
        </p:nvSpPr>
        <p:spPr>
          <a:xfrm>
            <a:off x="2051720" y="4221088"/>
            <a:ext cx="648072" cy="72008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00808"/>
            <a:ext cx="8363272" cy="5400600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postupně se vyskytovala potřeba kratšího časového úseku</a:t>
            </a:r>
          </a:p>
          <a:p>
            <a:pPr algn="just"/>
            <a:endParaRPr lang="cs-CZ" sz="12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den dělíme na kratší časové úseky:</a:t>
            </a:r>
          </a:p>
          <a:p>
            <a:pPr algn="just"/>
            <a:endParaRPr lang="cs-CZ" sz="1600" dirty="0" smtClean="0">
              <a:latin typeface="Calibri" pitchFamily="34" charset="0"/>
              <a:cs typeface="Calibri" pitchFamily="34" charset="0"/>
            </a:endParaRPr>
          </a:p>
          <a:p>
            <a:pPr lvl="8"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  hodina</a:t>
            </a:r>
          </a:p>
          <a:p>
            <a:pPr lvl="8"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  minuta</a:t>
            </a:r>
          </a:p>
          <a:p>
            <a:pPr lvl="8"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  sekunda</a:t>
            </a:r>
          </a:p>
          <a:p>
            <a:pPr algn="just">
              <a:buNone/>
            </a:pPr>
            <a:endParaRPr lang="cs-CZ" sz="14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toto dělení má původ ve staré Sumerské říši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                       tisíc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let př.n.l.</a:t>
            </a:r>
            <a:endParaRPr lang="cs-CZ" sz="3200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jednotky času</a:t>
            </a:r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8196" name="Picture 4" descr="Pocket Watch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2348880"/>
            <a:ext cx="2143125" cy="30480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00808"/>
            <a:ext cx="8363272" cy="5400600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základní jednotka času:</a:t>
            </a:r>
            <a:endParaRPr lang="cs-CZ" sz="900" dirty="0" smtClean="0">
              <a:solidFill>
                <a:srgbClr val="53548A"/>
              </a:solidFill>
              <a:latin typeface="Calibri" pitchFamily="34" charset="0"/>
              <a:cs typeface="Calibri" pitchFamily="34" charset="0"/>
            </a:endParaRPr>
          </a:p>
          <a:p>
            <a:pPr lvl="0" algn="ctr">
              <a:buClr>
                <a:srgbClr val="A04DA3"/>
              </a:buClr>
              <a:buNone/>
            </a:pPr>
            <a:r>
              <a:rPr lang="cs-CZ" sz="4400" dirty="0" smtClean="0">
                <a:solidFill>
                  <a:srgbClr val="53548A"/>
                </a:solidFill>
                <a:latin typeface="Calibri" pitchFamily="34" charset="0"/>
                <a:cs typeface="Calibri" pitchFamily="34" charset="0"/>
              </a:rPr>
              <a:t>sekunda – s</a:t>
            </a:r>
          </a:p>
          <a:p>
            <a:pPr lvl="0" algn="ctr">
              <a:buClr>
                <a:srgbClr val="A04DA3"/>
              </a:buCl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(v hovorové řeči také vteřina)</a:t>
            </a:r>
          </a:p>
          <a:p>
            <a:pPr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dnes se její délka neurčuje z doby jednoho dne</a:t>
            </a:r>
          </a:p>
          <a:p>
            <a:pPr algn="just"/>
            <a:endParaRPr lang="cs-CZ" sz="14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je stanovena pomocí velmi pravidelných vlnění, které vychází z atomů</a:t>
            </a:r>
          </a:p>
          <a:p>
            <a:pPr algn="just"/>
            <a:endParaRPr lang="cs-CZ" sz="16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ze sekundy se odvozují další jednotky času: minuta, hodina, den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Základní jednotka času</a:t>
            </a:r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>
            <a:normAutofit/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jednotky času</a:t>
            </a:r>
            <a:endParaRPr lang="cs-CZ" sz="4400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683568" y="2276872"/>
          <a:ext cx="7776863" cy="288487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2288"/>
                <a:gridCol w="1751545"/>
                <a:gridCol w="3433030"/>
              </a:tblGrid>
              <a:tr h="691262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latin typeface="Calibri" pitchFamily="34" charset="0"/>
                          <a:cs typeface="Calibri" pitchFamily="34" charset="0"/>
                        </a:rPr>
                        <a:t>jednotka</a:t>
                      </a:r>
                      <a:endParaRPr lang="cs-CZ" sz="28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Calibri" pitchFamily="34" charset="0"/>
                          <a:cs typeface="Calibri" pitchFamily="34" charset="0"/>
                        </a:rPr>
                        <a:t>značka</a:t>
                      </a:r>
                      <a:endParaRPr lang="cs-CZ" sz="28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latin typeface="Calibri" pitchFamily="34" charset="0"/>
                          <a:cs typeface="Calibri" pitchFamily="34" charset="0"/>
                        </a:rPr>
                        <a:t>převod</a:t>
                      </a:r>
                      <a:endParaRPr lang="cs-CZ" sz="28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</a:tr>
              <a:tr h="4838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den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66FFFF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 d = 24 h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/>
                </a:tc>
              </a:tr>
              <a:tr h="4838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hodina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66FFFF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h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 h = 60 min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 h = 3 600 s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/>
                </a:tc>
              </a:tr>
              <a:tr h="6452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minuta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66FFFF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min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 min = 60 s</a:t>
                      </a:r>
                    </a:p>
                  </a:txBody>
                  <a:tcPr anchor="ctr" horzOverflow="overflow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34008"/>
            <a:ext cx="8229600" cy="1066800"/>
          </a:xfrm>
        </p:spPr>
        <p:txBody>
          <a:bodyPr>
            <a:normAutofit/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ZÁPISKY</a:t>
            </a:r>
            <a:endParaRPr lang="cs-CZ" sz="4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363272" cy="50405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000" b="1" u="sng" dirty="0" smtClean="0">
                <a:latin typeface="Calibri" pitchFamily="34" charset="0"/>
                <a:cs typeface="Calibri" pitchFamily="34" charset="0"/>
              </a:rPr>
              <a:t>Čas, jednotky času</a:t>
            </a:r>
          </a:p>
          <a:p>
            <a:pPr algn="just">
              <a:buNone/>
            </a:pPr>
            <a:endParaRPr lang="cs-CZ" sz="2000" u="sng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sz="2600" dirty="0" smtClean="0">
                <a:latin typeface="Calibri" pitchFamily="34" charset="0"/>
                <a:cs typeface="Calibri" pitchFamily="34" charset="0"/>
              </a:rPr>
              <a:t>určuje vzdálenost mezi událostmi</a:t>
            </a:r>
          </a:p>
          <a:p>
            <a:pPr algn="just"/>
            <a:endParaRPr lang="cs-CZ" sz="1400" u="sng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sz="2600" u="sng" dirty="0" smtClean="0">
                <a:latin typeface="Calibri" pitchFamily="34" charset="0"/>
                <a:cs typeface="Calibri" pitchFamily="34" charset="0"/>
              </a:rPr>
              <a:t>fyzikální veličina</a:t>
            </a:r>
            <a:r>
              <a:rPr lang="cs-CZ" sz="2600" dirty="0" smtClean="0">
                <a:latin typeface="Calibri" pitchFamily="34" charset="0"/>
                <a:cs typeface="Calibri" pitchFamily="34" charset="0"/>
              </a:rPr>
              <a:t>: čas</a:t>
            </a:r>
          </a:p>
          <a:p>
            <a:pPr algn="just"/>
            <a:r>
              <a:rPr lang="cs-CZ" sz="2600" u="sng" dirty="0" smtClean="0">
                <a:latin typeface="Calibri" pitchFamily="34" charset="0"/>
                <a:cs typeface="Calibri" pitchFamily="34" charset="0"/>
              </a:rPr>
              <a:t>značka:</a:t>
            </a:r>
            <a:r>
              <a:rPr lang="cs-CZ" sz="2600" dirty="0" smtClean="0">
                <a:latin typeface="Calibri" pitchFamily="34" charset="0"/>
                <a:cs typeface="Calibri" pitchFamily="34" charset="0"/>
              </a:rPr>
              <a:t> t</a:t>
            </a:r>
            <a:endParaRPr lang="cs-CZ" sz="2600" b="1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sz="2600" u="sng" dirty="0" smtClean="0">
                <a:latin typeface="Calibri" pitchFamily="34" charset="0"/>
                <a:cs typeface="Calibri" pitchFamily="34" charset="0"/>
              </a:rPr>
              <a:t>jednotka:</a:t>
            </a:r>
            <a:r>
              <a:rPr lang="cs-CZ" sz="2600" dirty="0" smtClean="0">
                <a:latin typeface="Calibri" pitchFamily="34" charset="0"/>
                <a:cs typeface="Calibri" pitchFamily="34" charset="0"/>
              </a:rPr>
              <a:t> s (sekunda)</a:t>
            </a:r>
          </a:p>
          <a:p>
            <a:pPr algn="just"/>
            <a:r>
              <a:rPr lang="cs-CZ" sz="2600" u="sng" dirty="0" smtClean="0">
                <a:latin typeface="Calibri" pitchFamily="34" charset="0"/>
                <a:cs typeface="Calibri" pitchFamily="34" charset="0"/>
              </a:rPr>
              <a:t>měřidlo času</a:t>
            </a:r>
            <a:r>
              <a:rPr lang="cs-CZ" sz="2600" dirty="0" smtClean="0">
                <a:latin typeface="Calibri" pitchFamily="34" charset="0"/>
                <a:cs typeface="Calibri" pitchFamily="34" charset="0"/>
              </a:rPr>
              <a:t>: hodiny (sluneční, přesýpací, mechanické –kyvadlové,  křemenné, chronometr…)</a:t>
            </a:r>
          </a:p>
          <a:p>
            <a:pPr lvl="0" algn="just">
              <a:buClr>
                <a:srgbClr val="A04DA3"/>
              </a:buClr>
              <a:buNone/>
            </a:pPr>
            <a:endParaRPr lang="cs-CZ" i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452628" indent="-342900" algn="just">
              <a:buFont typeface="+mj-lt"/>
              <a:buAutoNum type="arabicPeriod"/>
            </a:pPr>
            <a:endParaRPr lang="cs-CZ" sz="13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000" u="sng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000" u="sng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000" u="sng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4400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969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363272" cy="504056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6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6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6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6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6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600" dirty="0" smtClean="0">
                <a:latin typeface="Calibri" pitchFamily="34" charset="0"/>
                <a:cs typeface="Calibri" pitchFamily="34" charset="0"/>
              </a:rPr>
              <a:t>Kalendářní měsíc a rok nejsou fyzikální jednotky času, </a:t>
            </a:r>
          </a:p>
          <a:p>
            <a:pPr>
              <a:buNone/>
            </a:pPr>
            <a:r>
              <a:rPr lang="cs-CZ" sz="2600" dirty="0" smtClean="0">
                <a:latin typeface="Calibri" pitchFamily="34" charset="0"/>
                <a:cs typeface="Calibri" pitchFamily="34" charset="0"/>
              </a:rPr>
              <a:t>protože jejich doba je různá.</a:t>
            </a:r>
          </a:p>
          <a:p>
            <a:pPr>
              <a:buNone/>
            </a:pPr>
            <a:endParaRPr lang="cs-CZ" sz="2600" i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cs-CZ" sz="26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kalendářní měsíc trvá 28 až 31 dní </a:t>
            </a:r>
          </a:p>
          <a:p>
            <a:r>
              <a:rPr lang="cs-CZ" sz="26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kalendářní rok trvá 365 dní (jednou za 4 roky - přestupný rok 366 dní)</a:t>
            </a:r>
          </a:p>
          <a:p>
            <a:pPr>
              <a:buNone/>
            </a:pPr>
            <a:endParaRPr lang="cs-CZ" sz="2600" i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600" i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452628" indent="-342900" algn="just">
              <a:buFont typeface="+mj-lt"/>
              <a:buAutoNum type="arabicPeriod"/>
            </a:pPr>
            <a:endParaRPr lang="cs-CZ" sz="13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000" u="sng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000" u="sng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000" u="sng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4400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969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899592" y="1384176"/>
          <a:ext cx="7344816" cy="1828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88232"/>
                <a:gridCol w="1800200"/>
                <a:gridCol w="3456384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Calibri" pitchFamily="34" charset="0"/>
                          <a:cs typeface="Calibri" pitchFamily="34" charset="0"/>
                        </a:rPr>
                        <a:t>jednotka</a:t>
                      </a:r>
                      <a:endParaRPr lang="cs-CZ" sz="2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Calibri" pitchFamily="34" charset="0"/>
                          <a:cs typeface="Calibri" pitchFamily="34" charset="0"/>
                        </a:rPr>
                        <a:t>značka</a:t>
                      </a:r>
                      <a:endParaRPr lang="cs-CZ" sz="2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Calibri" pitchFamily="34" charset="0"/>
                          <a:cs typeface="Calibri" pitchFamily="34" charset="0"/>
                        </a:rPr>
                        <a:t>převod</a:t>
                      </a:r>
                      <a:endParaRPr lang="cs-CZ" sz="2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</a:tr>
              <a:tr h="1349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itchFamily="34" charset="0"/>
                          <a:cs typeface="Calibri" pitchFamily="34" charset="0"/>
                        </a:rPr>
                        <a:t>den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66FFFF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itchFamily="34" charset="0"/>
                          <a:cs typeface="Calibri" pitchFamily="34" charset="0"/>
                        </a:rPr>
                        <a:t>d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itchFamily="34" charset="0"/>
                          <a:cs typeface="Calibri" pitchFamily="34" charset="0"/>
                        </a:rPr>
                        <a:t>1 d = 24 h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 horzOverflow="overflow"/>
                </a:tc>
              </a:tr>
              <a:tr h="2595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itchFamily="34" charset="0"/>
                          <a:cs typeface="Calibri" pitchFamily="34" charset="0"/>
                        </a:rPr>
                        <a:t>hodina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66FFFF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itchFamily="34" charset="0"/>
                          <a:cs typeface="Calibri" pitchFamily="34" charset="0"/>
                        </a:rPr>
                        <a:t>h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itchFamily="34" charset="0"/>
                          <a:cs typeface="Calibri" pitchFamily="34" charset="0"/>
                        </a:rPr>
                        <a:t>1 h = 60 min = 3 600 s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 horzOverflow="overflow"/>
                </a:tc>
              </a:tr>
              <a:tr h="1349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itchFamily="34" charset="0"/>
                          <a:cs typeface="Calibri" pitchFamily="34" charset="0"/>
                        </a:rPr>
                        <a:t>minuta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66FFFF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itchFamily="34" charset="0"/>
                          <a:cs typeface="Calibri" pitchFamily="34" charset="0"/>
                        </a:rPr>
                        <a:t>min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u="none" strike="noStrike" cap="none" normalizeH="0" baseline="0" dirty="0" smtClean="0">
                          <a:ln>
                            <a:noFill/>
                          </a:ln>
                          <a:effectLst/>
                          <a:latin typeface="Calibri" pitchFamily="34" charset="0"/>
                          <a:cs typeface="Calibri" pitchFamily="34" charset="0"/>
                        </a:rPr>
                        <a:t>1 min = 60 s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 horzOverflow="overflow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1260648" y="1837268"/>
            <a:ext cx="9144000" cy="48320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3h 6min 4s =			s		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Calibri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6min =				h		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Calibri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1d 4h 6min =			s		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Calibri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341min =		h 		min		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Calibri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Calibri" pitchFamily="34" charset="0"/>
              </a:rPr>
              <a:t>42 min =				h			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5040s =		h		min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30s =					min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5h =					s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105 min =				h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>
                <a:latin typeface="Calibri" pitchFamily="34" charset="0"/>
                <a:ea typeface="Times New Roman" pitchFamily="18" charset="0"/>
                <a:cs typeface="Calibri" pitchFamily="34" charset="0"/>
              </a:rPr>
              <a:t>3min 15s =	  			min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Calibri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08720"/>
            <a:ext cx="5770984" cy="62981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Příklady k procvičení:</a:t>
            </a:r>
            <a:endParaRPr lang="cs-CZ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563888" y="1844824"/>
            <a:ext cx="1368152" cy="520899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11 164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563888" y="2260029"/>
            <a:ext cx="1368152" cy="520899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0,1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3563888" y="2708920"/>
            <a:ext cx="1728192" cy="520899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101 160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2771800" y="3140968"/>
            <a:ext cx="3168352" cy="520899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	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  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5		   41  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3563888" y="3573016"/>
            <a:ext cx="1368152" cy="520899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0,7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2771800" y="3988221"/>
            <a:ext cx="3096344" cy="520899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None/>
              <a:tabLst/>
              <a:defRPr/>
            </a:pPr>
            <a:r>
              <a:rPr lang="cs-CZ" sz="28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	    1		   24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3563888" y="4437112"/>
            <a:ext cx="1368152" cy="520899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0,5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3563888" y="4869160"/>
            <a:ext cx="1368152" cy="520899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18 000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3563888" y="5301208"/>
            <a:ext cx="1368152" cy="520899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1,75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3563888" y="5733256"/>
            <a:ext cx="1368152" cy="520899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None/>
              <a:tabLst/>
              <a:defRPr/>
            </a:pPr>
            <a:r>
              <a:rPr lang="cs-CZ" sz="28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3,25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>
            <a:normAutofit/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CITACE</a:t>
            </a:r>
            <a:endParaRPr lang="cs-CZ" sz="4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363272" cy="4729712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Microsoft Office – PowerPoint</a:t>
            </a:r>
          </a:p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Kliparty na webu Office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Online: </a:t>
            </a:r>
            <a:r>
              <a:rPr lang="cs-CZ" sz="2400" dirty="0" smtClean="0"/>
              <a:t>www.office.</a:t>
            </a:r>
            <a:r>
              <a:rPr lang="cs-CZ" sz="2400" dirty="0" err="1" smtClean="0"/>
              <a:t>microsoft.com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Clipart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ETC: 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http://etc.usf.edu/clipart/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	</a:t>
            </a:r>
          </a:p>
          <a:p>
            <a:pPr algn="just">
              <a:buNone/>
            </a:pPr>
            <a:endParaRPr lang="cs-CZ" sz="40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1322</TotalTime>
  <Words>448</Words>
  <Application>Microsoft Office PowerPoint</Application>
  <PresentationFormat>Předvádění na obrazovce (4:3)</PresentationFormat>
  <Paragraphs>181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Urbanistický</vt:lpstr>
      <vt:lpstr>Výukový materiál </vt:lpstr>
      <vt:lpstr>Snímek 2</vt:lpstr>
      <vt:lpstr>Snímek 3</vt:lpstr>
      <vt:lpstr>Čas</vt:lpstr>
      <vt:lpstr>historie</vt:lpstr>
      <vt:lpstr>den</vt:lpstr>
      <vt:lpstr>měsíc</vt:lpstr>
      <vt:lpstr>ROK</vt:lpstr>
      <vt:lpstr>jednotky času</vt:lpstr>
      <vt:lpstr>Základní jednotka času</vt:lpstr>
      <vt:lpstr>jednotky času</vt:lpstr>
      <vt:lpstr>ZÁPISKY</vt:lpstr>
      <vt:lpstr>Snímek 13</vt:lpstr>
      <vt:lpstr>Příklady k procvičení: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Jája</dc:creator>
  <cp:lastModifiedBy>Dum</cp:lastModifiedBy>
  <cp:revision>135</cp:revision>
  <dcterms:created xsi:type="dcterms:W3CDTF">2012-01-03T20:22:29Z</dcterms:created>
  <dcterms:modified xsi:type="dcterms:W3CDTF">2012-06-26T19:48:39Z</dcterms:modified>
</cp:coreProperties>
</file>