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27"/>
  </p:notesMasterIdLst>
  <p:sldIdLst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7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3B833C-CC22-468F-95BD-81F879C241D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3698A3-ACB0-4905-A449-A987FE0D6C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48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68A952E-BFE1-46B2-AEA2-6D3B53B122E8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96A937-7678-44CF-97CA-EA3D8B19A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79560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1864-B548-4A98-A4BA-A97F9091CD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373807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0827AD-901B-44B6-8AB3-AA04D3B93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93579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D85D8B-3F8D-4B86-9B45-1F74A3252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868680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BA343-15C7-48B5-865C-27B21283A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413878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7DB04-347B-4AB8-99A6-898A1D45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294525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D040-5DA1-47FD-BA08-96E5A807C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511145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DD7E2-430F-4F13-8BA3-77C53DF89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359303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1C9E4-937E-4284-8054-05EEDBF08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962060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BA430B-15CD-487F-8956-0A066C3FD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367407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A1F2C-18F4-41E0-A865-6190FF7C3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66163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7C08A5E-719B-474C-8355-EC97F1CFDF4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FE2178C-22D4-41EE-807A-76E4E1B9E2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13" name="drumroll.wav"/>
          </p:stSnd>
        </p:sndAc>
      </p:transition>
    </mc:Choice>
    <mc:Fallback xmlns="">
      <p:transition spd="slow" advClick="0" advTm="20000">
        <p:sndAc>
          <p:stSnd>
            <p:snd r:embed="rId14" name="drumroll.wav"/>
          </p:stSnd>
        </p:sndAc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59A4E46-9D33-45C5-86CA-8CC02C6DEB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42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y/prehled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VY_32_INOVACE_14_20_ Test – optické přístroje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39862"/>
          </a:xfrm>
        </p:spPr>
        <p:txBody>
          <a:bodyPr/>
          <a:lstStyle/>
          <a:p>
            <a:pPr algn="l" eaLnBrk="1" hangingPunct="1"/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9. ročník. Práce slouží k shrnutí a ověření dosažených znalostí. Žáci doplňují správné odpovědi písemně na interaktivní tabuli.</a:t>
            </a:r>
          </a:p>
          <a:p>
            <a:pPr algn="l" eaLnBrk="1" hangingPunct="1"/>
            <a:endParaRPr lang="cs-CZ" sz="2400" dirty="0" smtClean="0"/>
          </a:p>
        </p:txBody>
      </p:sp>
      <p:pic>
        <p:nvPicPr>
          <p:cNvPr id="4100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45469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764704"/>
            <a:ext cx="3634566" cy="1417789"/>
          </a:xfrm>
        </p:spPr>
        <p:txBody>
          <a:bodyPr/>
          <a:lstStyle/>
          <a:p>
            <a:r>
              <a:rPr lang="cs-CZ" sz="8000" dirty="0" smtClean="0">
                <a:latin typeface="Algerian" pitchFamily="82" charset="0"/>
              </a:rPr>
              <a:t>TEST</a:t>
            </a:r>
            <a:endParaRPr lang="cs-CZ" sz="80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284984"/>
            <a:ext cx="6048672" cy="2088232"/>
          </a:xfrm>
        </p:spPr>
        <p:txBody>
          <a:bodyPr>
            <a:noAutofit/>
          </a:bodyPr>
          <a:lstStyle/>
          <a:p>
            <a:pPr algn="ctr"/>
            <a:r>
              <a:rPr lang="cs-CZ" sz="6000" b="1" i="1" dirty="0" smtClean="0"/>
              <a:t>OPTICKÉ PŘÍSTROJE</a:t>
            </a:r>
            <a:endParaRPr lang="cs-CZ" sz="6000" b="1" i="1" dirty="0"/>
          </a:p>
        </p:txBody>
      </p:sp>
    </p:spTree>
    <p:extLst>
      <p:ext uri="{BB962C8B-B14F-4D97-AF65-F5344CB8AC3E}">
        <p14:creationId xmlns:p14="http://schemas.microsoft.com/office/powerpoint/2010/main" val="2823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0">
        <p:sndAc>
          <p:stSnd>
            <p:snd r:embed="rId2" name="drumroll.wav"/>
          </p:stSnd>
        </p:sndAc>
      </p:transition>
    </mc:Choice>
    <mc:Fallback xmlns="">
      <p:transition spd="slow" advClick="0" advTm="2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3922598" cy="881068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1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K čemu slouží optické přístroje?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chemeClr val="tx2"/>
                </a:solidFill>
              </a:rPr>
              <a:t>…….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chemeClr val="tx2"/>
                </a:solidFill>
              </a:rPr>
              <a:t>…….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chemeClr val="tx2"/>
                </a:solidFill>
              </a:rPr>
              <a:t>…….</a:t>
            </a:r>
            <a:endParaRPr lang="cs-CZ" sz="4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6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>
        <p:sndAc>
          <p:stSnd>
            <p:snd r:embed="rId2" name="drumroll.wav"/>
          </p:stSnd>
        </p:sndAc>
      </p:transition>
    </mc:Choice>
    <mc:Fallback xmlns="">
      <p:transition spd="slow" advClick="0" advTm="6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917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Co je to akomodace oka?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4066614" cy="881068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2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040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0">
        <p:sndAc>
          <p:stSnd>
            <p:snd r:embed="rId2" name="drumroll.wav"/>
          </p:stSnd>
        </p:sndAc>
      </p:transition>
    </mc:Choice>
    <mc:Fallback xmlns="">
      <p:transition spd="slow" advClick="0" advTm="8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6370869" cy="3061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Pomocí jakých čoček se léčí dalekozrakost?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4354646" cy="953076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3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87854"/>
            <a:ext cx="38290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028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0">
        <p:sndAc>
          <p:stSnd>
            <p:snd r:embed="rId2" name="drumroll.wav"/>
          </p:stSnd>
        </p:sndAc>
      </p:transition>
    </mc:Choice>
    <mc:Fallback xmlns="">
      <p:transition spd="slow" advClick="0" advTm="40000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Který přístroj slouží k zachycení obrazu?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4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2501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0">
        <p:sndAc>
          <p:stSnd>
            <p:snd r:embed="rId2" name="drumroll.wav"/>
          </p:stSnd>
        </p:sndAc>
      </p:transition>
    </mc:Choice>
    <mc:Fallback xmlns="">
      <p:transition spd="slow" advClick="0" advTm="4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3493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Jaký je rozdíl mezi dalekohledem a mikroskopem?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5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491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0000">
        <p:sndAc>
          <p:stSnd>
            <p:snd r:embed="rId2" name="drumroll.wav"/>
          </p:stSnd>
        </p:sndAc>
      </p:transition>
    </mc:Choice>
    <mc:Fallback xmlns="">
      <p:transition spd="slow" advClick="0" advTm="9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4896543" cy="2773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 se nazývají části mikroskopu: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6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590800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923928" y="4300934"/>
            <a:ext cx="2592288" cy="928266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199820" y="3065041"/>
            <a:ext cx="1396516" cy="428129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731024" y="1484784"/>
            <a:ext cx="937592" cy="1032154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915816" y="508518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c) …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07932" y="2320061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b) …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99820" y="715343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a) …</a:t>
            </a:r>
            <a:endParaRPr lang="cs-CZ" sz="4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73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0">
        <p:sndAc>
          <p:stSnd>
            <p:snd r:embed="rId2" name="drumroll.wav"/>
          </p:stSnd>
        </p:sndAc>
      </p:transition>
    </mc:Choice>
    <mc:Fallback xmlns="">
      <p:transition spd="slow" advClick="0" advTm="80000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8650" y="1484784"/>
            <a:ext cx="7125112" cy="27017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 rozdělujeme dalekohledy podle toho co obsahují?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7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3216">
            <a:off x="1429589" y="4235034"/>
            <a:ext cx="2865437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61540">
            <a:off x="4112530" y="4043243"/>
            <a:ext cx="301998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956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>
        <p:sndAc>
          <p:stSnd>
            <p:snd r:embed="rId2" name="drumroll.wav"/>
          </p:stSnd>
        </p:sndAc>
      </p:transition>
    </mc:Choice>
    <mc:Fallback xmlns="">
      <p:transition spd="slow" advClick="0" advTm="60000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773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Napiš 5 různých optických přístrojů.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8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6573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90000">
        <p:sndAc>
          <p:stSnd>
            <p:snd r:embed="rId2" name="drumroll.wav"/>
          </p:stSnd>
        </p:sndAc>
      </p:transition>
    </mc:Choice>
    <mc:Fallback xmlns="">
      <p:transition spd="slow" advClick="0" advTm="9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667013" cy="21977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Jaký typ dalekohledu je triedr?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9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90256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Newtonův, Galileův, </a:t>
            </a:r>
            <a:r>
              <a:rPr lang="cs-CZ" sz="3600" dirty="0" err="1" smtClean="0">
                <a:solidFill>
                  <a:schemeClr val="tx2"/>
                </a:solidFill>
              </a:rPr>
              <a:t>Cassegrainův</a:t>
            </a:r>
            <a:r>
              <a:rPr lang="cs-CZ" sz="3600" dirty="0" smtClean="0">
                <a:solidFill>
                  <a:schemeClr val="tx2"/>
                </a:solidFill>
              </a:rPr>
              <a:t>, Keplerův</a:t>
            </a:r>
            <a:endParaRPr lang="cs-CZ" sz="3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94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>
        <p:sndAc>
          <p:stSnd>
            <p:snd r:embed="rId2" name="drumroll.wav"/>
          </p:stSnd>
        </p:sndAc>
      </p:transition>
    </mc:Choice>
    <mc:Fallback xmlns="">
      <p:transition spd="slow" advClick="0" advTm="30000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5506774" cy="2629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Co je to lupa?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Nechci slyšet – optický přístroj </a:t>
            </a:r>
            <a:r>
              <a:rPr lang="cs-CZ" sz="3600" dirty="0" smtClean="0">
                <a:solidFill>
                  <a:schemeClr val="tx2"/>
                </a:solidFill>
                <a:sym typeface="Wingdings" pitchFamily="2" charset="2"/>
              </a:rPr>
              <a:t></a:t>
            </a:r>
            <a:r>
              <a:rPr lang="cs-CZ" sz="3600" dirty="0" smtClean="0">
                <a:solidFill>
                  <a:schemeClr val="tx2"/>
                </a:solidFill>
              </a:rPr>
              <a:t>.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10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93814"/>
            <a:ext cx="2657475" cy="335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475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80000">
        <p:sndAc>
          <p:stSnd>
            <p:snd r:embed="rId2" name="drumroll.wav"/>
          </p:stSnd>
        </p:sndAc>
      </p:transition>
    </mc:Choice>
    <mc:Fallback xmlns="">
      <p:transition spd="slow" advClick="0" advTm="80000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980728"/>
            <a:ext cx="3481387" cy="1519584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Odložit tužky!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1009442" y="3717032"/>
            <a:ext cx="3481387" cy="131348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solidFill>
                  <a:schemeClr val="tx2"/>
                </a:solidFill>
              </a:rPr>
              <a:t>vybrat</a:t>
            </a:r>
            <a:endParaRPr lang="cs-CZ" sz="4400" b="1" cap="all" dirty="0">
              <a:solidFill>
                <a:schemeClr val="tx2"/>
              </a:solidFill>
            </a:endParaRPr>
          </a:p>
        </p:txBody>
      </p:sp>
      <p:pic>
        <p:nvPicPr>
          <p:cNvPr id="6146" name="Picture 2" descr="C:\Users\Kabinet\AppData\Local\Microsoft\Windows\Temporary Internet Files\Content.IE5\GPCKJWLM\MM90028409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2523214"/>
            <a:ext cx="2448272" cy="2963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08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3922598" cy="881068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1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K čemu slouží optické přístroje?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rgbClr val="FF0000"/>
                </a:solidFill>
              </a:rPr>
              <a:t>Zvětšování obrazu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rgbClr val="FF0000"/>
                </a:solidFill>
              </a:rPr>
              <a:t>Zachycení obrazu</a:t>
            </a:r>
          </a:p>
          <a:p>
            <a:pPr marL="914400" indent="-914400">
              <a:buFont typeface="+mj-lt"/>
              <a:buAutoNum type="alphaLcParenR"/>
            </a:pPr>
            <a:r>
              <a:rPr lang="cs-CZ" sz="4800" b="1" dirty="0" smtClean="0">
                <a:solidFill>
                  <a:srgbClr val="FF0000"/>
                </a:solidFill>
              </a:rPr>
              <a:t>Přenosu obrazu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06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917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Co je to akomodace oka?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4066614" cy="881068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2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87833" y="4365104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Schopnost oční čočky měnit optickou mohutnost.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580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6370869" cy="3061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Pomocí jakých čoček se léčí dalekozrakost?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4354646" cy="953076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3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87854"/>
            <a:ext cx="38290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23559"/>
            <a:ext cx="3829050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282" y="4887854"/>
            <a:ext cx="90170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4317400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spojka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19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6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917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Který přístroj slouží k zachycení obrazu?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4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4725144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Fotoaparát nebo kamera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80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3493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Jaký je rozdíl mezi dalekohledem a mikroskopem?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5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4005064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 – zvětšení malých předmětů ve velké vzdálenosti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M – zvětšení malých předmětů, které jsou blízko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92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4896543" cy="2773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 se nazývají části mikroskopu: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6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590800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923928" y="4300934"/>
            <a:ext cx="2592288" cy="928266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199820" y="3065041"/>
            <a:ext cx="1396516" cy="428129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731024" y="1484784"/>
            <a:ext cx="937592" cy="1032154"/>
          </a:xfrm>
          <a:prstGeom prst="straightConnector1">
            <a:avLst/>
          </a:prstGeom>
          <a:ln w="57150">
            <a:solidFill>
              <a:schemeClr val="tx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835696" y="5085184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1D3641"/>
                </a:solidFill>
              </a:rPr>
              <a:t>c) </a:t>
            </a:r>
            <a:r>
              <a:rPr lang="cs-CZ" sz="3600" b="1" dirty="0" smtClean="0">
                <a:solidFill>
                  <a:srgbClr val="FF0000"/>
                </a:solidFill>
              </a:rPr>
              <a:t>objektiv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8616" y="2320061"/>
            <a:ext cx="25555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1D3641"/>
                </a:solidFill>
              </a:rPr>
              <a:t>b) </a:t>
            </a:r>
            <a:r>
              <a:rPr lang="cs-CZ" sz="3600" b="1" dirty="0" smtClean="0">
                <a:solidFill>
                  <a:srgbClr val="FF0000"/>
                </a:solidFill>
              </a:rPr>
              <a:t>tubus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99820" y="715343"/>
            <a:ext cx="27646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1D3641"/>
                </a:solidFill>
              </a:rPr>
              <a:t>a) </a:t>
            </a:r>
            <a:r>
              <a:rPr lang="cs-CZ" sz="3600" b="1" dirty="0" smtClean="0">
                <a:solidFill>
                  <a:srgbClr val="FF0000"/>
                </a:solidFill>
              </a:rPr>
              <a:t>okulár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582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8650" y="1484784"/>
            <a:ext cx="7125112" cy="27017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 rozdělujeme dalekohledy podle toho co obsahují?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7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3216">
            <a:off x="1429589" y="4235034"/>
            <a:ext cx="2865437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61540">
            <a:off x="4112530" y="4043243"/>
            <a:ext cx="301998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743513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čočkový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5572747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zrcadlový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0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3272" y="1556792"/>
            <a:ext cx="7125112" cy="2773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Napiš 5 různých optických přístrojů.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8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4149080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Lupa, mikroskop, dalekohled, fotoaparát, dataprojektor, kamera, kontaktní čočky, brýle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667013" cy="21977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Jaký typ dalekohledu je triedr?</a:t>
            </a:r>
            <a:endParaRPr lang="cs-CZ" sz="4800" b="1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9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90256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1D3641"/>
                </a:solidFill>
              </a:rPr>
              <a:t>Newtonův, Galileův, </a:t>
            </a:r>
            <a:r>
              <a:rPr lang="cs-CZ" sz="3600" dirty="0" err="1">
                <a:solidFill>
                  <a:srgbClr val="1D3641"/>
                </a:solidFill>
              </a:rPr>
              <a:t>Cassegrainův</a:t>
            </a:r>
            <a:r>
              <a:rPr lang="cs-CZ" sz="3600" dirty="0">
                <a:solidFill>
                  <a:srgbClr val="1D3641"/>
                </a:solidFill>
              </a:rPr>
              <a:t>, </a:t>
            </a:r>
            <a:r>
              <a:rPr lang="cs-CZ" sz="3600" b="1" dirty="0">
                <a:solidFill>
                  <a:srgbClr val="FF0000"/>
                </a:solidFill>
              </a:rPr>
              <a:t>Keplerův</a:t>
            </a:r>
          </a:p>
        </p:txBody>
      </p:sp>
    </p:spTree>
    <p:extLst>
      <p:ext uri="{BB962C8B-B14F-4D97-AF65-F5344CB8AC3E}">
        <p14:creationId xmlns:p14="http://schemas.microsoft.com/office/powerpoint/2010/main" val="319921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3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5506774" cy="2629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Co je to lupa?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Nechci slyšet – optický přístroj </a:t>
            </a:r>
            <a:r>
              <a:rPr lang="cs-CZ" sz="3600" dirty="0" smtClean="0">
                <a:solidFill>
                  <a:schemeClr val="tx2"/>
                </a:solidFill>
                <a:sym typeface="Wingdings" pitchFamily="2" charset="2"/>
              </a:rPr>
              <a:t></a:t>
            </a:r>
            <a:r>
              <a:rPr lang="cs-CZ" sz="3600" dirty="0" smtClean="0">
                <a:solidFill>
                  <a:schemeClr val="tx2"/>
                </a:solidFill>
              </a:rPr>
              <a:t>.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Otázka č. 10</a:t>
            </a:r>
            <a:endParaRPr lang="cs-CZ" sz="40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93814"/>
            <a:ext cx="2657475" cy="335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4" y="4653136"/>
            <a:ext cx="56492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Spojka s malou ohniskovou vzdáleností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09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drumroll.wav"/>
          </p:stSnd>
        </p:sndAc>
      </p:transition>
    </mc:Choice>
    <mc:Fallback xmlns="">
      <p:transition spd="slow"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Obrázky z galerie MS Office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 smtClean="0"/>
              <a:t>Není-li </a:t>
            </a:r>
            <a:r>
              <a:rPr lang="cs-CZ" sz="1800" dirty="0"/>
              <a:t>uvedeno jinak je materiál dílem autorky podle učebních osnov odpovídajících ŠVP vyučovaných podle učebnic</a:t>
            </a:r>
            <a:r>
              <a:rPr lang="cs-CZ" sz="1800" dirty="0" smtClean="0"/>
              <a:t>: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1800" dirty="0" smtClean="0"/>
              <a:t>TESAŘ, Jiří a František JÁCHIM. </a:t>
            </a:r>
            <a:r>
              <a:rPr lang="cs-CZ" sz="1800" i="1" dirty="0" smtClean="0"/>
              <a:t>Fyzika 3 pro základní školu</a:t>
            </a:r>
            <a:r>
              <a:rPr lang="cs-CZ" sz="1800" dirty="0" smtClean="0"/>
              <a:t>: </a:t>
            </a:r>
            <a:r>
              <a:rPr lang="cs-CZ" sz="1800" i="1" dirty="0" smtClean="0"/>
              <a:t>Světelné jevy, mechanické vlastnosti látek</a:t>
            </a:r>
            <a:r>
              <a:rPr lang="cs-CZ" sz="1800" dirty="0" smtClean="0"/>
              <a:t> [kniha]. 1. vydání. Praha: SPN - pedagogické nakladatelství, a. s., 2009 [cit. 26. 4. 2012]. ISBN 978-80-7235-414-6. </a:t>
            </a:r>
          </a:p>
          <a:p>
            <a:pPr>
              <a:defRPr/>
            </a:pPr>
            <a:endParaRPr lang="cs-CZ" sz="1800" dirty="0" smtClean="0">
              <a:solidFill>
                <a:srgbClr val="000000"/>
              </a:solidFill>
            </a:endParaRP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citováno dne: 26. 4. 2012</a:t>
            </a: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DUM </a:t>
            </a:r>
            <a:r>
              <a:rPr lang="cs-CZ" sz="1800" dirty="0">
                <a:solidFill>
                  <a:srgbClr val="000000"/>
                </a:solidFill>
              </a:rPr>
              <a:t>uložen na- </a:t>
            </a:r>
            <a:r>
              <a:rPr lang="cs-CZ" sz="1800" u="sng" dirty="0">
                <a:solidFill>
                  <a:srgbClr val="000000"/>
                </a:solidFill>
                <a:hlinkClick r:id="rId2"/>
              </a:rPr>
              <a:t>http://dumy.cz/materialy/prehled</a:t>
            </a:r>
            <a:endParaRPr lang="cs-CZ" sz="18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4869356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Vlastní 1">
      <a:dk1>
        <a:srgbClr val="F4ED5B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145</TotalTime>
  <Words>449</Words>
  <Application>Microsoft Office PowerPoint</Application>
  <PresentationFormat>Předvádění na obrazovce (4:3)</PresentationFormat>
  <Paragraphs>80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Spring</vt:lpstr>
      <vt:lpstr>1_Výchozí návrh</vt:lpstr>
      <vt:lpstr>Název školy: ZŠ Klášterec nad Ohří, Krátká 676 Autor: Mgr. Zdeňka Horská Název materiálu: VY_32_INOVACE_14_20_ Test – optické přístroje Číslo projektu: CZ.1.07/1.4.00/21.1115  </vt:lpstr>
      <vt:lpstr>TEST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Odložit tužky!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Kabinet</dc:creator>
  <cp:lastModifiedBy>Kabinet</cp:lastModifiedBy>
  <cp:revision>16</cp:revision>
  <dcterms:created xsi:type="dcterms:W3CDTF">2012-04-26T17:00:06Z</dcterms:created>
  <dcterms:modified xsi:type="dcterms:W3CDTF">2012-06-05T18:52:08Z</dcterms:modified>
</cp:coreProperties>
</file>