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notesMasterIdLst>
    <p:notesMasterId r:id="rId14"/>
  </p:notesMasterIdLst>
  <p:handoutMasterIdLst>
    <p:handoutMasterId r:id="rId15"/>
  </p:handoutMasterIdLst>
  <p:sldIdLst>
    <p:sldId id="271" r:id="rId2"/>
    <p:sldId id="272" r:id="rId3"/>
    <p:sldId id="273" r:id="rId4"/>
    <p:sldId id="287" r:id="rId5"/>
    <p:sldId id="297" r:id="rId6"/>
    <p:sldId id="305" r:id="rId7"/>
    <p:sldId id="306" r:id="rId8"/>
    <p:sldId id="307" r:id="rId9"/>
    <p:sldId id="308" r:id="rId10"/>
    <p:sldId id="309" r:id="rId11"/>
    <p:sldId id="310" r:id="rId12"/>
    <p:sldId id="263" r:id="rId1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228" autoAdjust="0"/>
    <p:restoredTop sz="94660"/>
  </p:normalViewPr>
  <p:slideViewPr>
    <p:cSldViewPr>
      <p:cViewPr>
        <p:scale>
          <a:sx n="62" d="100"/>
          <a:sy n="62" d="100"/>
        </p:scale>
        <p:origin x="-828" y="-3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D517-9AE3-49E5-8D5F-34EFEB674115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E5EEF-B53B-470F-88DC-D88C8E5AA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87245DE-8D35-4BBF-A916-D8053F450E81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992188" y="768350"/>
            <a:ext cx="5114925" cy="3836988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709613" y="4860925"/>
            <a:ext cx="5680075" cy="4605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5A85DC2-45DE-43B9-AC47-81636F8830A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20AF868-3EC7-46CA-A1B5-12435464BB3E}" type="datetimeFigureOut">
              <a:rPr lang="cs-CZ" smtClean="0"/>
              <a:pPr/>
              <a:t>30.5.2012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omparestoreprices.co.uk/images/ca/casio-illuminator-sports-digital-watch.jpg" TargetMode="External"/><Relationship Id="rId2" Type="http://schemas.openxmlformats.org/officeDocument/2006/relationships/hyperlink" Target="http://etc.usf.edu/clipar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Výukový materiál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zpracovaný v rámci projektu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613667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 l="7974" t="20881" r="7974" b="12529"/>
          <a:stretch>
            <a:fillRect/>
          </a:stretch>
        </p:blipFill>
        <p:spPr bwMode="auto">
          <a:xfrm>
            <a:off x="2411760" y="548680"/>
            <a:ext cx="4176464" cy="25269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Registrační číslo projektu: CZ 1.07/1.4.00/21.1886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Šablona: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32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                      Sada: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F6/15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Fyzika    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Ročník: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6.</a:t>
            </a:r>
          </a:p>
          <a:p>
            <a:pPr>
              <a:buNone/>
            </a:pPr>
            <a:endParaRPr lang="cs-CZ" sz="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Jméno autora: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Ing.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Puršová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Jaroslava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Škola: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ZŠ Ústí nad Labem, Hluboká 150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363272" cy="5805264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Název vzdělávacího materiálu:</a:t>
            </a:r>
          </a:p>
          <a:p>
            <a:pPr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Téma hodiny: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času</a:t>
            </a: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Hodiny, čas.</a:t>
            </a: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b="1" u="sng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Anotace: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Prezentace v PowerPointu digitálně zpracovává téma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„Měření času“. </a:t>
            </a: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Materiál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seznámí žáky 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s různými druhy měřidel času - hodin.</a:t>
            </a: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Měření Času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772816"/>
            <a:ext cx="8363272" cy="3456384"/>
          </a:xfrm>
        </p:spPr>
        <p:txBody>
          <a:bodyPr>
            <a:normAutofit/>
          </a:bodyPr>
          <a:lstStyle/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měření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času je důležitou činností 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člověk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moderní doby potřebuje znát přesný aktuální čas 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/>
            <a:r>
              <a:rPr lang="cs-CZ" dirty="0" smtClean="0">
                <a:latin typeface="Calibri" pitchFamily="34" charset="0"/>
                <a:cs typeface="Calibri" pitchFamily="34" charset="0"/>
              </a:rPr>
              <a:t>s rozvíjející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se civilizací roste i potřeba 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stále přesnějšího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určení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času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14338" name="Picture 2" descr="časy,čísla,hodiny,iStockphoto,koncepty,konečné termíny,makro,nápady,obchod"/>
          <p:cNvPicPr>
            <a:picLocks noChangeAspect="1" noChangeArrowheads="1"/>
          </p:cNvPicPr>
          <p:nvPr/>
        </p:nvPicPr>
        <p:blipFill>
          <a:blip r:embed="rId2" cstate="print"/>
          <a:srcRect l="16283" r="16260"/>
          <a:stretch>
            <a:fillRect/>
          </a:stretch>
        </p:blipFill>
        <p:spPr bwMode="auto">
          <a:xfrm>
            <a:off x="6804248" y="3501008"/>
            <a:ext cx="2088232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43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285750" y="1862822"/>
            <a:ext cx="8858250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p</a:t>
            </a:r>
            <a:r>
              <a:rPr lang="cs-CZ" sz="2600" dirty="0" smtClean="0">
                <a:latin typeface="Calibri" pitchFamily="34" charset="0"/>
              </a:rPr>
              <a:t>ředstavují nejstarší </a:t>
            </a:r>
            <a:r>
              <a:rPr lang="cs-CZ" sz="2600" dirty="0" smtClean="0">
                <a:latin typeface="Calibri" pitchFamily="34" charset="0"/>
              </a:rPr>
              <a:t>a zároveň i nejvíce rozšířené 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ukazují čas pomocí polohy Slunce na nebi, jež osvětluje </a:t>
            </a:r>
            <a:r>
              <a:rPr lang="cs-CZ" sz="2600" dirty="0" smtClean="0">
                <a:latin typeface="Calibri" pitchFamily="34" charset="0"/>
              </a:rPr>
              <a:t>ukazatel, </a:t>
            </a:r>
            <a:r>
              <a:rPr lang="cs-CZ" sz="2600" dirty="0" smtClean="0">
                <a:latin typeface="Calibri" pitchFamily="34" charset="0"/>
              </a:rPr>
              <a:t>ten vrhá stín na stupnici nakreslenou na </a:t>
            </a:r>
            <a:r>
              <a:rPr lang="cs-CZ" sz="2600" dirty="0" smtClean="0">
                <a:latin typeface="Calibri" pitchFamily="34" charset="0"/>
              </a:rPr>
              <a:t>číselníku</a:t>
            </a: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většina </a:t>
            </a:r>
            <a:r>
              <a:rPr lang="cs-CZ" sz="2600" dirty="0" smtClean="0">
                <a:latin typeface="Calibri" pitchFamily="34" charset="0"/>
              </a:rPr>
              <a:t>typů slunečních hodin 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dirty="0" smtClean="0">
                <a:latin typeface="Calibri" pitchFamily="34" charset="0"/>
              </a:rPr>
              <a:t>má </a:t>
            </a:r>
            <a:r>
              <a:rPr lang="cs-CZ" sz="2600" dirty="0" smtClean="0">
                <a:latin typeface="Calibri" pitchFamily="34" charset="0"/>
              </a:rPr>
              <a:t>číselník od </a:t>
            </a:r>
            <a:r>
              <a:rPr lang="cs-CZ" sz="2600" dirty="0" smtClean="0">
                <a:latin typeface="Calibri" pitchFamily="34" charset="0"/>
              </a:rPr>
              <a:t>6 do 18 hod.</a:t>
            </a:r>
            <a:endParaRPr lang="cs-CZ" sz="2600" dirty="0">
              <a:latin typeface="Calibri" pitchFamily="34" charset="0"/>
            </a:endParaRPr>
          </a:p>
          <a:p>
            <a:pPr marL="514350" indent="-514350">
              <a:buClr>
                <a:schemeClr val="accent1"/>
              </a:buClr>
              <a:buFont typeface="Arial" pitchFamily="34" charset="0"/>
              <a:buChar char="•"/>
            </a:pPr>
            <a:endParaRPr lang="cs-CZ" sz="2600" dirty="0">
              <a:latin typeface="Calibri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620688"/>
            <a:ext cx="8229600" cy="10668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all" spc="0" normalizeH="0" baseline="0" noProof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uLnTx/>
                <a:uFillTx/>
                <a:latin typeface="Calibri" pitchFamily="34" charset="0"/>
                <a:ea typeface="+mj-ea"/>
                <a:cs typeface="Calibri" pitchFamily="34" charset="0"/>
              </a:rPr>
              <a:t>Sluneční</a:t>
            </a:r>
            <a:r>
              <a:rPr kumimoji="0" lang="cs-CZ" sz="4400" b="1" i="0" u="none" strike="noStrike" kern="1200" cap="all" spc="0" normalizeH="0" noProof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uLnTx/>
                <a:uFillTx/>
                <a:latin typeface="Calibri" pitchFamily="34" charset="0"/>
                <a:ea typeface="+mj-ea"/>
                <a:cs typeface="Calibri" pitchFamily="34" charset="0"/>
              </a:rPr>
              <a:t> hodiny</a:t>
            </a:r>
            <a:endParaRPr kumimoji="0" lang="cs-CZ" sz="4400" b="1" i="0" u="none" strike="noStrike" kern="1200" cap="all" spc="0" normalizeH="0" baseline="0" noProof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uLnTx/>
              <a:uFillTx/>
              <a:latin typeface="Calibri" pitchFamily="34" charset="0"/>
              <a:ea typeface="+mj-ea"/>
              <a:cs typeface="Calibri" pitchFamily="34" charset="0"/>
            </a:endParaRPr>
          </a:p>
        </p:txBody>
      </p:sp>
      <p:pic>
        <p:nvPicPr>
          <p:cNvPr id="9218" name="Picture 2" descr="Sundia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356992"/>
            <a:ext cx="3672408" cy="324778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285750" y="1928813"/>
            <a:ext cx="8390706" cy="32624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využívají pohyb písku způsobený 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dirty="0" smtClean="0">
                <a:latin typeface="Calibri" pitchFamily="34" charset="0"/>
              </a:rPr>
              <a:t>gravitací</a:t>
            </a: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spolehlivé, opakovaně použitelné a 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dirty="0" smtClean="0">
                <a:latin typeface="Calibri" pitchFamily="34" charset="0"/>
              </a:rPr>
              <a:t>poměrně </a:t>
            </a:r>
            <a:r>
              <a:rPr lang="cs-CZ" sz="2600" dirty="0" smtClean="0">
                <a:latin typeface="Calibri" pitchFamily="34" charset="0"/>
              </a:rPr>
              <a:t>přesné měřidlo </a:t>
            </a:r>
            <a:r>
              <a:rPr lang="cs-CZ" sz="2600" dirty="0" smtClean="0">
                <a:latin typeface="Calibri" pitchFamily="34" charset="0"/>
              </a:rPr>
              <a:t>času</a:t>
            </a: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důkazy </a:t>
            </a:r>
            <a:r>
              <a:rPr lang="cs-CZ" sz="2600" dirty="0" smtClean="0">
                <a:latin typeface="Calibri" pitchFamily="34" charset="0"/>
              </a:rPr>
              <a:t>o existenci přesýpacích hodin 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dirty="0" smtClean="0">
                <a:latin typeface="Calibri" pitchFamily="34" charset="0"/>
              </a:rPr>
              <a:t>pocházejí </a:t>
            </a:r>
            <a:r>
              <a:rPr lang="cs-CZ" sz="2600" dirty="0" smtClean="0">
                <a:latin typeface="Calibri" pitchFamily="34" charset="0"/>
              </a:rPr>
              <a:t>až ze </a:t>
            </a:r>
            <a:r>
              <a:rPr lang="cs-CZ" sz="2600" dirty="0" smtClean="0">
                <a:latin typeface="Calibri" pitchFamily="34" charset="0"/>
              </a:rPr>
              <a:t>14</a:t>
            </a:r>
            <a:r>
              <a:rPr lang="cs-CZ" sz="2600" dirty="0" smtClean="0">
                <a:latin typeface="Calibri" pitchFamily="34" charset="0"/>
              </a:rPr>
              <a:t>. </a:t>
            </a:r>
            <a:r>
              <a:rPr lang="cs-CZ" sz="2600" dirty="0" smtClean="0">
                <a:latin typeface="Calibri" pitchFamily="34" charset="0"/>
              </a:rPr>
              <a:t>století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1"/>
              </a:buClr>
              <a:buFont typeface="Arial" pitchFamily="34" charset="0"/>
              <a:buChar char="•"/>
            </a:pPr>
            <a:endParaRPr lang="cs-CZ" sz="2600" dirty="0">
              <a:latin typeface="Calibri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620688"/>
            <a:ext cx="8229600" cy="10668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all" spc="0" normalizeH="0" baseline="0" noProof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uLnTx/>
                <a:uFillTx/>
                <a:latin typeface="Calibri" pitchFamily="34" charset="0"/>
                <a:ea typeface="+mj-ea"/>
                <a:cs typeface="Calibri" pitchFamily="34" charset="0"/>
              </a:rPr>
              <a:t>Přesýpací hodiny</a:t>
            </a:r>
            <a:endParaRPr kumimoji="0" lang="cs-CZ" sz="4400" b="1" i="0" u="none" strike="noStrike" kern="1200" cap="all" spc="0" normalizeH="0" baseline="0" noProof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uLnTx/>
              <a:uFillTx/>
              <a:latin typeface="Calibri" pitchFamily="34" charset="0"/>
              <a:ea typeface="+mj-ea"/>
              <a:cs typeface="Calibri" pitchFamily="34" charset="0"/>
            </a:endParaRPr>
          </a:p>
        </p:txBody>
      </p:sp>
      <p:pic>
        <p:nvPicPr>
          <p:cNvPr id="1026" name="Picture 2" descr="časy,Fotografie,hodiny,objekty,písky,přesýpací hodiny"/>
          <p:cNvPicPr>
            <a:picLocks noChangeAspect="1" noChangeArrowheads="1"/>
          </p:cNvPicPr>
          <p:nvPr/>
        </p:nvPicPr>
        <p:blipFill>
          <a:blip r:embed="rId2" cstate="print"/>
          <a:srcRect l="25587" r="25564"/>
          <a:stretch>
            <a:fillRect/>
          </a:stretch>
        </p:blipFill>
        <p:spPr bwMode="auto">
          <a:xfrm>
            <a:off x="6012160" y="1412776"/>
            <a:ext cx="2444955" cy="50051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4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2771800" y="1916832"/>
            <a:ext cx="8390706" cy="2462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kývání </a:t>
            </a:r>
            <a:r>
              <a:rPr lang="cs-CZ" sz="2600" dirty="0" smtClean="0">
                <a:latin typeface="Calibri" pitchFamily="34" charset="0"/>
              </a:rPr>
              <a:t>kyvadla odměřuje </a:t>
            </a:r>
            <a:r>
              <a:rPr lang="cs-CZ" sz="2600" dirty="0" smtClean="0">
                <a:latin typeface="Calibri" pitchFamily="34" charset="0"/>
              </a:rPr>
              <a:t>čas</a:t>
            </a: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k</a:t>
            </a:r>
            <a:r>
              <a:rPr lang="cs-CZ" sz="2600" dirty="0" smtClean="0">
                <a:latin typeface="Calibri" pitchFamily="34" charset="0"/>
              </a:rPr>
              <a:t>yvadlo </a:t>
            </a:r>
            <a:r>
              <a:rPr lang="cs-CZ" sz="2600" dirty="0" smtClean="0">
                <a:latin typeface="Calibri" pitchFamily="34" charset="0"/>
              </a:rPr>
              <a:t>pohání </a:t>
            </a:r>
            <a:r>
              <a:rPr lang="cs-CZ" sz="2600" dirty="0" smtClean="0">
                <a:latin typeface="Calibri" pitchFamily="34" charset="0"/>
              </a:rPr>
              <a:t>ozubené kolo, pohyb </a:t>
            </a:r>
          </a:p>
          <a:p>
            <a:pPr marL="514350" indent="-514350">
              <a:buClr>
                <a:schemeClr val="accent3"/>
              </a:buClr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dirty="0" smtClean="0">
                <a:latin typeface="Calibri" pitchFamily="34" charset="0"/>
              </a:rPr>
              <a:t>kola </a:t>
            </a:r>
            <a:r>
              <a:rPr lang="cs-CZ" sz="2600" dirty="0" smtClean="0">
                <a:latin typeface="Calibri" pitchFamily="34" charset="0"/>
              </a:rPr>
              <a:t>převádíme na pohyb </a:t>
            </a:r>
            <a:r>
              <a:rPr lang="cs-CZ" sz="2600" dirty="0" smtClean="0">
                <a:latin typeface="Calibri" pitchFamily="34" charset="0"/>
              </a:rPr>
              <a:t>ručiček</a:t>
            </a: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složitější podoba - orloj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1"/>
              </a:buClr>
              <a:buFont typeface="Arial" pitchFamily="34" charset="0"/>
              <a:buChar char="•"/>
            </a:pPr>
            <a:endParaRPr lang="cs-CZ" sz="2600" dirty="0">
              <a:latin typeface="Calibri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620688"/>
            <a:ext cx="8229600" cy="10668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all" spc="0" normalizeH="0" baseline="0" noProof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uLnTx/>
                <a:uFillTx/>
                <a:latin typeface="Calibri" pitchFamily="34" charset="0"/>
                <a:ea typeface="+mj-ea"/>
                <a:cs typeface="Calibri" pitchFamily="34" charset="0"/>
              </a:rPr>
              <a:t>kyvadlové hodiny</a:t>
            </a:r>
            <a:endParaRPr kumimoji="0" lang="cs-CZ" sz="4400" b="1" i="0" u="none" strike="noStrike" kern="1200" cap="all" spc="0" normalizeH="0" baseline="0" noProof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uLnTx/>
              <a:uFillTx/>
              <a:latin typeface="Calibri" pitchFamily="34" charset="0"/>
              <a:ea typeface="+mj-ea"/>
              <a:cs typeface="Calibri" pitchFamily="34" charset="0"/>
            </a:endParaRPr>
          </a:p>
        </p:txBody>
      </p:sp>
      <p:pic>
        <p:nvPicPr>
          <p:cNvPr id="31746" name="Picture 2" descr="http://www.minishop.sk/img/p/154-238-thickbox.jpg"/>
          <p:cNvPicPr>
            <a:picLocks noChangeAspect="1" noChangeArrowheads="1"/>
          </p:cNvPicPr>
          <p:nvPr/>
        </p:nvPicPr>
        <p:blipFill>
          <a:blip r:embed="rId2" cstate="print"/>
          <a:srcRect l="31010" r="27411"/>
          <a:stretch>
            <a:fillRect/>
          </a:stretch>
        </p:blipFill>
        <p:spPr bwMode="auto">
          <a:xfrm>
            <a:off x="395536" y="1457400"/>
            <a:ext cx="2245538" cy="5400600"/>
          </a:xfrm>
          <a:prstGeom prst="rect">
            <a:avLst/>
          </a:prstGeom>
          <a:noFill/>
        </p:spPr>
      </p:pic>
      <p:pic>
        <p:nvPicPr>
          <p:cNvPr id="31748" name="Picture 4" descr="http://upload.wikimedia.org/wikipedia/commons/thumb/d/d2/Orloj-AstronomicalDial.jpg/220px-Orloj-AstronomicalDia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4192284"/>
            <a:ext cx="2376264" cy="233306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0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0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čísla,domácnosti,hodinky,hodiny,kapesní hodinky,klenoty,řetízek k hodinkám,římské číslice,ruce,starožitnosti,symbol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753544"/>
            <a:ext cx="4104456" cy="4104456"/>
          </a:xfrm>
          <a:prstGeom prst="rect">
            <a:avLst/>
          </a:prstGeom>
          <a:noFill/>
        </p:spPr>
      </p:pic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501774" y="1916832"/>
            <a:ext cx="8390706" cy="2862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místo </a:t>
            </a:r>
            <a:r>
              <a:rPr lang="cs-CZ" sz="2600" dirty="0" smtClean="0">
                <a:latin typeface="Calibri" pitchFamily="34" charset="0"/>
              </a:rPr>
              <a:t>kyvadla </a:t>
            </a:r>
            <a:r>
              <a:rPr lang="cs-CZ" sz="2600" dirty="0" smtClean="0">
                <a:latin typeface="Calibri" pitchFamily="34" charset="0"/>
              </a:rPr>
              <a:t>se používalo </a:t>
            </a:r>
            <a:r>
              <a:rPr lang="cs-CZ" sz="2600" dirty="0" smtClean="0">
                <a:latin typeface="Calibri" pitchFamily="34" charset="0"/>
              </a:rPr>
              <a:t>kolečko spojené s </a:t>
            </a:r>
            <a:r>
              <a:rPr lang="cs-CZ" sz="2600" dirty="0" smtClean="0">
                <a:latin typeface="Calibri" pitchFamily="34" charset="0"/>
              </a:rPr>
              <a:t>pérkem</a:t>
            </a: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když </a:t>
            </a:r>
            <a:r>
              <a:rPr lang="cs-CZ" sz="2600" dirty="0" smtClean="0">
                <a:latin typeface="Calibri" pitchFamily="34" charset="0"/>
              </a:rPr>
              <a:t>se pérko zkroutí, způsobuje otáčení kolečka sem a tam (museli  se natahovat</a:t>
            </a:r>
            <a:r>
              <a:rPr lang="cs-CZ" sz="2600" dirty="0" smtClean="0">
                <a:latin typeface="Calibri" pitchFamily="34" charset="0"/>
              </a:rPr>
              <a:t>)</a:t>
            </a: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kolečko </a:t>
            </a:r>
            <a:r>
              <a:rPr lang="cs-CZ" sz="2600" dirty="0" smtClean="0">
                <a:latin typeface="Calibri" pitchFamily="34" charset="0"/>
              </a:rPr>
              <a:t>se nazývá </a:t>
            </a:r>
            <a:r>
              <a:rPr lang="cs-CZ" sz="2600" dirty="0" smtClean="0">
                <a:latin typeface="Calibri" pitchFamily="34" charset="0"/>
              </a:rPr>
              <a:t>nepokoj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1"/>
              </a:buClr>
              <a:buFont typeface="Arial" pitchFamily="34" charset="0"/>
              <a:buChar char="•"/>
            </a:pPr>
            <a:endParaRPr lang="cs-CZ" sz="2600" dirty="0">
              <a:latin typeface="Calibri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620688"/>
            <a:ext cx="8229600" cy="10668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all" spc="0" normalizeH="0" baseline="0" noProof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uLnTx/>
                <a:uFillTx/>
                <a:latin typeface="Calibri" pitchFamily="34" charset="0"/>
                <a:ea typeface="+mj-ea"/>
                <a:cs typeface="Calibri" pitchFamily="34" charset="0"/>
              </a:rPr>
              <a:t>kapesní hodiny</a:t>
            </a:r>
            <a:endParaRPr kumimoji="0" lang="cs-CZ" sz="4400" b="1" i="0" u="none" strike="noStrike" kern="1200" cap="all" spc="0" normalizeH="0" baseline="0" noProof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uLnTx/>
              <a:uFillTx/>
              <a:latin typeface="Calibri" pitchFamily="34" charset="0"/>
              <a:ea typeface="+mj-ea"/>
              <a:cs typeface="Calibri" pitchFamily="34" charset="0"/>
            </a:endParaRPr>
          </a:p>
        </p:txBody>
      </p:sp>
      <p:pic>
        <p:nvPicPr>
          <p:cNvPr id="32772" name="Picture 4" descr="časoměry,Fotografie,hodinky,hodinový stroj,hodiny,mechanický,mechanismus hodin,mechanismy,ozubená kola,záběry zblízka"/>
          <p:cNvPicPr>
            <a:picLocks noChangeAspect="1" noChangeArrowheads="1"/>
          </p:cNvPicPr>
          <p:nvPr/>
        </p:nvPicPr>
        <p:blipFill>
          <a:blip r:embed="rId3" cstate="print"/>
          <a:srcRect t="17462" r="3211"/>
          <a:stretch>
            <a:fillRect/>
          </a:stretch>
        </p:blipFill>
        <p:spPr bwMode="auto">
          <a:xfrm rot="5400000" flipV="1">
            <a:off x="-220588" y="4082355"/>
            <a:ext cx="2996233" cy="25550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27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27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501774" y="2286158"/>
            <a:ext cx="8390706" cy="34470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nepokoj je </a:t>
            </a:r>
            <a:r>
              <a:rPr lang="cs-CZ" sz="2600" dirty="0" smtClean="0">
                <a:latin typeface="Calibri" pitchFamily="34" charset="0"/>
              </a:rPr>
              <a:t>nahrazen krystalem 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dirty="0" smtClean="0">
                <a:latin typeface="Calibri" pitchFamily="34" charset="0"/>
              </a:rPr>
              <a:t>křemíku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místo </a:t>
            </a:r>
            <a:r>
              <a:rPr lang="cs-CZ" sz="2600" dirty="0" smtClean="0">
                <a:latin typeface="Calibri" pitchFamily="34" charset="0"/>
              </a:rPr>
              <a:t>natahování je použita jako 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dirty="0" smtClean="0">
                <a:latin typeface="Calibri" pitchFamily="34" charset="0"/>
              </a:rPr>
              <a:t>zdroj </a:t>
            </a:r>
            <a:r>
              <a:rPr lang="cs-CZ" sz="2600" dirty="0" smtClean="0">
                <a:latin typeface="Calibri" pitchFamily="34" charset="0"/>
              </a:rPr>
              <a:t>energie el. </a:t>
            </a:r>
            <a:r>
              <a:rPr lang="cs-CZ" sz="2600" dirty="0" smtClean="0">
                <a:latin typeface="Calibri" pitchFamily="34" charset="0"/>
              </a:rPr>
              <a:t>baterie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údaje </a:t>
            </a:r>
            <a:r>
              <a:rPr lang="cs-CZ" sz="2600" dirty="0" smtClean="0">
                <a:latin typeface="Calibri" pitchFamily="34" charset="0"/>
              </a:rPr>
              <a:t>hodin kontrolujeme pomocí časových </a:t>
            </a:r>
            <a:r>
              <a:rPr lang="cs-CZ" sz="2600" dirty="0" smtClean="0">
                <a:latin typeface="Calibri" pitchFamily="34" charset="0"/>
              </a:rPr>
              <a:t>znamení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1"/>
              </a:buClr>
              <a:buFont typeface="Arial" pitchFamily="34" charset="0"/>
              <a:buChar char="•"/>
            </a:pPr>
            <a:endParaRPr lang="cs-CZ" sz="2600" dirty="0">
              <a:latin typeface="Calibri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620688"/>
            <a:ext cx="8229600" cy="10668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all" spc="0" normalizeH="0" baseline="0" noProof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uLnTx/>
                <a:uFillTx/>
                <a:latin typeface="Calibri" pitchFamily="34" charset="0"/>
                <a:ea typeface="+mj-ea"/>
                <a:cs typeface="Calibri" pitchFamily="34" charset="0"/>
              </a:rPr>
              <a:t>digitální hodiny</a:t>
            </a:r>
            <a:endParaRPr kumimoji="0" lang="cs-CZ" sz="4400" b="1" i="0" u="none" strike="noStrike" kern="1200" cap="all" spc="0" normalizeH="0" baseline="0" noProof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uLnTx/>
              <a:uFillTx/>
              <a:latin typeface="Calibri" pitchFamily="34" charset="0"/>
              <a:ea typeface="+mj-ea"/>
              <a:cs typeface="Calibri" pitchFamily="34" charset="0"/>
            </a:endParaRPr>
          </a:p>
        </p:txBody>
      </p:sp>
      <p:pic>
        <p:nvPicPr>
          <p:cNvPr id="34818" name="Picture 2" descr="http://www.comparestoreprices.co.uk/images/ca/casio-illuminator-sports-digital-watch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56176" y="1003548"/>
            <a:ext cx="2381250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6" dur="500"/>
                                        <p:tgtEl>
                                          <p:spTgt spid="348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"/>
                            </p:stCondLst>
                            <p:childTnLst>
                              <p:par>
                                <p:cTn id="2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500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501774" y="1700808"/>
            <a:ext cx="8390706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zařízení </a:t>
            </a:r>
            <a:r>
              <a:rPr lang="cs-CZ" sz="2600" dirty="0" smtClean="0">
                <a:latin typeface="Calibri" pitchFamily="34" charset="0"/>
              </a:rPr>
              <a:t>na odměřování kratších časových </a:t>
            </a:r>
            <a:r>
              <a:rPr lang="cs-CZ" sz="2600" dirty="0" smtClean="0">
                <a:latin typeface="Calibri" pitchFamily="34" charset="0"/>
              </a:rPr>
              <a:t>intervalů</a:t>
            </a: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pl-PL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pl-PL" sz="2600" dirty="0" smtClean="0">
                <a:latin typeface="Calibri" pitchFamily="34" charset="0"/>
              </a:rPr>
              <a:t>přesnost měření je </a:t>
            </a:r>
            <a:r>
              <a:rPr lang="pl-PL" sz="2600" dirty="0" smtClean="0">
                <a:latin typeface="Calibri" pitchFamily="34" charset="0"/>
              </a:rPr>
              <a:t>možná až na setinu </a:t>
            </a:r>
            <a:r>
              <a:rPr lang="pl-PL" sz="2600" dirty="0" smtClean="0">
                <a:latin typeface="Calibri" pitchFamily="34" charset="0"/>
              </a:rPr>
              <a:t>sekundy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užívají </a:t>
            </a:r>
            <a:r>
              <a:rPr lang="cs-CZ" sz="2600" dirty="0" smtClean="0">
                <a:latin typeface="Calibri" pitchFamily="34" charset="0"/>
              </a:rPr>
              <a:t>se zejména ve sportu, ale také ve vědě, v technice a </a:t>
            </a:r>
            <a:r>
              <a:rPr lang="cs-CZ" sz="2600" dirty="0" smtClean="0">
                <a:latin typeface="Calibri" pitchFamily="34" charset="0"/>
              </a:rPr>
              <a:t>podobně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1"/>
              </a:buClr>
              <a:buFont typeface="Arial" pitchFamily="34" charset="0"/>
              <a:buChar char="•"/>
            </a:pPr>
            <a:endParaRPr lang="cs-CZ" sz="2600" dirty="0">
              <a:latin typeface="Calibri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620688"/>
            <a:ext cx="8229600" cy="10668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all" spc="0" normalizeH="0" baseline="0" noProof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uLnTx/>
                <a:uFillTx/>
                <a:latin typeface="Calibri" pitchFamily="34" charset="0"/>
                <a:ea typeface="+mj-ea"/>
                <a:cs typeface="Calibri" pitchFamily="34" charset="0"/>
              </a:rPr>
              <a:t>stopky</a:t>
            </a:r>
            <a:endParaRPr kumimoji="0" lang="cs-CZ" sz="4400" b="1" i="0" u="none" strike="noStrike" kern="1200" cap="all" spc="0" normalizeH="0" baseline="0" noProof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uLnTx/>
              <a:uFillTx/>
              <a:latin typeface="Calibri" pitchFamily="34" charset="0"/>
              <a:ea typeface="+mj-ea"/>
              <a:cs typeface="Calibri" pitchFamily="34" charset="0"/>
            </a:endParaRPr>
          </a:p>
        </p:txBody>
      </p:sp>
      <p:pic>
        <p:nvPicPr>
          <p:cNvPr id="33794" name="Picture 2" descr="chronometry,doba,sport,stopky,volný ča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03848" y="3645743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Maezel's Metronom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2780928"/>
            <a:ext cx="3384376" cy="3622076"/>
          </a:xfrm>
          <a:prstGeom prst="rect">
            <a:avLst/>
          </a:prstGeom>
          <a:noFill/>
        </p:spPr>
      </p:pic>
      <p:sp>
        <p:nvSpPr>
          <p:cNvPr id="4" name="Obdélník 3"/>
          <p:cNvSpPr>
            <a:spLocks noChangeArrowheads="1"/>
          </p:cNvSpPr>
          <p:nvPr/>
        </p:nvSpPr>
        <p:spPr bwMode="auto">
          <a:xfrm>
            <a:off x="539552" y="1772816"/>
            <a:ext cx="8390706" cy="40318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používá </a:t>
            </a:r>
            <a:r>
              <a:rPr lang="cs-CZ" sz="2600" dirty="0" smtClean="0">
                <a:latin typeface="Calibri" pitchFamily="34" charset="0"/>
              </a:rPr>
              <a:t>se k odměřování stejných </a:t>
            </a:r>
            <a:r>
              <a:rPr lang="cs-CZ" sz="2600" dirty="0" smtClean="0">
                <a:latin typeface="Calibri" pitchFamily="34" charset="0"/>
              </a:rPr>
              <a:t>dob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po </a:t>
            </a:r>
            <a:r>
              <a:rPr lang="cs-CZ" sz="2600" dirty="0" smtClean="0">
                <a:latin typeface="Calibri" pitchFamily="34" charset="0"/>
              </a:rPr>
              <a:t>uplynutí času vydá zvukový </a:t>
            </a:r>
            <a:r>
              <a:rPr lang="cs-CZ" sz="2600" dirty="0" smtClean="0">
                <a:latin typeface="Calibri" pitchFamily="34" charset="0"/>
              </a:rPr>
              <a:t>signál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standardně </a:t>
            </a:r>
            <a:r>
              <a:rPr lang="cs-CZ" sz="2600" dirty="0" smtClean="0">
                <a:latin typeface="Calibri" pitchFamily="34" charset="0"/>
              </a:rPr>
              <a:t>je čas 1 sekunda, 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dirty="0" smtClean="0">
                <a:latin typeface="Calibri" pitchFamily="34" charset="0"/>
              </a:rPr>
              <a:t>ale </a:t>
            </a:r>
            <a:r>
              <a:rPr lang="cs-CZ" sz="2600" dirty="0" smtClean="0">
                <a:latin typeface="Calibri" pitchFamily="34" charset="0"/>
              </a:rPr>
              <a:t>lze nastavit i méně nebo více</a:t>
            </a: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r>
              <a:rPr lang="cs-CZ" sz="2600" dirty="0" smtClean="0">
                <a:latin typeface="Calibri" pitchFamily="34" charset="0"/>
              </a:rPr>
              <a:t>používá </a:t>
            </a:r>
            <a:r>
              <a:rPr lang="cs-CZ" sz="2600" dirty="0" smtClean="0">
                <a:latin typeface="Calibri" pitchFamily="34" charset="0"/>
              </a:rPr>
              <a:t>se zejména v hudbě </a:t>
            </a: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</a:pPr>
            <a:r>
              <a:rPr lang="cs-CZ" sz="2600" dirty="0" smtClean="0">
                <a:latin typeface="Calibri" pitchFamily="34" charset="0"/>
              </a:rPr>
              <a:t>	</a:t>
            </a:r>
            <a:r>
              <a:rPr lang="cs-CZ" sz="2600" dirty="0" smtClean="0">
                <a:latin typeface="Calibri" pitchFamily="34" charset="0"/>
              </a:rPr>
              <a:t>pro </a:t>
            </a:r>
            <a:r>
              <a:rPr lang="cs-CZ" sz="2600" dirty="0" smtClean="0">
                <a:latin typeface="Calibri" pitchFamily="34" charset="0"/>
              </a:rPr>
              <a:t>stanovení tempa </a:t>
            </a: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1200" dirty="0" smtClean="0">
              <a:latin typeface="Calibri" pitchFamily="34" charset="0"/>
            </a:endParaRPr>
          </a:p>
          <a:p>
            <a:pPr marL="514350" indent="-514350">
              <a:buClr>
                <a:schemeClr val="accent3"/>
              </a:buClr>
              <a:buFont typeface="Arial" pitchFamily="34" charset="0"/>
              <a:buChar char="•"/>
            </a:pPr>
            <a:endParaRPr lang="cs-CZ" sz="2600" dirty="0" smtClean="0">
              <a:latin typeface="Calibri" pitchFamily="34" charset="0"/>
            </a:endParaRPr>
          </a:p>
          <a:p>
            <a:pPr marL="514350" indent="-514350">
              <a:buClr>
                <a:schemeClr val="accent1"/>
              </a:buClr>
              <a:buFont typeface="Arial" pitchFamily="34" charset="0"/>
              <a:buChar char="•"/>
            </a:pPr>
            <a:endParaRPr lang="cs-CZ" sz="2600" dirty="0">
              <a:latin typeface="Calibri" pitchFamily="34" charset="0"/>
            </a:endParaRPr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67544" y="620688"/>
            <a:ext cx="8229600" cy="10668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all" spc="0" normalizeH="0" baseline="0" noProof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uLnTx/>
                <a:uFillTx/>
                <a:latin typeface="Calibri" pitchFamily="34" charset="0"/>
                <a:ea typeface="+mj-ea"/>
                <a:cs typeface="Calibri" pitchFamily="34" charset="0"/>
              </a:rPr>
              <a:t>metronom</a:t>
            </a:r>
            <a:endParaRPr kumimoji="0" lang="cs-CZ" sz="4400" b="1" i="0" u="none" strike="noStrike" kern="1200" cap="all" spc="0" normalizeH="0" baseline="0" noProof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uLnTx/>
              <a:uFillTx/>
              <a:latin typeface="Calibri" pitchFamily="34" charset="0"/>
              <a:ea typeface="+mj-ea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500"/>
                            </p:stCondLst>
                            <p:childTnLst>
                              <p:par>
                                <p:cTn id="3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500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CITACE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Microsoft Office – PowerPoint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Kliparty na webu Office Online</a:t>
            </a:r>
          </a:p>
          <a:p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Clipart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ETC: 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http://etc.usf.edu/clipart/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http://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www.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3"/>
              </a:rPr>
              <a:t>comparestoreprices.co.uk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/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3"/>
              </a:rPr>
              <a:t>images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/ca/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3"/>
              </a:rPr>
              <a:t>casio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-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3"/>
              </a:rPr>
              <a:t>illuminator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-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3"/>
              </a:rPr>
              <a:t>sports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-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3"/>
              </a:rPr>
              <a:t>digital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3"/>
              </a:rPr>
              <a:t>-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3"/>
              </a:rPr>
              <a:t>watch.jpg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1399</TotalTime>
  <Words>191</Words>
  <Application>Microsoft Office PowerPoint</Application>
  <PresentationFormat>Předvádění na obrazovce (4:3)</PresentationFormat>
  <Paragraphs>101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Urbanistický</vt:lpstr>
      <vt:lpstr>Výukový materiál </vt:lpstr>
      <vt:lpstr>Snímek 2</vt:lpstr>
      <vt:lpstr>Snímek 3</vt:lpstr>
      <vt:lpstr>Měření Času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Jája</dc:creator>
  <cp:lastModifiedBy>Jája</cp:lastModifiedBy>
  <cp:revision>140</cp:revision>
  <dcterms:created xsi:type="dcterms:W3CDTF">2012-01-03T20:22:29Z</dcterms:created>
  <dcterms:modified xsi:type="dcterms:W3CDTF">2012-05-30T22:49:33Z</dcterms:modified>
</cp:coreProperties>
</file>