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handoutMasterIdLst>
    <p:handoutMasterId r:id="rId16"/>
  </p:handoutMasterIdLst>
  <p:sldIdLst>
    <p:sldId id="271" r:id="rId2"/>
    <p:sldId id="272" r:id="rId3"/>
    <p:sldId id="273" r:id="rId4"/>
    <p:sldId id="287" r:id="rId5"/>
    <p:sldId id="293" r:id="rId6"/>
    <p:sldId id="294" r:id="rId7"/>
    <p:sldId id="296" r:id="rId8"/>
    <p:sldId id="297" r:id="rId9"/>
    <p:sldId id="299" r:id="rId10"/>
    <p:sldId id="298" r:id="rId11"/>
    <p:sldId id="286" r:id="rId12"/>
    <p:sldId id="300" r:id="rId13"/>
    <p:sldId id="263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100" d="100"/>
          <a:sy n="100" d="100"/>
        </p:scale>
        <p:origin x="-3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245DE-8D35-4BBF-A916-D8053F450E8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85DC2-45DE-43B9-AC47-81636F883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dravotnicke-potreby.net/" TargetMode="External"/><Relationship Id="rId2" Type="http://schemas.openxmlformats.org/officeDocument/2006/relationships/hyperlink" Target="http://etc.usf.edu/clipar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F6/18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 lnSpcReduction="10000"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Teplota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Teplota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jednotky teploty, teploměr, Celsiova stupnice, Kelvin, 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Fahrenheit.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„Teplota“.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Materiál seznámí žáky s pojmem teplota, s jednotkami teploty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a se základními druhy teploměrů.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131840" y="4077072"/>
            <a:ext cx="3096344" cy="1656184"/>
          </a:xfrm>
          <a:prstGeom prst="roundRect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teplota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320480"/>
          </a:xfrm>
        </p:spPr>
        <p:txBody>
          <a:bodyPr>
            <a:normAutofit/>
          </a:bodyPr>
          <a:lstStyle/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teplota je vlastnost předmětů a okolí, kterou je člověk schopen vnímat a přiřadit jí pocity studeného, teplého či horkého</a:t>
            </a: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32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Značka teploty:</a:t>
            </a:r>
          </a:p>
          <a:p>
            <a:pPr algn="ctr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t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363272" cy="540060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jednotkou teploty je:</a:t>
            </a:r>
          </a:p>
          <a:p>
            <a:pPr algn="ctr">
              <a:buNone/>
            </a:pPr>
            <a:r>
              <a:rPr lang="cs-CZ" sz="44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Celsiův stupeň - °C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Celsiův stupeň zavedl švédský fyzik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Anders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Celsius</a:t>
            </a:r>
          </a:p>
          <a:p>
            <a:pPr algn="just"/>
            <a:endParaRPr lang="cs-CZ" sz="1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Celsius stanovil dva pevné body: </a:t>
            </a:r>
          </a:p>
          <a:p>
            <a:pPr lvl="2" algn="just"/>
            <a:r>
              <a:rPr lang="cs-CZ" sz="2600" dirty="0" smtClean="0">
                <a:latin typeface="Calibri" pitchFamily="34" charset="0"/>
                <a:cs typeface="Calibri" pitchFamily="34" charset="0"/>
              </a:rPr>
              <a:t>100 °C pro teplotu tání ledu </a:t>
            </a:r>
          </a:p>
          <a:p>
            <a:pPr lvl="2" algn="just"/>
            <a:r>
              <a:rPr lang="cs-CZ" sz="2600" dirty="0" smtClean="0">
                <a:latin typeface="Calibri" pitchFamily="34" charset="0"/>
                <a:cs typeface="Calibri" pitchFamily="34" charset="0"/>
              </a:rPr>
              <a:t>0 °C pro teplotu varu vody </a:t>
            </a:r>
          </a:p>
          <a:p>
            <a:pPr algn="just"/>
            <a:endParaRPr lang="cs-CZ" sz="1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později byla stupnice otočena do dnešní podoby,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tzn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</a:p>
          <a:p>
            <a:pPr lvl="2" algn="just"/>
            <a:r>
              <a:rPr lang="cs-CZ" sz="2600" dirty="0" smtClean="0">
                <a:latin typeface="Calibri" pitchFamily="34" charset="0"/>
                <a:cs typeface="Calibri" pitchFamily="34" charset="0"/>
              </a:rPr>
              <a:t>0°C je teplota tání ledu </a:t>
            </a:r>
          </a:p>
          <a:p>
            <a:pPr lvl="2" algn="just"/>
            <a:r>
              <a:rPr lang="cs-CZ" sz="2600" dirty="0" smtClean="0">
                <a:latin typeface="Calibri" pitchFamily="34" charset="0"/>
                <a:cs typeface="Calibri" pitchFamily="34" charset="0"/>
              </a:rPr>
              <a:t>100°C je teplota varu vody 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jednotky teploty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363272" cy="54006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3600" b="1" i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Kelvin</a:t>
            </a:r>
            <a:r>
              <a:rPr lang="cs-CZ" sz="36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(základní jednotka)</a:t>
            </a:r>
            <a:endParaRPr lang="cs-CZ" sz="3600" b="1" i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 lvl="2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0°C = 273,15K</a:t>
            </a:r>
          </a:p>
          <a:p>
            <a:pPr lvl="2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100°C = 373,15K</a:t>
            </a:r>
          </a:p>
          <a:p>
            <a:pPr lvl="8" algn="just">
              <a:buNone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				1K ≈ 1°C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3600" b="1" i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Fahrenheit</a:t>
            </a:r>
            <a:r>
              <a:rPr lang="cs-CZ" sz="3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(v USA)</a:t>
            </a:r>
            <a:endParaRPr lang="cs-CZ" sz="3200" i="1" dirty="0" smtClean="0">
              <a:latin typeface="Calibri" pitchFamily="34" charset="0"/>
              <a:cs typeface="Calibri" pitchFamily="34" charset="0"/>
            </a:endParaRPr>
          </a:p>
          <a:p>
            <a:pPr lvl="2" algn="just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0°C = 32°F</a:t>
            </a:r>
          </a:p>
          <a:p>
            <a:pPr lvl="2" algn="just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100°C = 212°F</a:t>
            </a:r>
          </a:p>
          <a:p>
            <a:pPr lvl="2" algn="just">
              <a:buNone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					1°F ≈ 9/5°C</a:t>
            </a:r>
          </a:p>
          <a:p>
            <a:pPr lvl="2" algn="just"/>
            <a:endParaRPr lang="cs-CZ" sz="28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další jednotky teploty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499992" y="3140968"/>
            <a:ext cx="115212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499992" y="5589240"/>
            <a:ext cx="115212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otografie,lékařské vybavení,teploměry,zdravotnictví"/>
          <p:cNvPicPr>
            <a:picLocks noChangeAspect="1" noChangeArrowheads="1"/>
          </p:cNvPicPr>
          <p:nvPr/>
        </p:nvPicPr>
        <p:blipFill>
          <a:blip r:embed="rId2" cstate="print"/>
          <a:srcRect t="17144" r="3968" b="15398"/>
          <a:stretch>
            <a:fillRect/>
          </a:stretch>
        </p:blipFill>
        <p:spPr bwMode="auto">
          <a:xfrm>
            <a:off x="4775058" y="692696"/>
            <a:ext cx="4368942" cy="306896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363272" cy="5400600"/>
          </a:xfrm>
        </p:spPr>
        <p:txBody>
          <a:bodyPr>
            <a:normAutofit/>
          </a:bodyPr>
          <a:lstStyle/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teploměr je zařízení sloužící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                                      k měření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teploty</a:t>
            </a:r>
          </a:p>
          <a:p>
            <a:pPr algn="just"/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princip teploměru je založen na tepelné roztažnosti jednotlivých látek</a:t>
            </a: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teploměry jsou kapalinové, lékařské, bimetalové,  digitální …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Teploměr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908720"/>
            <a:ext cx="3113043" cy="5952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6192688" cy="540060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hlavní částí je nádobka s kapalinou, 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z nádobky vede tenká trubice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při zahřátí kapalina zvětší svůj 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objem a její hladina vystoupí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               v trubici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výš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při ochlazení kapalina objem 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zmenší a klesne v trubici níž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jako kapalina se používá 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obarvený líh nebo rtuť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Kapalinový Teploměr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zdravotnicke-potreby.net/velke/14200-090707142004-teplomer.jpg"/>
          <p:cNvPicPr>
            <a:picLocks noChangeAspect="1" noChangeArrowheads="1"/>
          </p:cNvPicPr>
          <p:nvPr/>
        </p:nvPicPr>
        <p:blipFill>
          <a:blip r:embed="rId2" cstate="print"/>
          <a:srcRect l="13653" t="13781" r="11044" b="22235"/>
          <a:stretch>
            <a:fillRect/>
          </a:stretch>
        </p:blipFill>
        <p:spPr bwMode="auto">
          <a:xfrm>
            <a:off x="3347864" y="3140968"/>
            <a:ext cx="5688632" cy="3625109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363272" cy="3888432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jedná se kapalinový teploměr, kde kapalina je rtuť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trubička tohoto teploměru je na jednom místě hodně úzká a při ochlazování se sloupec rtuti v tomto 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místě přetrhne, hladina proto po naměření 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teploty neklesá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po odečtení teploty musíme 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teploměr sklepat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lékařský Teploměr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140968"/>
            <a:ext cx="3705225" cy="348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363272" cy="540060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k měření teploty se využívá bimetalový (dvojkový) pásek složený ze dvou kovů s různými teplotními součiniteli délkové roztažnosti</a:t>
            </a: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při změně teploty se pásek 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ohýbá a tento pohyb se 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přenáší na ručku přístroje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bimetalový Teploměr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34008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63272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u="sng" dirty="0" smtClean="0">
                <a:latin typeface="Calibri" pitchFamily="34" charset="0"/>
                <a:cs typeface="Calibri" pitchFamily="34" charset="0"/>
              </a:rPr>
              <a:t>Teplota</a:t>
            </a:r>
          </a:p>
          <a:p>
            <a:pPr algn="just">
              <a:buNone/>
            </a:pPr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600" u="sng" dirty="0" smtClean="0">
                <a:latin typeface="Calibri" pitchFamily="34" charset="0"/>
                <a:cs typeface="Calibri" pitchFamily="34" charset="0"/>
              </a:rPr>
              <a:t>fyzikální veličina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: teplota</a:t>
            </a:r>
          </a:p>
          <a:p>
            <a:pPr algn="just"/>
            <a:r>
              <a:rPr lang="cs-CZ" sz="2600" u="sng" dirty="0" smtClean="0">
                <a:latin typeface="Calibri" pitchFamily="34" charset="0"/>
                <a:cs typeface="Calibri" pitchFamily="34" charset="0"/>
              </a:rPr>
              <a:t>značka: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 t</a:t>
            </a:r>
            <a:endParaRPr lang="cs-CZ" sz="2600" b="1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600" u="sng" dirty="0" smtClean="0">
                <a:latin typeface="Calibri" pitchFamily="34" charset="0"/>
                <a:cs typeface="Calibri" pitchFamily="34" charset="0"/>
              </a:rPr>
              <a:t>jednotka: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 °C (Celsiův stupeň)</a:t>
            </a:r>
          </a:p>
          <a:p>
            <a:pPr algn="just"/>
            <a:endParaRPr lang="cs-CZ" sz="26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6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6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6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36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600" u="sng" dirty="0" smtClean="0">
                <a:latin typeface="Calibri" pitchFamily="34" charset="0"/>
                <a:cs typeface="Calibri" pitchFamily="34" charset="0"/>
              </a:rPr>
              <a:t>měřidlo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: teploměr (kapalinový, lékařský, bimetalový…)</a:t>
            </a:r>
          </a:p>
          <a:p>
            <a:pPr lvl="0" algn="just">
              <a:buClr>
                <a:srgbClr val="A04DA3"/>
              </a:buClr>
              <a:buNone/>
            </a:pPr>
            <a:endParaRPr lang="cs-CZ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452628" indent="-342900" algn="just">
              <a:buFont typeface="+mj-lt"/>
              <a:buAutoNum type="arabicPeriod"/>
            </a:pP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3" y="3904456"/>
          <a:ext cx="5976665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6263"/>
                <a:gridCol w="1800201"/>
                <a:gridCol w="180020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Calibri" pitchFamily="34" charset="0"/>
                          <a:cs typeface="Calibri" pitchFamily="34" charset="0"/>
                        </a:rPr>
                        <a:t>stupnice</a:t>
                      </a:r>
                      <a:endParaRPr lang="cs-CZ" sz="2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alibri" pitchFamily="34" charset="0"/>
                          <a:cs typeface="Calibri" pitchFamily="34" charset="0"/>
                        </a:rPr>
                        <a:t>bod tání</a:t>
                      </a:r>
                      <a:endParaRPr lang="cs-CZ" sz="2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alibri" pitchFamily="34" charset="0"/>
                          <a:cs typeface="Calibri" pitchFamily="34" charset="0"/>
                        </a:rPr>
                        <a:t>bod varu</a:t>
                      </a:r>
                      <a:endParaRPr lang="cs-CZ" sz="2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13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Celsiova 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6FFFF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0°C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100°C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</a:tr>
              <a:tr h="2595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Kelvinova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6FFFF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273,15K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373,15K</a:t>
                      </a:r>
                    </a:p>
                  </a:txBody>
                  <a:tcPr anchor="ctr" horzOverflow="overflow"/>
                </a:tc>
              </a:tr>
              <a:tr h="13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Fahrenheitova 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6FFFF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32°F</a:t>
                      </a: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212°F</a:t>
                      </a:r>
                    </a:p>
                  </a:txBody>
                  <a:tcPr anchor="ctr"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3453" y="644649"/>
            <a:ext cx="3113043" cy="5952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363272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>
                <a:latin typeface="Calibri" pitchFamily="34" charset="0"/>
                <a:cs typeface="Calibri" pitchFamily="34" charset="0"/>
              </a:rPr>
              <a:t>Kapalinový teploměr</a:t>
            </a:r>
          </a:p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Využívá teplotní roztažnost kapaliny </a:t>
            </a:r>
          </a:p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	(rtuť, líh).</a:t>
            </a:r>
          </a:p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Venkovní, lékařský …</a:t>
            </a:r>
          </a:p>
          <a:p>
            <a:pPr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u="sng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u="sng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u="sng" dirty="0" smtClean="0">
                <a:latin typeface="Calibri" pitchFamily="34" charset="0"/>
                <a:cs typeface="Calibri" pitchFamily="34" charset="0"/>
              </a:rPr>
              <a:t>Bimetalový teploměr</a:t>
            </a:r>
          </a:p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K měření teploty se využívá </a:t>
            </a:r>
          </a:p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	bimetalový pásek.</a:t>
            </a:r>
          </a:p>
          <a:p>
            <a:pPr algn="just">
              <a:buNone/>
            </a:pPr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507288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PowerPoint: </a:t>
            </a:r>
            <a:r>
              <a:rPr lang="cs-CZ" sz="2400" dirty="0" smtClean="0"/>
              <a:t>www.office.</a:t>
            </a:r>
            <a:r>
              <a:rPr lang="cs-CZ" sz="2400" smtClean="0"/>
              <a:t>microsoft.com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Clipart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ETC: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http://etc.usf.edu/clipart/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http://www.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zdravotnicke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potreby.net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KOLÁŘOVÁ, Ludmila; BOHUNĚK, Jiří.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FYZIKA pro 6. ročník základní školy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Praha: PROMETHEUS, 1999. ISBN 80-7196-121-3 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1401</TotalTime>
  <Words>290</Words>
  <Application>Microsoft Office PowerPoint</Application>
  <PresentationFormat>Předvádění na obrazovce (4:3)</PresentationFormat>
  <Paragraphs>146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Výukový materiál </vt:lpstr>
      <vt:lpstr>Snímek 2</vt:lpstr>
      <vt:lpstr>Snímek 3</vt:lpstr>
      <vt:lpstr>teplota</vt:lpstr>
      <vt:lpstr>jednotky teploty</vt:lpstr>
      <vt:lpstr>další jednotky teploty</vt:lpstr>
      <vt:lpstr>Teploměr</vt:lpstr>
      <vt:lpstr>Kapalinový Teploměr</vt:lpstr>
      <vt:lpstr>lékařský Teploměr</vt:lpstr>
      <vt:lpstr>bimetalový Teploměr</vt:lpstr>
      <vt:lpstr>ZÁPISKY</vt:lpstr>
      <vt:lpstr>Snímek 12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Dum</cp:lastModifiedBy>
  <cp:revision>143</cp:revision>
  <dcterms:created xsi:type="dcterms:W3CDTF">2012-01-03T20:22:29Z</dcterms:created>
  <dcterms:modified xsi:type="dcterms:W3CDTF">2012-06-26T19:59:32Z</dcterms:modified>
</cp:coreProperties>
</file>