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handoutMasterIdLst>
    <p:handoutMasterId r:id="rId12"/>
  </p:handoutMasterIdLst>
  <p:sldIdLst>
    <p:sldId id="271" r:id="rId2"/>
    <p:sldId id="272" r:id="rId3"/>
    <p:sldId id="273" r:id="rId4"/>
    <p:sldId id="301" r:id="rId5"/>
    <p:sldId id="287" r:id="rId6"/>
    <p:sldId id="298" r:id="rId7"/>
    <p:sldId id="286" r:id="rId8"/>
    <p:sldId id="302" r:id="rId9"/>
    <p:sldId id="263" r:id="rId10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70" autoAdjust="0"/>
    <p:restoredTop sz="94660"/>
  </p:normalViewPr>
  <p:slideViewPr>
    <p:cSldViewPr>
      <p:cViewPr>
        <p:scale>
          <a:sx n="70" d="100"/>
          <a:sy n="70" d="100"/>
        </p:scale>
        <p:origin x="-618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7245DE-8D35-4BBF-A916-D8053F450E8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613" y="4860925"/>
            <a:ext cx="5680075" cy="4605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A85DC2-45DE-43B9-AC47-81636F883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etc.usf.edu/clipar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F6/19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teploty tělesa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Teplota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, jednotky teploty, teploměr, stupeň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Celsia.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b="1" u="sng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Prezentace v PowerPointu digitálně zpracovává téma „Měření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teploty tělesa“. Materiál seznámí žáky s postupem při měření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teploty. Prezentace obsahuje příklady k procvičení 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Postup při měření teploty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363272" cy="4680520"/>
          </a:xfrm>
        </p:spPr>
        <p:txBody>
          <a:bodyPr>
            <a:normAutofit fontScale="92500" lnSpcReduction="10000"/>
          </a:bodyPr>
          <a:lstStyle/>
          <a:p>
            <a:pPr marL="624078" indent="-514350" algn="just">
              <a:buFont typeface="+mj-lt"/>
              <a:buAutoNum type="arabicPeriod"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zjistíme, jaký teplotní rozdíl odpovídá jednomu dílku stupnice </a:t>
            </a:r>
          </a:p>
          <a:p>
            <a:pPr marL="624078" indent="-514350" algn="just">
              <a:buFont typeface="+mj-lt"/>
              <a:buAutoNum type="arabicPeriod"/>
            </a:pP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určíme rozsah stupnice (nejnižší a nejvyšší hodnotu)</a:t>
            </a:r>
          </a:p>
          <a:p>
            <a:pPr marL="1437894" lvl="3" indent="-514350" algn="just"/>
            <a:endParaRPr lang="cs-CZ" sz="1050" dirty="0" smtClean="0">
              <a:latin typeface="Calibri" pitchFamily="34" charset="0"/>
              <a:cs typeface="Calibri" pitchFamily="34" charset="0"/>
            </a:endParaRPr>
          </a:p>
          <a:p>
            <a:pPr marL="1437894" lvl="3" indent="-514350" algn="just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stupnice má hodnoty nad nulou, ale i pod nulou</a:t>
            </a:r>
          </a:p>
          <a:p>
            <a:pPr marL="1437894" lvl="3" indent="-514350" algn="just">
              <a:buFont typeface="Arial" pitchFamily="34" charset="0"/>
              <a:buChar char="•"/>
            </a:pPr>
            <a:endParaRPr lang="cs-CZ" sz="1100" dirty="0" smtClean="0">
              <a:latin typeface="Calibri" pitchFamily="34" charset="0"/>
              <a:cs typeface="Calibri" pitchFamily="34" charset="0"/>
            </a:endParaRPr>
          </a:p>
          <a:p>
            <a:pPr marL="1437894" lvl="3" indent="-514350" algn="just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teploty nižší než 0°C označujeme minus (-), říkáme jim teploty mrazu </a:t>
            </a:r>
          </a:p>
          <a:p>
            <a:pPr marL="1437894" lvl="3" indent="-514350" algn="just">
              <a:buFont typeface="Arial" pitchFamily="34" charset="0"/>
              <a:buChar char="•"/>
            </a:pPr>
            <a:endParaRPr lang="cs-CZ" sz="1100" dirty="0" smtClean="0">
              <a:latin typeface="Calibri" pitchFamily="34" charset="0"/>
              <a:cs typeface="Calibri" pitchFamily="34" charset="0"/>
            </a:endParaRPr>
          </a:p>
          <a:p>
            <a:pPr marL="1437894" lvl="3" indent="-514350" algn="just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teploměrem s rozsahem do 50 °C nezměříme vyšší teplotu, při 50°C kapalina vyplní celou trubičku, nemá se kam roztáhnou a trubička může prasknout </a:t>
            </a:r>
          </a:p>
          <a:p>
            <a:pPr marL="1437894" lvl="3" indent="-514350" algn="just"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1437894" lvl="3" indent="-514350" algn="just"/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 startAt="3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 startAt="3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363272" cy="5400600"/>
          </a:xfrm>
        </p:spPr>
        <p:txBody>
          <a:bodyPr>
            <a:normAutofit/>
          </a:bodyPr>
          <a:lstStyle/>
          <a:p>
            <a:pPr marL="624078" indent="-514350" algn="just">
              <a:buFont typeface="+mj-lt"/>
              <a:buAutoNum type="arabicPeriod" startAt="3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nádobka teploměru s kapalinou se musí, co nejvíce dotýkat předmětu, jehož teplotu měříme</a:t>
            </a:r>
          </a:p>
          <a:p>
            <a:pPr marL="624078" indent="-514350" algn="just">
              <a:buFont typeface="+mj-lt"/>
              <a:buAutoNum type="arabicPeriod" startAt="3"/>
            </a:pP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 startAt="3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počkáme, až se hladina teploměru ustálí</a:t>
            </a:r>
          </a:p>
          <a:p>
            <a:pPr marL="624078" indent="-514350" algn="just">
              <a:buFont typeface="+mj-lt"/>
              <a:buAutoNum type="arabicPeriod" startAt="3"/>
            </a:pP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 startAt="3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na stupnici se díváme kolmo a odečteme teplotu</a:t>
            </a:r>
          </a:p>
          <a:p>
            <a:pPr marL="624078" indent="-514350"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None/>
            </a:pPr>
            <a:endParaRPr lang="cs-CZ" sz="16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	</a:t>
            </a:r>
            <a:r>
              <a:rPr lang="cs-CZ" i="1" dirty="0" smtClean="0">
                <a:latin typeface="Calibri" pitchFamily="34" charset="0"/>
                <a:cs typeface="Calibri" pitchFamily="34" charset="0"/>
              </a:rPr>
              <a:t>vysoké teploty měříme tzv. laboratorním</a:t>
            </a:r>
          </a:p>
          <a:p>
            <a:pPr marL="624078" indent="-514350" algn="just">
              <a:buNone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		teploměrem</a:t>
            </a:r>
          </a:p>
          <a:p>
            <a:pPr marL="624078" indent="-514350" algn="just">
              <a:buNone/>
            </a:pPr>
            <a:r>
              <a:rPr lang="cs-CZ" sz="1100" i="1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marL="624078" indent="-514350" algn="just">
              <a:buNone/>
            </a:pPr>
            <a:r>
              <a:rPr lang="cs-CZ" i="1" dirty="0" smtClean="0">
                <a:latin typeface="Calibri" pitchFamily="34" charset="0"/>
                <a:cs typeface="Calibri" pitchFamily="34" charset="0"/>
              </a:rPr>
              <a:t>		venkovní teplotu měříme ve stínu</a:t>
            </a:r>
          </a:p>
          <a:p>
            <a:pPr marL="624078" indent="-514350" algn="just">
              <a:buFont typeface="+mj-lt"/>
              <a:buAutoNum type="arabicPeriod" startAt="3"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4094490"/>
            <a:ext cx="1663138" cy="264687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6600" b="1" cap="none" spc="0" dirty="0" smtClean="0">
                <a:ln w="38100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chemeClr val="accent3"/>
                </a:solidFill>
                <a:latin typeface="Calibri" pitchFamily="34" charset="0"/>
                <a:cs typeface="Calibri" pitchFamily="34" charset="0"/>
              </a:rPr>
              <a:t>!</a:t>
            </a:r>
            <a:endParaRPr lang="cs-CZ" sz="16600" b="1" cap="none" spc="0" dirty="0">
              <a:ln w="38100">
                <a:solidFill>
                  <a:schemeClr val="accent3">
                    <a:lumMod val="75000"/>
                  </a:schemeClr>
                </a:solidFill>
                <a:prstDash val="solid"/>
              </a:ln>
              <a:solidFill>
                <a:schemeClr val="accent3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37320" y="2060848"/>
            <a:ext cx="3394720" cy="4176464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nejmenší dílek = 1°C</a:t>
            </a: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naměřená teplota:</a:t>
            </a: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t = 22°C</a:t>
            </a: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Odečtení teploty z Teploměru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122" name="Picture 2" descr="Outdoor Celsius Centigrade Thermometer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953352"/>
            <a:ext cx="812699" cy="4644000"/>
          </a:xfrm>
          <a:prstGeom prst="rect">
            <a:avLst/>
          </a:prstGeom>
          <a:noFill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844824"/>
            <a:ext cx="948984" cy="48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ástupný symbol pro obsah 2"/>
          <p:cNvSpPr txBox="1">
            <a:spLocks/>
          </p:cNvSpPr>
          <p:nvPr/>
        </p:nvSpPr>
        <p:spPr>
          <a:xfrm>
            <a:off x="5785792" y="2060848"/>
            <a:ext cx="3394720" cy="417646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nejmenší dílek = 5°C</a:t>
            </a:r>
          </a:p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naměřená teplota:</a:t>
            </a:r>
          </a:p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t = -5°C</a:t>
            </a:r>
          </a:p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34008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363272" cy="50405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000" b="1" u="sng" dirty="0" smtClean="0">
                <a:latin typeface="Calibri" pitchFamily="34" charset="0"/>
                <a:cs typeface="Calibri" pitchFamily="34" charset="0"/>
              </a:rPr>
              <a:t>Měření teploty</a:t>
            </a:r>
          </a:p>
          <a:p>
            <a:pPr>
              <a:buNone/>
            </a:pPr>
            <a:endParaRPr lang="cs-CZ" sz="2400" i="1" u="sng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i="1" u="sng" dirty="0" smtClean="0">
                <a:latin typeface="Calibri" pitchFamily="34" charset="0"/>
                <a:cs typeface="Calibri" pitchFamily="34" charset="0"/>
              </a:rPr>
              <a:t>Postup při měření teploty:</a:t>
            </a:r>
          </a:p>
          <a:p>
            <a:pPr>
              <a:buNone/>
            </a:pPr>
            <a:endParaRPr lang="cs-CZ" sz="1200" i="1" u="sng" dirty="0" smtClean="0">
              <a:latin typeface="Calibri" pitchFamily="34" charset="0"/>
              <a:cs typeface="Calibri" pitchFamily="34" charset="0"/>
            </a:endParaRPr>
          </a:p>
          <a:p>
            <a:pPr marL="566928" indent="-457200"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zjistíme, jaký teplotní rozdíl odpovídá jednomu dílku stupnice </a:t>
            </a:r>
          </a:p>
          <a:p>
            <a:pPr marL="566928" indent="-457200"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určíme rozsah stupnice (nejnižší a nejvyšší hodnotu) </a:t>
            </a:r>
          </a:p>
          <a:p>
            <a:pPr marL="566928" indent="-457200"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nádobka teploměru s kapalinou se musí, co nejvíce dotýkat předmětu, jehož teplotu měříme</a:t>
            </a:r>
          </a:p>
          <a:p>
            <a:pPr marL="566928" indent="-457200"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počkáme, až se hladina teploměru ustálí</a:t>
            </a:r>
          </a:p>
          <a:p>
            <a:pPr marL="566928" indent="-457200"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na stupnici se díváme kolmo a odečteme teplotu</a:t>
            </a:r>
          </a:p>
          <a:p>
            <a:pPr marL="624078" indent="-514350" algn="just">
              <a:buFont typeface="+mj-lt"/>
              <a:buAutoNum type="arabicPeriod"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lvl="0" algn="just">
              <a:buClr>
                <a:srgbClr val="A04DA3"/>
              </a:buClr>
              <a:buNone/>
            </a:pPr>
            <a:endParaRPr lang="cs-CZ" i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452628" indent="-342900" algn="just">
              <a:buFont typeface="+mj-lt"/>
              <a:buAutoNum type="arabicPeriod"/>
            </a:pPr>
            <a:endParaRPr lang="cs-CZ" sz="13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2000" u="sng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0952"/>
            <a:ext cx="5770984" cy="62981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Příklady k procvičení: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5" name="Zástupný symbol pro obsah 14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8686800" cy="5074579"/>
          </a:xfrm>
        </p:spPr>
        <p:txBody>
          <a:bodyPr>
            <a:noAutofit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 noci byla teplota -3°C, odpoledne vystoupila teplota na 11°C. O kolik stupňů se oteplilo? </a:t>
            </a:r>
          </a:p>
          <a:p>
            <a:pPr marL="624078" indent="-514350">
              <a:buFont typeface="+mj-lt"/>
              <a:buAutoNum type="arabicPeriod" startAt="2"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>
              <a:buFont typeface="+mj-lt"/>
              <a:buAutoNum type="arabicPeriod" startAt="2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Večer byla naměřena teplota 4°C. Během noci se ochladilo a teplota do rána klesla o 11°C. Jaká teplota byla ráno naměřena? </a:t>
            </a:r>
          </a:p>
          <a:p>
            <a:pPr marL="624078" indent="-514350">
              <a:buFont typeface="+mj-lt"/>
              <a:buAutoNum type="arabicPeriod" startAt="2"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>
              <a:buFont typeface="+mj-lt"/>
              <a:buAutoNum type="arabicPeriod" startAt="2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urči jakou teplotu ukazuje lékařský teploměr.</a:t>
            </a:r>
          </a:p>
          <a:p>
            <a:pPr marL="624078" indent="-514350">
              <a:buFont typeface="+mj-lt"/>
              <a:buAutoNum type="arabicPeriod" startAt="2"/>
            </a:pP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72200" y="2041684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o 14°C</a:t>
            </a:r>
            <a:endParaRPr lang="cs-CZ" sz="2800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04248" y="340983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-7°C</a:t>
            </a:r>
            <a:endParaRPr lang="cs-CZ" sz="2800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6093296"/>
            <a:ext cx="669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37,3°C           39°C           36,6°C            39,9°C</a:t>
            </a:r>
            <a:endParaRPr lang="cs-CZ" sz="2800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077072"/>
            <a:ext cx="7277172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– PowerPoint</a:t>
            </a:r>
          </a:p>
          <a:p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Clipart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ETC: 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http://etc.usf.edu/clipart/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1781</TotalTime>
  <Words>269</Words>
  <Application>Microsoft Office PowerPoint</Application>
  <PresentationFormat>Předvádění na obrazovce (4:3)</PresentationFormat>
  <Paragraphs>95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Výukový materiál </vt:lpstr>
      <vt:lpstr>Snímek 2</vt:lpstr>
      <vt:lpstr>Snímek 3</vt:lpstr>
      <vt:lpstr>Postup při měření teploty</vt:lpstr>
      <vt:lpstr>Snímek 5</vt:lpstr>
      <vt:lpstr>Odečtení teploty z Teploměru</vt:lpstr>
      <vt:lpstr>ZÁPISKY</vt:lpstr>
      <vt:lpstr>Příklady k procvičení: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Jája</cp:lastModifiedBy>
  <cp:revision>161</cp:revision>
  <dcterms:created xsi:type="dcterms:W3CDTF">2012-01-03T20:22:29Z</dcterms:created>
  <dcterms:modified xsi:type="dcterms:W3CDTF">2012-05-30T19:10:56Z</dcterms:modified>
</cp:coreProperties>
</file>