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handoutMasterIdLst>
    <p:handoutMasterId r:id="rId14"/>
  </p:handoutMasterIdLst>
  <p:sldIdLst>
    <p:sldId id="271" r:id="rId2"/>
    <p:sldId id="272" r:id="rId3"/>
    <p:sldId id="273" r:id="rId4"/>
    <p:sldId id="301" r:id="rId5"/>
    <p:sldId id="303" r:id="rId6"/>
    <p:sldId id="305" r:id="rId7"/>
    <p:sldId id="306" r:id="rId8"/>
    <p:sldId id="304" r:id="rId9"/>
    <p:sldId id="286" r:id="rId10"/>
    <p:sldId id="307" r:id="rId11"/>
    <p:sldId id="263" r:id="rId12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660"/>
  </p:normalViewPr>
  <p:slideViewPr>
    <p:cSldViewPr>
      <p:cViewPr>
        <p:scale>
          <a:sx n="75" d="100"/>
          <a:sy n="75" d="100"/>
        </p:scale>
        <p:origin x="-102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245DE-8D35-4BBF-A916-D8053F450E8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85DC2-45DE-43B9-AC47-81636F883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ptingservis.cz/index.php?option=com_content&amp;task=view&amp;id=91&amp;Itemid=4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F6/20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 lnSpcReduction="10000"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teploty v průběhu času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Teplota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počasí, termograf,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graf.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„Měření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teploty v průběhu času“. Materiál seznámí žáky se měřením teploty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vzduchu během dne, se stanovením minimálních, maximálních a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průměrných denních teplot a jejich grafickým znázorněním. 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Předpověď počasí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363272" cy="4680520"/>
          </a:xfrm>
        </p:spPr>
        <p:txBody>
          <a:bodyPr>
            <a:normAutofit/>
          </a:bodyPr>
          <a:lstStyle/>
          <a:p>
            <a:pPr marL="624078" indent="-514350"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předpověď počasí je založená na využití poznatků o fyzikálních zákonitostech</a:t>
            </a:r>
          </a:p>
          <a:p>
            <a:pPr marL="624078" indent="-514350"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k základním sledovaným meteorologickým údajům patří teplota vzduchu</a:t>
            </a:r>
          </a:p>
          <a:p>
            <a:pPr marL="624078" indent="-514350"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teplota vzduchu se měří ve výšce 2 metry nad zemským povrchem ve stínu – v tzv. meteorologické budce</a:t>
            </a:r>
          </a:p>
          <a:p>
            <a:pPr marL="624078" indent="-514350" algn="just">
              <a:buFont typeface="+mj-lt"/>
              <a:buAutoNum type="arabicPeriod" startAt="3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 startAt="3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Teplota vzduchu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363272" cy="4680520"/>
          </a:xfrm>
        </p:spPr>
        <p:txBody>
          <a:bodyPr>
            <a:normAutofit/>
          </a:bodyPr>
          <a:lstStyle/>
          <a:p>
            <a:pPr marL="624078" indent="-514350"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teplota vzduchu se během dne mění</a:t>
            </a:r>
          </a:p>
          <a:p>
            <a:pPr marL="624078" indent="-514350"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zpravidla sledujeme:</a:t>
            </a:r>
          </a:p>
          <a:p>
            <a:pPr marL="1181862" lvl="2" indent="-514350" algn="just"/>
            <a:r>
              <a:rPr lang="cs-CZ" sz="2800" dirty="0" smtClean="0">
                <a:latin typeface="Calibri" pitchFamily="34" charset="0"/>
                <a:cs typeface="Calibri" pitchFamily="34" charset="0"/>
              </a:rPr>
              <a:t>denní minimální teplotu</a:t>
            </a:r>
          </a:p>
          <a:p>
            <a:pPr marL="1181862" lvl="2" indent="-514350" algn="just"/>
            <a:r>
              <a:rPr lang="cs-CZ" sz="2800" dirty="0" smtClean="0">
                <a:latin typeface="Calibri" pitchFamily="34" charset="0"/>
                <a:cs typeface="Calibri" pitchFamily="34" charset="0"/>
              </a:rPr>
              <a:t>denní maximální teplotu</a:t>
            </a:r>
          </a:p>
          <a:p>
            <a:pPr marL="1181862" lvl="2" indent="-514350" algn="just"/>
            <a:r>
              <a:rPr lang="cs-CZ" sz="2800" dirty="0" smtClean="0">
                <a:latin typeface="Calibri" pitchFamily="34" charset="0"/>
                <a:cs typeface="Calibri" pitchFamily="34" charset="0"/>
              </a:rPr>
              <a:t>průměrnou denní teplotu</a:t>
            </a:r>
          </a:p>
          <a:p>
            <a:pPr marL="624078" indent="-514350"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minimální teplota bývá ráno, maximální teplota naopak odpoledne</a:t>
            </a:r>
          </a:p>
          <a:p>
            <a:pPr marL="624078" indent="-514350" algn="just"/>
            <a:endParaRPr lang="cs-CZ" sz="15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 startAt="3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 descr="termograf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564904"/>
            <a:ext cx="5295991" cy="4077072"/>
          </a:xfrm>
          <a:prstGeom prst="rect">
            <a:avLst/>
          </a:prstGeom>
        </p:spPr>
      </p:pic>
      <p:sp>
        <p:nvSpPr>
          <p:cNvPr id="6151" name="Line 7"/>
          <p:cNvSpPr>
            <a:spLocks noChangeShapeType="1"/>
          </p:cNvSpPr>
          <p:nvPr/>
        </p:nvSpPr>
        <p:spPr bwMode="auto">
          <a:xfrm>
            <a:off x="2195737" y="5157192"/>
            <a:ext cx="1512168" cy="1080120"/>
          </a:xfrm>
          <a:prstGeom prst="line">
            <a:avLst/>
          </a:prstGeom>
          <a:ln w="38100">
            <a:headEnd type="arrow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3707904" y="5949280"/>
            <a:ext cx="367196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200" dirty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válec s milimetrovým </a:t>
            </a:r>
            <a:r>
              <a:rPr lang="cs-CZ" sz="22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papírem,</a:t>
            </a:r>
            <a:endParaRPr lang="cs-CZ" sz="2200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200" dirty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otočí se kolem dokola za 1 den</a:t>
            </a:r>
          </a:p>
        </p:txBody>
      </p:sp>
      <p:sp>
        <p:nvSpPr>
          <p:cNvPr id="6153" name="Line 9"/>
          <p:cNvSpPr>
            <a:spLocks noChangeShapeType="1"/>
          </p:cNvSpPr>
          <p:nvPr/>
        </p:nvSpPr>
        <p:spPr bwMode="auto">
          <a:xfrm flipV="1">
            <a:off x="2843808" y="4581128"/>
            <a:ext cx="3096344" cy="72777"/>
          </a:xfrm>
          <a:prstGeom prst="line">
            <a:avLst/>
          </a:prstGeom>
          <a:ln w="38100">
            <a:headEnd type="arrow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6084168" y="4149080"/>
            <a:ext cx="298767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200" dirty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ručka bimetalového </a:t>
            </a:r>
          </a:p>
          <a:p>
            <a:r>
              <a:rPr lang="cs-CZ" sz="2200" dirty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teploměru zakončená </a:t>
            </a:r>
          </a:p>
          <a:p>
            <a:r>
              <a:rPr lang="cs-CZ" sz="2200" dirty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perem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termograf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1484784"/>
            <a:ext cx="82809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24078" indent="-514350" algn="just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slouží k měření teploty vzduchu v průběhu dne</a:t>
            </a:r>
          </a:p>
          <a:p>
            <a:pPr marL="624078" indent="-514350" algn="just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naměřenou teplotu rovnou zaznamenává do grafu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1" grpId="0" animBg="1"/>
      <p:bldP spid="6152" grpId="0"/>
      <p:bldP spid="6153" grpId="0" animBg="1"/>
      <p:bldP spid="615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467544" y="1412776"/>
            <a:ext cx="8352928" cy="4985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Tabulka teplot naměřených během jednoho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dne na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meteorologické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stanici</a:t>
            </a:r>
          </a:p>
          <a:p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minimální teplota: 13°C (ve 4 hodiny) </a:t>
            </a:r>
          </a:p>
          <a:p>
            <a:endParaRPr lang="cs-CZ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maximální teplota: 32°C (ve 14 až 16 hodin)</a:t>
            </a:r>
          </a:p>
          <a:p>
            <a:endParaRPr lang="cs-CZ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průměrná teplota:</a:t>
            </a: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(18+15+13+15+20+26+30+32+32+30+28+24+21)/13 = 23</a:t>
            </a:r>
          </a:p>
          <a:p>
            <a:pPr algn="ctr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endParaRPr lang="cs-CZ" sz="2600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8273" name="Group 81"/>
          <p:cNvGraphicFramePr>
            <a:graphicFrameLocks noGrp="1"/>
          </p:cNvGraphicFramePr>
          <p:nvPr/>
        </p:nvGraphicFramePr>
        <p:xfrm>
          <a:off x="539552" y="2647568"/>
          <a:ext cx="8209482" cy="853440"/>
        </p:xfrm>
        <a:graphic>
          <a:graphicData uri="http://schemas.openxmlformats.org/drawingml/2006/table">
            <a:tbl>
              <a:tblPr/>
              <a:tblGrid>
                <a:gridCol w="968599"/>
                <a:gridCol w="556991"/>
                <a:gridCol w="556991"/>
                <a:gridCol w="556991"/>
                <a:gridCol w="556991"/>
                <a:gridCol w="556991"/>
                <a:gridCol w="556991"/>
                <a:gridCol w="556991"/>
                <a:gridCol w="556991"/>
                <a:gridCol w="556991"/>
                <a:gridCol w="556991"/>
                <a:gridCol w="556991"/>
                <a:gridCol w="556991"/>
                <a:gridCol w="556991"/>
              </a:tblGrid>
              <a:tr h="359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Čas (h)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 (°C)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9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Příklad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3419872" y="5949280"/>
          <a:ext cx="1512888" cy="460375"/>
        </p:xfrm>
        <a:graphic>
          <a:graphicData uri="http://schemas.openxmlformats.org/presentationml/2006/ole">
            <p:oleObj spid="_x0000_s21507" name="Rovnice" r:id="rId3" imgW="58392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82" name="Text Box 90"/>
          <p:cNvSpPr txBox="1">
            <a:spLocks noChangeArrowheads="1"/>
          </p:cNvSpPr>
          <p:nvPr/>
        </p:nvSpPr>
        <p:spPr bwMode="auto">
          <a:xfrm>
            <a:off x="467544" y="1052736"/>
            <a:ext cx="45854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Graf závislosti teploty na čase</a:t>
            </a:r>
          </a:p>
        </p:txBody>
      </p:sp>
      <p:sp>
        <p:nvSpPr>
          <p:cNvPr id="8283" name="Line 91"/>
          <p:cNvSpPr>
            <a:spLocks noChangeShapeType="1"/>
          </p:cNvSpPr>
          <p:nvPr/>
        </p:nvSpPr>
        <p:spPr bwMode="auto">
          <a:xfrm flipV="1">
            <a:off x="1835671" y="5372918"/>
            <a:ext cx="61198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84" name="Text Box 92"/>
          <p:cNvSpPr txBox="1">
            <a:spLocks noChangeArrowheads="1"/>
          </p:cNvSpPr>
          <p:nvPr/>
        </p:nvSpPr>
        <p:spPr bwMode="auto">
          <a:xfrm>
            <a:off x="7348007" y="5435932"/>
            <a:ext cx="8116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č</a:t>
            </a: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as </a:t>
            </a:r>
            <a:r>
              <a:rPr lang="en-US" sz="1800" b="1" dirty="0" smtClean="0">
                <a:latin typeface="Calibri" pitchFamily="34" charset="0"/>
                <a:cs typeface="Calibri" pitchFamily="34" charset="0"/>
              </a:rPr>
              <a:t>[</a:t>
            </a: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h</a:t>
            </a:r>
            <a:r>
              <a:rPr lang="en-US" sz="1800" b="1" dirty="0" smtClean="0">
                <a:latin typeface="Calibri" pitchFamily="34" charset="0"/>
                <a:cs typeface="Calibri" pitchFamily="34" charset="0"/>
              </a:rPr>
              <a:t>]</a:t>
            </a:r>
            <a:endParaRPr lang="cs-CZ" sz="1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285" name="Line 93"/>
          <p:cNvSpPr>
            <a:spLocks noChangeShapeType="1"/>
          </p:cNvSpPr>
          <p:nvPr/>
        </p:nvSpPr>
        <p:spPr bwMode="auto">
          <a:xfrm flipV="1">
            <a:off x="2196033" y="2205856"/>
            <a:ext cx="0" cy="3716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86" name="Text Box 94"/>
          <p:cNvSpPr txBox="1">
            <a:spLocks noChangeArrowheads="1"/>
          </p:cNvSpPr>
          <p:nvPr/>
        </p:nvSpPr>
        <p:spPr bwMode="auto">
          <a:xfrm>
            <a:off x="683568" y="2132856"/>
            <a:ext cx="141833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teplota </a:t>
            </a:r>
            <a:r>
              <a:rPr lang="en-US" sz="2000" b="1" dirty="0" smtClean="0">
                <a:latin typeface="Calibri" pitchFamily="34" charset="0"/>
                <a:cs typeface="Calibri" pitchFamily="34" charset="0"/>
              </a:rPr>
              <a:t>[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°C</a:t>
            </a:r>
            <a:r>
              <a:rPr lang="en-US" sz="2000" b="1" dirty="0" smtClean="0">
                <a:latin typeface="Calibri" pitchFamily="34" charset="0"/>
                <a:cs typeface="Calibri" pitchFamily="34" charset="0"/>
              </a:rPr>
              <a:t>]</a:t>
            </a:r>
            <a:endParaRPr lang="cs-CZ" sz="20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287" name="Line 95"/>
          <p:cNvSpPr>
            <a:spLocks noChangeShapeType="1"/>
          </p:cNvSpPr>
          <p:nvPr/>
        </p:nvSpPr>
        <p:spPr bwMode="auto">
          <a:xfrm>
            <a:off x="2051571" y="4653781"/>
            <a:ext cx="287337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88" name="Line 96"/>
          <p:cNvSpPr>
            <a:spLocks noChangeShapeType="1"/>
          </p:cNvSpPr>
          <p:nvPr/>
        </p:nvSpPr>
        <p:spPr bwMode="auto">
          <a:xfrm>
            <a:off x="2051571" y="3933056"/>
            <a:ext cx="287337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89" name="Line 97"/>
          <p:cNvSpPr>
            <a:spLocks noChangeShapeType="1"/>
          </p:cNvSpPr>
          <p:nvPr/>
        </p:nvSpPr>
        <p:spPr bwMode="auto">
          <a:xfrm>
            <a:off x="2051571" y="3213918"/>
            <a:ext cx="287337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92" name="Line 100"/>
          <p:cNvSpPr>
            <a:spLocks noChangeShapeType="1"/>
          </p:cNvSpPr>
          <p:nvPr/>
        </p:nvSpPr>
        <p:spPr bwMode="auto">
          <a:xfrm>
            <a:off x="2915171" y="5230043"/>
            <a:ext cx="0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93" name="Line 101"/>
          <p:cNvSpPr>
            <a:spLocks noChangeShapeType="1"/>
          </p:cNvSpPr>
          <p:nvPr/>
        </p:nvSpPr>
        <p:spPr bwMode="auto">
          <a:xfrm>
            <a:off x="3635896" y="5230043"/>
            <a:ext cx="0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94" name="Line 102"/>
          <p:cNvSpPr>
            <a:spLocks noChangeShapeType="1"/>
          </p:cNvSpPr>
          <p:nvPr/>
        </p:nvSpPr>
        <p:spPr bwMode="auto">
          <a:xfrm>
            <a:off x="4355033" y="5230043"/>
            <a:ext cx="0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95" name="Line 103"/>
          <p:cNvSpPr>
            <a:spLocks noChangeShapeType="1"/>
          </p:cNvSpPr>
          <p:nvPr/>
        </p:nvSpPr>
        <p:spPr bwMode="auto">
          <a:xfrm>
            <a:off x="5075758" y="5230043"/>
            <a:ext cx="0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96" name="Line 104"/>
          <p:cNvSpPr>
            <a:spLocks noChangeShapeType="1"/>
          </p:cNvSpPr>
          <p:nvPr/>
        </p:nvSpPr>
        <p:spPr bwMode="auto">
          <a:xfrm>
            <a:off x="5796483" y="5230043"/>
            <a:ext cx="0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97" name="Line 105"/>
          <p:cNvSpPr>
            <a:spLocks noChangeShapeType="1"/>
          </p:cNvSpPr>
          <p:nvPr/>
        </p:nvSpPr>
        <p:spPr bwMode="auto">
          <a:xfrm>
            <a:off x="6515621" y="5230043"/>
            <a:ext cx="0" cy="28733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00" name="Line 108"/>
          <p:cNvSpPr>
            <a:spLocks noChangeShapeType="1"/>
          </p:cNvSpPr>
          <p:nvPr/>
        </p:nvSpPr>
        <p:spPr bwMode="auto">
          <a:xfrm flipH="1">
            <a:off x="2554808" y="523004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01" name="Line 109"/>
          <p:cNvSpPr>
            <a:spLocks noChangeShapeType="1"/>
          </p:cNvSpPr>
          <p:nvPr/>
        </p:nvSpPr>
        <p:spPr bwMode="auto">
          <a:xfrm>
            <a:off x="3275533" y="523004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02" name="Line 110"/>
          <p:cNvSpPr>
            <a:spLocks noChangeShapeType="1"/>
          </p:cNvSpPr>
          <p:nvPr/>
        </p:nvSpPr>
        <p:spPr bwMode="auto">
          <a:xfrm>
            <a:off x="3996258" y="523004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03" name="Line 111"/>
          <p:cNvSpPr>
            <a:spLocks noChangeShapeType="1"/>
          </p:cNvSpPr>
          <p:nvPr/>
        </p:nvSpPr>
        <p:spPr bwMode="auto">
          <a:xfrm>
            <a:off x="4715396" y="523004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04" name="Line 112"/>
          <p:cNvSpPr>
            <a:spLocks noChangeShapeType="1"/>
          </p:cNvSpPr>
          <p:nvPr/>
        </p:nvSpPr>
        <p:spPr bwMode="auto">
          <a:xfrm>
            <a:off x="5436121" y="523004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05" name="Text Box 113"/>
          <p:cNvSpPr txBox="1">
            <a:spLocks noChangeArrowheads="1"/>
          </p:cNvSpPr>
          <p:nvPr/>
        </p:nvSpPr>
        <p:spPr bwMode="auto">
          <a:xfrm>
            <a:off x="2772296" y="5517232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>
                <a:latin typeface="Calibri" pitchFamily="34" charset="0"/>
                <a:cs typeface="Calibri" pitchFamily="34" charset="0"/>
              </a:rPr>
              <a:t>4</a:t>
            </a:r>
          </a:p>
        </p:txBody>
      </p:sp>
      <p:sp>
        <p:nvSpPr>
          <p:cNvPr id="8306" name="Text Box 114"/>
          <p:cNvSpPr txBox="1">
            <a:spLocks noChangeArrowheads="1"/>
          </p:cNvSpPr>
          <p:nvPr/>
        </p:nvSpPr>
        <p:spPr bwMode="auto">
          <a:xfrm>
            <a:off x="3491433" y="5517232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 dirty="0">
                <a:latin typeface="Calibri" pitchFamily="34" charset="0"/>
                <a:cs typeface="Calibri" pitchFamily="34" charset="0"/>
              </a:rPr>
              <a:t>8</a:t>
            </a:r>
          </a:p>
        </p:txBody>
      </p:sp>
      <p:sp>
        <p:nvSpPr>
          <p:cNvPr id="8307" name="Text Box 115"/>
          <p:cNvSpPr txBox="1">
            <a:spLocks noChangeArrowheads="1"/>
          </p:cNvSpPr>
          <p:nvPr/>
        </p:nvSpPr>
        <p:spPr bwMode="auto">
          <a:xfrm>
            <a:off x="4139133" y="5517232"/>
            <a:ext cx="4187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>
                <a:latin typeface="Calibri" pitchFamily="34" charset="0"/>
                <a:cs typeface="Calibri" pitchFamily="34" charset="0"/>
              </a:rPr>
              <a:t>12</a:t>
            </a:r>
          </a:p>
        </p:txBody>
      </p:sp>
      <p:sp>
        <p:nvSpPr>
          <p:cNvPr id="8308" name="Text Box 116"/>
          <p:cNvSpPr txBox="1">
            <a:spLocks noChangeArrowheads="1"/>
          </p:cNvSpPr>
          <p:nvPr/>
        </p:nvSpPr>
        <p:spPr bwMode="auto">
          <a:xfrm>
            <a:off x="4931296" y="5517232"/>
            <a:ext cx="4187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>
                <a:latin typeface="Calibri" pitchFamily="34" charset="0"/>
                <a:cs typeface="Calibri" pitchFamily="34" charset="0"/>
              </a:rPr>
              <a:t>16</a:t>
            </a:r>
          </a:p>
        </p:txBody>
      </p:sp>
      <p:sp>
        <p:nvSpPr>
          <p:cNvPr id="8309" name="Text Box 117"/>
          <p:cNvSpPr txBox="1">
            <a:spLocks noChangeArrowheads="1"/>
          </p:cNvSpPr>
          <p:nvPr/>
        </p:nvSpPr>
        <p:spPr bwMode="auto">
          <a:xfrm>
            <a:off x="5652021" y="5517232"/>
            <a:ext cx="4187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>
                <a:latin typeface="Calibri" pitchFamily="34" charset="0"/>
                <a:cs typeface="Calibri" pitchFamily="34" charset="0"/>
              </a:rPr>
              <a:t>20</a:t>
            </a:r>
          </a:p>
        </p:txBody>
      </p:sp>
      <p:sp>
        <p:nvSpPr>
          <p:cNvPr id="8311" name="Text Box 119"/>
          <p:cNvSpPr txBox="1">
            <a:spLocks noChangeArrowheads="1"/>
          </p:cNvSpPr>
          <p:nvPr/>
        </p:nvSpPr>
        <p:spPr bwMode="auto">
          <a:xfrm>
            <a:off x="6299721" y="5517232"/>
            <a:ext cx="4187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>
                <a:latin typeface="Calibri" pitchFamily="34" charset="0"/>
                <a:cs typeface="Calibri" pitchFamily="34" charset="0"/>
              </a:rPr>
              <a:t>24</a:t>
            </a:r>
          </a:p>
        </p:txBody>
      </p:sp>
      <p:sp>
        <p:nvSpPr>
          <p:cNvPr id="8312" name="Line 120"/>
          <p:cNvSpPr>
            <a:spLocks noChangeShapeType="1"/>
          </p:cNvSpPr>
          <p:nvPr/>
        </p:nvSpPr>
        <p:spPr bwMode="auto">
          <a:xfrm>
            <a:off x="6155258" y="523004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13" name="Text Box 121"/>
          <p:cNvSpPr txBox="1">
            <a:spLocks noChangeArrowheads="1"/>
          </p:cNvSpPr>
          <p:nvPr/>
        </p:nvSpPr>
        <p:spPr bwMode="auto">
          <a:xfrm>
            <a:off x="1619771" y="4437881"/>
            <a:ext cx="4187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>
                <a:latin typeface="Calibri" pitchFamily="34" charset="0"/>
                <a:cs typeface="Calibri" pitchFamily="34" charset="0"/>
              </a:rPr>
              <a:t>10</a:t>
            </a:r>
          </a:p>
        </p:txBody>
      </p:sp>
      <p:sp>
        <p:nvSpPr>
          <p:cNvPr id="8314" name="Text Box 122"/>
          <p:cNvSpPr txBox="1">
            <a:spLocks noChangeArrowheads="1"/>
          </p:cNvSpPr>
          <p:nvPr/>
        </p:nvSpPr>
        <p:spPr bwMode="auto">
          <a:xfrm>
            <a:off x="1619771" y="3717156"/>
            <a:ext cx="4187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>
                <a:latin typeface="Calibri" pitchFamily="34" charset="0"/>
                <a:cs typeface="Calibri" pitchFamily="34" charset="0"/>
              </a:rPr>
              <a:t>20</a:t>
            </a:r>
          </a:p>
        </p:txBody>
      </p:sp>
      <p:sp>
        <p:nvSpPr>
          <p:cNvPr id="8315" name="Text Box 123"/>
          <p:cNvSpPr txBox="1">
            <a:spLocks noChangeArrowheads="1"/>
          </p:cNvSpPr>
          <p:nvPr/>
        </p:nvSpPr>
        <p:spPr bwMode="auto">
          <a:xfrm>
            <a:off x="1619672" y="2996952"/>
            <a:ext cx="4187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 dirty="0">
                <a:latin typeface="Calibri" pitchFamily="34" charset="0"/>
                <a:cs typeface="Calibri" pitchFamily="34" charset="0"/>
              </a:rPr>
              <a:t>30</a:t>
            </a:r>
          </a:p>
        </p:txBody>
      </p:sp>
      <p:grpSp>
        <p:nvGrpSpPr>
          <p:cNvPr id="2" name="Group 126"/>
          <p:cNvGrpSpPr>
            <a:grpSpLocks/>
          </p:cNvGrpSpPr>
          <p:nvPr/>
        </p:nvGrpSpPr>
        <p:grpSpPr bwMode="auto">
          <a:xfrm rot="2700000">
            <a:off x="2123008" y="4006081"/>
            <a:ext cx="184150" cy="184150"/>
            <a:chOff x="2562" y="2432"/>
            <a:chExt cx="182" cy="182"/>
          </a:xfrm>
        </p:grpSpPr>
        <p:sp>
          <p:nvSpPr>
            <p:cNvPr id="8316" name="Line 124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17" name="Line 125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" name="Group 127"/>
          <p:cNvGrpSpPr>
            <a:grpSpLocks/>
          </p:cNvGrpSpPr>
          <p:nvPr/>
        </p:nvGrpSpPr>
        <p:grpSpPr bwMode="auto">
          <a:xfrm rot="2700000">
            <a:off x="2483371" y="4293418"/>
            <a:ext cx="184150" cy="184150"/>
            <a:chOff x="2562" y="2432"/>
            <a:chExt cx="182" cy="182"/>
          </a:xfrm>
        </p:grpSpPr>
        <p:sp>
          <p:nvSpPr>
            <p:cNvPr id="8320" name="Line 128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21" name="Line 129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" name="Group 130"/>
          <p:cNvGrpSpPr>
            <a:grpSpLocks/>
          </p:cNvGrpSpPr>
          <p:nvPr/>
        </p:nvGrpSpPr>
        <p:grpSpPr bwMode="auto">
          <a:xfrm rot="2700000">
            <a:off x="2843733" y="4437881"/>
            <a:ext cx="184150" cy="184150"/>
            <a:chOff x="2562" y="2432"/>
            <a:chExt cx="182" cy="182"/>
          </a:xfrm>
        </p:grpSpPr>
        <p:sp>
          <p:nvSpPr>
            <p:cNvPr id="8323" name="Line 131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24" name="Line 132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5" name="Group 133"/>
          <p:cNvGrpSpPr>
            <a:grpSpLocks/>
          </p:cNvGrpSpPr>
          <p:nvPr/>
        </p:nvGrpSpPr>
        <p:grpSpPr bwMode="auto">
          <a:xfrm rot="2700000">
            <a:off x="3204096" y="4293418"/>
            <a:ext cx="184150" cy="184150"/>
            <a:chOff x="2562" y="2432"/>
            <a:chExt cx="182" cy="182"/>
          </a:xfrm>
        </p:grpSpPr>
        <p:sp>
          <p:nvSpPr>
            <p:cNvPr id="8326" name="Line 134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27" name="Line 135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6" name="Group 136"/>
          <p:cNvGrpSpPr>
            <a:grpSpLocks/>
          </p:cNvGrpSpPr>
          <p:nvPr/>
        </p:nvGrpSpPr>
        <p:grpSpPr bwMode="auto">
          <a:xfrm rot="2700000">
            <a:off x="3562871" y="3861618"/>
            <a:ext cx="184150" cy="184150"/>
            <a:chOff x="2562" y="2432"/>
            <a:chExt cx="182" cy="182"/>
          </a:xfrm>
        </p:grpSpPr>
        <p:sp>
          <p:nvSpPr>
            <p:cNvPr id="8329" name="Line 137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30" name="Line 138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7" name="Group 139"/>
          <p:cNvGrpSpPr>
            <a:grpSpLocks/>
          </p:cNvGrpSpPr>
          <p:nvPr/>
        </p:nvGrpSpPr>
        <p:grpSpPr bwMode="auto">
          <a:xfrm rot="2700000">
            <a:off x="3923233" y="3429818"/>
            <a:ext cx="184150" cy="184150"/>
            <a:chOff x="2562" y="2432"/>
            <a:chExt cx="182" cy="182"/>
          </a:xfrm>
        </p:grpSpPr>
        <p:sp>
          <p:nvSpPr>
            <p:cNvPr id="8332" name="Line 140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33" name="Line 141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8" name="Group 142"/>
          <p:cNvGrpSpPr>
            <a:grpSpLocks/>
          </p:cNvGrpSpPr>
          <p:nvPr/>
        </p:nvGrpSpPr>
        <p:grpSpPr bwMode="auto">
          <a:xfrm rot="2700000">
            <a:off x="4283596" y="3140893"/>
            <a:ext cx="184150" cy="184150"/>
            <a:chOff x="2562" y="2432"/>
            <a:chExt cx="182" cy="182"/>
          </a:xfrm>
        </p:grpSpPr>
        <p:sp>
          <p:nvSpPr>
            <p:cNvPr id="8335" name="Line 143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36" name="Line 144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9" name="Group 145"/>
          <p:cNvGrpSpPr>
            <a:grpSpLocks/>
          </p:cNvGrpSpPr>
          <p:nvPr/>
        </p:nvGrpSpPr>
        <p:grpSpPr bwMode="auto">
          <a:xfrm rot="2700000">
            <a:off x="4643958" y="2998018"/>
            <a:ext cx="184150" cy="184150"/>
            <a:chOff x="2562" y="2432"/>
            <a:chExt cx="182" cy="182"/>
          </a:xfrm>
        </p:grpSpPr>
        <p:sp>
          <p:nvSpPr>
            <p:cNvPr id="8338" name="Line 146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39" name="Line 147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" name="Group 149"/>
          <p:cNvGrpSpPr>
            <a:grpSpLocks/>
          </p:cNvGrpSpPr>
          <p:nvPr/>
        </p:nvGrpSpPr>
        <p:grpSpPr bwMode="auto">
          <a:xfrm rot="2700000">
            <a:off x="5363096" y="3140893"/>
            <a:ext cx="184150" cy="184150"/>
            <a:chOff x="2562" y="2432"/>
            <a:chExt cx="182" cy="182"/>
          </a:xfrm>
        </p:grpSpPr>
        <p:sp>
          <p:nvSpPr>
            <p:cNvPr id="8342" name="Line 150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43" name="Line 151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344" name="Line 152"/>
          <p:cNvSpPr>
            <a:spLocks noChangeShapeType="1"/>
          </p:cNvSpPr>
          <p:nvPr/>
        </p:nvSpPr>
        <p:spPr bwMode="auto">
          <a:xfrm flipV="1">
            <a:off x="2554808" y="4364856"/>
            <a:ext cx="0" cy="10080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46" name="Line 154"/>
          <p:cNvSpPr>
            <a:spLocks noChangeShapeType="1"/>
          </p:cNvSpPr>
          <p:nvPr/>
        </p:nvSpPr>
        <p:spPr bwMode="auto">
          <a:xfrm flipH="1" flipV="1">
            <a:off x="2915171" y="4509318"/>
            <a:ext cx="0" cy="9366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47" name="Line 155"/>
          <p:cNvSpPr>
            <a:spLocks noChangeShapeType="1"/>
          </p:cNvSpPr>
          <p:nvPr/>
        </p:nvSpPr>
        <p:spPr bwMode="auto">
          <a:xfrm>
            <a:off x="2196033" y="4509318"/>
            <a:ext cx="7191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48" name="Line 156"/>
          <p:cNvSpPr>
            <a:spLocks noChangeShapeType="1"/>
          </p:cNvSpPr>
          <p:nvPr/>
        </p:nvSpPr>
        <p:spPr bwMode="auto">
          <a:xfrm>
            <a:off x="2195736" y="4365104"/>
            <a:ext cx="11509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49" name="Line 157"/>
          <p:cNvSpPr>
            <a:spLocks noChangeShapeType="1"/>
          </p:cNvSpPr>
          <p:nvPr/>
        </p:nvSpPr>
        <p:spPr bwMode="auto">
          <a:xfrm>
            <a:off x="3275533" y="4364856"/>
            <a:ext cx="0" cy="10080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0" name="Line 158"/>
          <p:cNvSpPr>
            <a:spLocks noChangeShapeType="1"/>
          </p:cNvSpPr>
          <p:nvPr/>
        </p:nvSpPr>
        <p:spPr bwMode="auto">
          <a:xfrm flipV="1">
            <a:off x="3635896" y="3933056"/>
            <a:ext cx="0" cy="14398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1" name="Line 159"/>
          <p:cNvSpPr>
            <a:spLocks noChangeShapeType="1"/>
          </p:cNvSpPr>
          <p:nvPr/>
        </p:nvSpPr>
        <p:spPr bwMode="auto">
          <a:xfrm>
            <a:off x="2267471" y="3933056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2" name="Line 160"/>
          <p:cNvSpPr>
            <a:spLocks noChangeShapeType="1"/>
          </p:cNvSpPr>
          <p:nvPr/>
        </p:nvSpPr>
        <p:spPr bwMode="auto">
          <a:xfrm flipV="1">
            <a:off x="3996258" y="3501256"/>
            <a:ext cx="0" cy="18716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3" name="Line 161"/>
          <p:cNvSpPr>
            <a:spLocks noChangeShapeType="1"/>
          </p:cNvSpPr>
          <p:nvPr/>
        </p:nvSpPr>
        <p:spPr bwMode="auto">
          <a:xfrm>
            <a:off x="2196033" y="3501256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4" name="Line 162"/>
          <p:cNvSpPr>
            <a:spLocks noChangeShapeType="1"/>
          </p:cNvSpPr>
          <p:nvPr/>
        </p:nvSpPr>
        <p:spPr bwMode="auto">
          <a:xfrm flipV="1">
            <a:off x="4355033" y="3213918"/>
            <a:ext cx="0" cy="21590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5" name="Line 163"/>
          <p:cNvSpPr>
            <a:spLocks noChangeShapeType="1"/>
          </p:cNvSpPr>
          <p:nvPr/>
        </p:nvSpPr>
        <p:spPr bwMode="auto">
          <a:xfrm flipV="1">
            <a:off x="2196032" y="3212976"/>
            <a:ext cx="3240063" cy="94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6" name="Line 164"/>
          <p:cNvSpPr>
            <a:spLocks noChangeShapeType="1"/>
          </p:cNvSpPr>
          <p:nvPr/>
        </p:nvSpPr>
        <p:spPr bwMode="auto">
          <a:xfrm flipV="1">
            <a:off x="4715396" y="2998018"/>
            <a:ext cx="0" cy="23034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7" name="Line 165"/>
          <p:cNvSpPr>
            <a:spLocks noChangeShapeType="1"/>
          </p:cNvSpPr>
          <p:nvPr/>
        </p:nvSpPr>
        <p:spPr bwMode="auto">
          <a:xfrm>
            <a:off x="2123008" y="3069456"/>
            <a:ext cx="259238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58" name="Line 166"/>
          <p:cNvSpPr>
            <a:spLocks noChangeShapeType="1"/>
          </p:cNvSpPr>
          <p:nvPr/>
        </p:nvSpPr>
        <p:spPr bwMode="auto">
          <a:xfrm flipV="1">
            <a:off x="6155258" y="3572693"/>
            <a:ext cx="0" cy="18002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11" name="Group 167"/>
          <p:cNvGrpSpPr>
            <a:grpSpLocks/>
          </p:cNvGrpSpPr>
          <p:nvPr/>
        </p:nvGrpSpPr>
        <p:grpSpPr bwMode="auto">
          <a:xfrm rot="2700000">
            <a:off x="5723458" y="3285356"/>
            <a:ext cx="184150" cy="184150"/>
            <a:chOff x="2562" y="2432"/>
            <a:chExt cx="182" cy="182"/>
          </a:xfrm>
        </p:grpSpPr>
        <p:sp>
          <p:nvSpPr>
            <p:cNvPr id="8360" name="Line 168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61" name="Line 169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2" name="Group 170"/>
          <p:cNvGrpSpPr>
            <a:grpSpLocks/>
          </p:cNvGrpSpPr>
          <p:nvPr/>
        </p:nvGrpSpPr>
        <p:grpSpPr bwMode="auto">
          <a:xfrm rot="2700000">
            <a:off x="6083821" y="3572693"/>
            <a:ext cx="184150" cy="184150"/>
            <a:chOff x="2562" y="2432"/>
            <a:chExt cx="182" cy="182"/>
          </a:xfrm>
        </p:grpSpPr>
        <p:sp>
          <p:nvSpPr>
            <p:cNvPr id="8363" name="Line 171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64" name="Line 172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3" name="Group 173"/>
          <p:cNvGrpSpPr>
            <a:grpSpLocks/>
          </p:cNvGrpSpPr>
          <p:nvPr/>
        </p:nvGrpSpPr>
        <p:grpSpPr bwMode="auto">
          <a:xfrm rot="2700000">
            <a:off x="6444183" y="3788593"/>
            <a:ext cx="184150" cy="184150"/>
            <a:chOff x="2562" y="2432"/>
            <a:chExt cx="182" cy="182"/>
          </a:xfrm>
        </p:grpSpPr>
        <p:sp>
          <p:nvSpPr>
            <p:cNvPr id="8366" name="Line 174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67" name="Line 175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4" name="Group 179"/>
          <p:cNvGrpSpPr>
            <a:grpSpLocks/>
          </p:cNvGrpSpPr>
          <p:nvPr/>
        </p:nvGrpSpPr>
        <p:grpSpPr bwMode="auto">
          <a:xfrm rot="2700000">
            <a:off x="5004321" y="2998018"/>
            <a:ext cx="184150" cy="184150"/>
            <a:chOff x="2562" y="2432"/>
            <a:chExt cx="182" cy="182"/>
          </a:xfrm>
        </p:grpSpPr>
        <p:sp>
          <p:nvSpPr>
            <p:cNvPr id="8372" name="Line 180"/>
            <p:cNvSpPr>
              <a:spLocks noChangeShapeType="1"/>
            </p:cNvSpPr>
            <p:nvPr/>
          </p:nvSpPr>
          <p:spPr bwMode="auto">
            <a:xfrm>
              <a:off x="2653" y="2432"/>
              <a:ext cx="0" cy="182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8373" name="Line 181"/>
            <p:cNvSpPr>
              <a:spLocks noChangeShapeType="1"/>
            </p:cNvSpPr>
            <p:nvPr/>
          </p:nvSpPr>
          <p:spPr bwMode="auto">
            <a:xfrm>
              <a:off x="2562" y="2523"/>
              <a:ext cx="182" cy="0"/>
            </a:xfrm>
            <a:prstGeom prst="line">
              <a:avLst/>
            </a:prstGeom>
            <a:noFill/>
            <a:ln w="381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374" name="Line 182"/>
          <p:cNvSpPr>
            <a:spLocks noChangeShapeType="1"/>
          </p:cNvSpPr>
          <p:nvPr/>
        </p:nvSpPr>
        <p:spPr bwMode="auto">
          <a:xfrm flipH="1" flipV="1">
            <a:off x="5075758" y="3069456"/>
            <a:ext cx="0" cy="22320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75" name="Line 183"/>
          <p:cNvSpPr>
            <a:spLocks noChangeShapeType="1"/>
          </p:cNvSpPr>
          <p:nvPr/>
        </p:nvSpPr>
        <p:spPr bwMode="auto">
          <a:xfrm>
            <a:off x="4715396" y="3069456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77" name="Line 185"/>
          <p:cNvSpPr>
            <a:spLocks noChangeShapeType="1"/>
          </p:cNvSpPr>
          <p:nvPr/>
        </p:nvSpPr>
        <p:spPr bwMode="auto">
          <a:xfrm flipV="1">
            <a:off x="5436121" y="3213918"/>
            <a:ext cx="0" cy="21590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79" name="Line 187"/>
          <p:cNvSpPr>
            <a:spLocks noChangeShapeType="1"/>
          </p:cNvSpPr>
          <p:nvPr/>
        </p:nvSpPr>
        <p:spPr bwMode="auto">
          <a:xfrm flipV="1">
            <a:off x="5796483" y="3356793"/>
            <a:ext cx="0" cy="20161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80" name="Line 188"/>
          <p:cNvSpPr>
            <a:spLocks noChangeShapeType="1"/>
          </p:cNvSpPr>
          <p:nvPr/>
        </p:nvSpPr>
        <p:spPr bwMode="auto">
          <a:xfrm>
            <a:off x="2196033" y="3356793"/>
            <a:ext cx="360045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81" name="Line 189"/>
          <p:cNvSpPr>
            <a:spLocks noChangeShapeType="1"/>
          </p:cNvSpPr>
          <p:nvPr/>
        </p:nvSpPr>
        <p:spPr bwMode="auto">
          <a:xfrm>
            <a:off x="2196033" y="3645718"/>
            <a:ext cx="3959225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82" name="Line 190"/>
          <p:cNvSpPr>
            <a:spLocks noChangeShapeType="1"/>
          </p:cNvSpPr>
          <p:nvPr/>
        </p:nvSpPr>
        <p:spPr bwMode="auto">
          <a:xfrm>
            <a:off x="2196033" y="3861618"/>
            <a:ext cx="431958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383" name="Line 191"/>
          <p:cNvSpPr>
            <a:spLocks noChangeShapeType="1"/>
          </p:cNvSpPr>
          <p:nvPr/>
        </p:nvSpPr>
        <p:spPr bwMode="auto">
          <a:xfrm flipH="1" flipV="1">
            <a:off x="6515621" y="3861618"/>
            <a:ext cx="0" cy="15843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1" name="Volný tvar 100"/>
          <p:cNvSpPr/>
          <p:nvPr/>
        </p:nvSpPr>
        <p:spPr>
          <a:xfrm>
            <a:off x="2203450" y="3070225"/>
            <a:ext cx="4389967" cy="1463675"/>
          </a:xfrm>
          <a:custGeom>
            <a:avLst/>
            <a:gdLst>
              <a:gd name="connsiteX0" fmla="*/ 0 w 4389967"/>
              <a:gd name="connsiteY0" fmla="*/ 1019175 h 1463675"/>
              <a:gd name="connsiteX1" fmla="*/ 368300 w 4389967"/>
              <a:gd name="connsiteY1" fmla="*/ 1311275 h 1463675"/>
              <a:gd name="connsiteX2" fmla="*/ 742950 w 4389967"/>
              <a:gd name="connsiteY2" fmla="*/ 1463675 h 1463675"/>
              <a:gd name="connsiteX3" fmla="*/ 1092200 w 4389967"/>
              <a:gd name="connsiteY3" fmla="*/ 1311275 h 1463675"/>
              <a:gd name="connsiteX4" fmla="*/ 1441450 w 4389967"/>
              <a:gd name="connsiteY4" fmla="*/ 873125 h 1463675"/>
              <a:gd name="connsiteX5" fmla="*/ 1809750 w 4389967"/>
              <a:gd name="connsiteY5" fmla="*/ 454025 h 1463675"/>
              <a:gd name="connsiteX6" fmla="*/ 2184400 w 4389967"/>
              <a:gd name="connsiteY6" fmla="*/ 155575 h 1463675"/>
              <a:gd name="connsiteX7" fmla="*/ 2533650 w 4389967"/>
              <a:gd name="connsiteY7" fmla="*/ 22225 h 1463675"/>
              <a:gd name="connsiteX8" fmla="*/ 2901950 w 4389967"/>
              <a:gd name="connsiteY8" fmla="*/ 22225 h 1463675"/>
              <a:gd name="connsiteX9" fmla="*/ 3257550 w 4389967"/>
              <a:gd name="connsiteY9" fmla="*/ 155575 h 1463675"/>
              <a:gd name="connsiteX10" fmla="*/ 3613150 w 4389967"/>
              <a:gd name="connsiteY10" fmla="*/ 314325 h 1463675"/>
              <a:gd name="connsiteX11" fmla="*/ 3968750 w 4389967"/>
              <a:gd name="connsiteY11" fmla="*/ 600075 h 1463675"/>
              <a:gd name="connsiteX12" fmla="*/ 4330700 w 4389967"/>
              <a:gd name="connsiteY12" fmla="*/ 803275 h 1463675"/>
              <a:gd name="connsiteX13" fmla="*/ 4324350 w 4389967"/>
              <a:gd name="connsiteY13" fmla="*/ 796925 h 1463675"/>
              <a:gd name="connsiteX14" fmla="*/ 4343400 w 4389967"/>
              <a:gd name="connsiteY14" fmla="*/ 809625 h 1463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89967" h="1463675">
                <a:moveTo>
                  <a:pt x="0" y="1019175"/>
                </a:moveTo>
                <a:cubicBezTo>
                  <a:pt x="122237" y="1128183"/>
                  <a:pt x="244475" y="1237192"/>
                  <a:pt x="368300" y="1311275"/>
                </a:cubicBezTo>
                <a:cubicBezTo>
                  <a:pt x="492125" y="1385358"/>
                  <a:pt x="622300" y="1463675"/>
                  <a:pt x="742950" y="1463675"/>
                </a:cubicBezTo>
                <a:cubicBezTo>
                  <a:pt x="863600" y="1463675"/>
                  <a:pt x="975783" y="1409700"/>
                  <a:pt x="1092200" y="1311275"/>
                </a:cubicBezTo>
                <a:cubicBezTo>
                  <a:pt x="1208617" y="1212850"/>
                  <a:pt x="1321858" y="1016000"/>
                  <a:pt x="1441450" y="873125"/>
                </a:cubicBezTo>
                <a:cubicBezTo>
                  <a:pt x="1561042" y="730250"/>
                  <a:pt x="1685925" y="573617"/>
                  <a:pt x="1809750" y="454025"/>
                </a:cubicBezTo>
                <a:cubicBezTo>
                  <a:pt x="1933575" y="334433"/>
                  <a:pt x="2063750" y="227542"/>
                  <a:pt x="2184400" y="155575"/>
                </a:cubicBezTo>
                <a:cubicBezTo>
                  <a:pt x="2305050" y="83608"/>
                  <a:pt x="2414059" y="44450"/>
                  <a:pt x="2533650" y="22225"/>
                </a:cubicBezTo>
                <a:cubicBezTo>
                  <a:pt x="2653241" y="0"/>
                  <a:pt x="2781300" y="0"/>
                  <a:pt x="2901950" y="22225"/>
                </a:cubicBezTo>
                <a:cubicBezTo>
                  <a:pt x="3022600" y="44450"/>
                  <a:pt x="3139017" y="106892"/>
                  <a:pt x="3257550" y="155575"/>
                </a:cubicBezTo>
                <a:cubicBezTo>
                  <a:pt x="3376083" y="204258"/>
                  <a:pt x="3494617" y="240242"/>
                  <a:pt x="3613150" y="314325"/>
                </a:cubicBezTo>
                <a:cubicBezTo>
                  <a:pt x="3731683" y="388408"/>
                  <a:pt x="3849158" y="518583"/>
                  <a:pt x="3968750" y="600075"/>
                </a:cubicBezTo>
                <a:cubicBezTo>
                  <a:pt x="4088342" y="681567"/>
                  <a:pt x="4271433" y="770467"/>
                  <a:pt x="4330700" y="803275"/>
                </a:cubicBezTo>
                <a:cubicBezTo>
                  <a:pt x="4389967" y="836083"/>
                  <a:pt x="4322233" y="795867"/>
                  <a:pt x="4324350" y="796925"/>
                </a:cubicBezTo>
                <a:cubicBezTo>
                  <a:pt x="4326467" y="797983"/>
                  <a:pt x="4334933" y="803804"/>
                  <a:pt x="4343400" y="809625"/>
                </a:cubicBezTo>
              </a:path>
            </a:pathLst>
          </a:cu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8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8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8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500"/>
                            </p:stCondLst>
                            <p:childTnLst>
                              <p:par>
                                <p:cTn id="7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8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000"/>
                            </p:stCondLst>
                            <p:childTnLst>
                              <p:par>
                                <p:cTn id="7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8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9500"/>
                            </p:stCondLst>
                            <p:childTnLst>
                              <p:par>
                                <p:cTn id="8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8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0"/>
                            </p:stCondLst>
                            <p:childTnLst>
                              <p:par>
                                <p:cTn id="8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500"/>
                            </p:stCondLst>
                            <p:childTnLst>
                              <p:par>
                                <p:cTn id="8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1000"/>
                            </p:stCondLst>
                            <p:childTnLst>
                              <p:par>
                                <p:cTn id="9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8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1500"/>
                            </p:stCondLst>
                            <p:childTnLst>
                              <p:par>
                                <p:cTn id="9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8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8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0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8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3000"/>
                            </p:stCondLst>
                            <p:childTnLst>
                              <p:par>
                                <p:cTn id="10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1" dur="500"/>
                                        <p:tgtEl>
                                          <p:spTgt spid="8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3500"/>
                            </p:stCondLst>
                            <p:childTnLst>
                              <p:par>
                                <p:cTn id="1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8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9" dur="500"/>
                                        <p:tgtEl>
                                          <p:spTgt spid="8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4500"/>
                            </p:stCondLst>
                            <p:childTnLst>
                              <p:par>
                                <p:cTn id="12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8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5500"/>
                            </p:stCondLst>
                            <p:childTnLst>
                              <p:par>
                                <p:cTn id="1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8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6000"/>
                            </p:stCondLst>
                            <p:childTnLst>
                              <p:par>
                                <p:cTn id="13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6500"/>
                            </p:stCondLst>
                            <p:childTnLst>
                              <p:par>
                                <p:cTn id="1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8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7000"/>
                            </p:stCondLst>
                            <p:childTnLst>
                              <p:par>
                                <p:cTn id="1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3" dur="500"/>
                                        <p:tgtEl>
                                          <p:spTgt spid="8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7500"/>
                            </p:stCondLst>
                            <p:childTnLst>
                              <p:par>
                                <p:cTn id="1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8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8500"/>
                            </p:stCondLst>
                            <p:childTnLst>
                              <p:par>
                                <p:cTn id="15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19000"/>
                            </p:stCondLst>
                            <p:childTnLst>
                              <p:par>
                                <p:cTn id="1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8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9500"/>
                            </p:stCondLst>
                            <p:childTnLst>
                              <p:par>
                                <p:cTn id="1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3" dur="500"/>
                                        <p:tgtEl>
                                          <p:spTgt spid="8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20000"/>
                            </p:stCondLst>
                            <p:childTnLst>
                              <p:par>
                                <p:cTn id="16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20500"/>
                            </p:stCondLst>
                            <p:childTnLst>
                              <p:par>
                                <p:cTn id="16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00"/>
                                        <p:tgtEl>
                                          <p:spTgt spid="8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1000"/>
                            </p:stCondLst>
                            <p:childTnLst>
                              <p:par>
                                <p:cTn id="1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5" dur="500"/>
                                        <p:tgtEl>
                                          <p:spTgt spid="8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21500"/>
                            </p:stCondLst>
                            <p:childTnLst>
                              <p:par>
                                <p:cTn id="17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22000"/>
                            </p:stCondLst>
                            <p:childTnLst>
                              <p:par>
                                <p:cTn id="18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8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22500"/>
                            </p:stCondLst>
                            <p:childTnLst>
                              <p:par>
                                <p:cTn id="18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7" dur="500"/>
                                        <p:tgtEl>
                                          <p:spTgt spid="8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23000"/>
                            </p:stCondLst>
                            <p:childTnLst>
                              <p:par>
                                <p:cTn id="18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23500"/>
                            </p:stCondLst>
                            <p:childTnLst>
                              <p:par>
                                <p:cTn id="19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00"/>
                                        <p:tgtEl>
                                          <p:spTgt spid="8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24000"/>
                            </p:stCondLst>
                            <p:childTnLst>
                              <p:par>
                                <p:cTn id="19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9" dur="500"/>
                                        <p:tgtEl>
                                          <p:spTgt spid="8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24500"/>
                            </p:stCondLst>
                            <p:childTnLst>
                              <p:par>
                                <p:cTn id="20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20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00"/>
                                        <p:tgtEl>
                                          <p:spTgt spid="8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5500"/>
                            </p:stCondLst>
                            <p:childTnLst>
                              <p:par>
                                <p:cTn id="20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1" dur="500"/>
                                        <p:tgtEl>
                                          <p:spTgt spid="8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26000"/>
                            </p:stCondLst>
                            <p:childTnLst>
                              <p:par>
                                <p:cTn id="2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26500"/>
                            </p:stCondLst>
                            <p:childTnLst>
                              <p:par>
                                <p:cTn id="2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00"/>
                                        <p:tgtEl>
                                          <p:spTgt spid="8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27000"/>
                            </p:stCondLst>
                            <p:childTnLst>
                              <p:par>
                                <p:cTn id="221" presetID="22" presetClass="entr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3" dur="500"/>
                                        <p:tgtEl>
                                          <p:spTgt spid="8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27500"/>
                            </p:stCondLst>
                            <p:childTnLst>
                              <p:par>
                                <p:cTn id="2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28000"/>
                            </p:stCondLst>
                            <p:childTnLst>
                              <p:par>
                                <p:cTn id="2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00"/>
                                        <p:tgtEl>
                                          <p:spTgt spid="8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28500"/>
                            </p:stCondLst>
                            <p:childTnLst>
                              <p:par>
                                <p:cTn id="2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5" dur="500"/>
                                        <p:tgtEl>
                                          <p:spTgt spid="8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29000"/>
                            </p:stCondLst>
                            <p:childTnLst>
                              <p:par>
                                <p:cTn id="23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29500"/>
                            </p:stCondLst>
                            <p:childTnLst>
                              <p:par>
                                <p:cTn id="2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00"/>
                                        <p:tgtEl>
                                          <p:spTgt spid="8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30000"/>
                            </p:stCondLst>
                            <p:childTnLst>
                              <p:par>
                                <p:cTn id="2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7" dur="500"/>
                                        <p:tgtEl>
                                          <p:spTgt spid="8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30500"/>
                            </p:stCondLst>
                            <p:childTnLst>
                              <p:par>
                                <p:cTn id="24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31000"/>
                            </p:stCondLst>
                            <p:childTnLst>
                              <p:par>
                                <p:cTn id="2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5" dur="500"/>
                                        <p:tgtEl>
                                          <p:spTgt spid="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31500"/>
                            </p:stCondLst>
                            <p:childTnLst>
                              <p:par>
                                <p:cTn id="2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9" dur="500"/>
                                        <p:tgtEl>
                                          <p:spTgt spid="8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32000"/>
                            </p:stCondLst>
                            <p:childTnLst>
                              <p:par>
                                <p:cTn id="26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32500"/>
                            </p:stCondLst>
                            <p:childTnLst>
                              <p:par>
                                <p:cTn id="2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82" grpId="0"/>
      <p:bldP spid="8283" grpId="0" animBg="1"/>
      <p:bldP spid="8284" grpId="0"/>
      <p:bldP spid="8285" grpId="0" animBg="1"/>
      <p:bldP spid="8286" grpId="0"/>
      <p:bldP spid="8287" grpId="0" animBg="1"/>
      <p:bldP spid="8288" grpId="0" animBg="1"/>
      <p:bldP spid="8289" grpId="0" animBg="1"/>
      <p:bldP spid="8292" grpId="0" animBg="1"/>
      <p:bldP spid="8293" grpId="0" animBg="1"/>
      <p:bldP spid="8294" grpId="0" animBg="1"/>
      <p:bldP spid="8295" grpId="0" animBg="1"/>
      <p:bldP spid="8296" grpId="0" animBg="1"/>
      <p:bldP spid="8297" grpId="0" animBg="1"/>
      <p:bldP spid="8300" grpId="0" animBg="1"/>
      <p:bldP spid="8301" grpId="0" animBg="1"/>
      <p:bldP spid="8302" grpId="0" animBg="1"/>
      <p:bldP spid="8303" grpId="0" animBg="1"/>
      <p:bldP spid="8304" grpId="0" animBg="1"/>
      <p:bldP spid="8305" grpId="0"/>
      <p:bldP spid="8306" grpId="0"/>
      <p:bldP spid="8307" grpId="0"/>
      <p:bldP spid="8308" grpId="0"/>
      <p:bldP spid="8309" grpId="0"/>
      <p:bldP spid="8311" grpId="0"/>
      <p:bldP spid="8312" grpId="0" animBg="1"/>
      <p:bldP spid="8313" grpId="0"/>
      <p:bldP spid="8314" grpId="0"/>
      <p:bldP spid="8315" grpId="0"/>
      <p:bldP spid="8344" grpId="0" animBg="1"/>
      <p:bldP spid="8346" grpId="0" animBg="1"/>
      <p:bldP spid="8347" grpId="0" animBg="1"/>
      <p:bldP spid="8348" grpId="0" animBg="1"/>
      <p:bldP spid="8349" grpId="0" animBg="1"/>
      <p:bldP spid="8350" grpId="0" animBg="1"/>
      <p:bldP spid="8351" grpId="0" animBg="1"/>
      <p:bldP spid="8352" grpId="0" animBg="1"/>
      <p:bldP spid="8353" grpId="0" animBg="1"/>
      <p:bldP spid="8354" grpId="0" animBg="1"/>
      <p:bldP spid="8355" grpId="0" animBg="1"/>
      <p:bldP spid="8355" grpId="1" animBg="1"/>
      <p:bldP spid="8356" grpId="0" animBg="1"/>
      <p:bldP spid="8357" grpId="0" animBg="1"/>
      <p:bldP spid="8358" grpId="0" animBg="1"/>
      <p:bldP spid="8374" grpId="0" animBg="1"/>
      <p:bldP spid="8375" grpId="0" animBg="1"/>
      <p:bldP spid="8377" grpId="0" animBg="1"/>
      <p:bldP spid="8379" grpId="0" animBg="1"/>
      <p:bldP spid="8380" grpId="0" animBg="1"/>
      <p:bldP spid="8381" grpId="0" animBg="1"/>
      <p:bldP spid="8382" grpId="0" animBg="1"/>
      <p:bldP spid="8383" grpId="0" animBg="1"/>
      <p:bldP spid="10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3400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363272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latin typeface="Calibri" pitchFamily="34" charset="0"/>
                <a:cs typeface="Calibri" pitchFamily="34" charset="0"/>
              </a:rPr>
              <a:t>Měření teploty v průběhu času</a:t>
            </a:r>
          </a:p>
          <a:p>
            <a:pPr algn="just">
              <a:buNone/>
            </a:pPr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Teplota vzduchu se během dne mění.</a:t>
            </a: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sledujeme:</a:t>
            </a:r>
          </a:p>
          <a:p>
            <a:pPr lvl="2" algn="just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denní minimální teplotu (obvykle ráno)</a:t>
            </a:r>
          </a:p>
          <a:p>
            <a:pPr lvl="2" algn="just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denní maximální teplotu (obvykle odpoledne)</a:t>
            </a:r>
          </a:p>
          <a:p>
            <a:pPr lvl="2" algn="just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průměrnou denní teplotu</a:t>
            </a:r>
          </a:p>
          <a:p>
            <a:pPr marL="624078" indent="-514350" algn="just">
              <a:buNone/>
            </a:pP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Termograf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- slouží k měření teploty během dne, teplotu plynule  </a:t>
            </a:r>
          </a:p>
          <a:p>
            <a:pPr marL="624078" indent="-514350"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	           zapisuje do grafu</a:t>
            </a:r>
          </a:p>
          <a:p>
            <a:pPr marL="624078" indent="-514350"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lvl="2" algn="just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lvl="0" algn="just">
              <a:buClr>
                <a:srgbClr val="A04DA3"/>
              </a:buClr>
              <a:buNone/>
            </a:pPr>
            <a:endParaRPr lang="cs-CZ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452628" indent="-342900" algn="just">
              <a:buFont typeface="+mj-lt"/>
              <a:buAutoNum type="arabicPeriod"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/>
          <a:srcRect l="33366" t="38745" r="21157" b="20931"/>
          <a:stretch>
            <a:fillRect/>
          </a:stretch>
        </p:blipFill>
        <p:spPr bwMode="auto">
          <a:xfrm>
            <a:off x="467544" y="3284984"/>
            <a:ext cx="6408712" cy="3551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467544" y="548680"/>
            <a:ext cx="8352928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Př.:</a:t>
            </a:r>
          </a:p>
          <a:p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endParaRPr lang="cs-CZ" sz="1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minimální teplota: 13°C (ve 4 hodiny) </a:t>
            </a:r>
          </a:p>
          <a:p>
            <a:endParaRPr lang="cs-CZ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maximální teplota: 32°C (ve 14 až 16 hodin)</a:t>
            </a:r>
          </a:p>
          <a:p>
            <a:endParaRPr lang="cs-CZ" sz="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průměrná teplota:  (18+15+13+15+20+26+30+32+32+30+28+24+21)/13 = 23</a:t>
            </a:r>
          </a:p>
          <a:p>
            <a:pPr algn="ctr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8273" name="Group 81"/>
          <p:cNvGraphicFramePr>
            <a:graphicFrameLocks noGrp="1"/>
          </p:cNvGraphicFramePr>
          <p:nvPr/>
        </p:nvGraphicFramePr>
        <p:xfrm>
          <a:off x="1259632" y="1124744"/>
          <a:ext cx="7056790" cy="731520"/>
        </p:xfrm>
        <a:graphic>
          <a:graphicData uri="http://schemas.openxmlformats.org/drawingml/2006/table">
            <a:tbl>
              <a:tblPr/>
              <a:tblGrid>
                <a:gridCol w="832598"/>
                <a:gridCol w="478784"/>
                <a:gridCol w="478784"/>
                <a:gridCol w="478784"/>
                <a:gridCol w="478784"/>
                <a:gridCol w="478784"/>
                <a:gridCol w="478784"/>
                <a:gridCol w="478784"/>
                <a:gridCol w="478784"/>
                <a:gridCol w="478784"/>
                <a:gridCol w="478784"/>
                <a:gridCol w="478784"/>
                <a:gridCol w="478784"/>
                <a:gridCol w="478784"/>
              </a:tblGrid>
              <a:tr h="2880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Čas (h)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 (°C)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7277266" y="3429000"/>
          <a:ext cx="1183166" cy="360040"/>
        </p:xfrm>
        <a:graphic>
          <a:graphicData uri="http://schemas.openxmlformats.org/presentationml/2006/ole">
            <p:oleObj spid="_x0000_s22530" name="Rovnice" r:id="rId4" imgW="58392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optingservis.cz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/index.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php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?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option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=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com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_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content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&amp;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task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=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view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&amp;id=91&amp;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Itemid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=46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1845</TotalTime>
  <Words>327</Words>
  <Application>Microsoft Office PowerPoint</Application>
  <PresentationFormat>Předvádění na obrazovce (4:3)</PresentationFormat>
  <Paragraphs>170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Urbanistický</vt:lpstr>
      <vt:lpstr>Rovnice</vt:lpstr>
      <vt:lpstr>Výukový materiál </vt:lpstr>
      <vt:lpstr>Snímek 2</vt:lpstr>
      <vt:lpstr>Snímek 3</vt:lpstr>
      <vt:lpstr>Předpověď počasí</vt:lpstr>
      <vt:lpstr>Teplota vzduchu</vt:lpstr>
      <vt:lpstr>Snímek 6</vt:lpstr>
      <vt:lpstr>Snímek 7</vt:lpstr>
      <vt:lpstr>Snímek 8</vt:lpstr>
      <vt:lpstr>ZÁPISKY</vt:lpstr>
      <vt:lpstr>Snímek 10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167</cp:revision>
  <dcterms:created xsi:type="dcterms:W3CDTF">2012-01-03T20:22:29Z</dcterms:created>
  <dcterms:modified xsi:type="dcterms:W3CDTF">2012-05-30T19:11:38Z</dcterms:modified>
</cp:coreProperties>
</file>