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D44FCB-9C13-4082-9A56-F9F4E85D2FF7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A7950-041E-4B23-A1A7-5E92694C1B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1636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E967B1C-811A-4C53-B202-56F10FD9FB77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6AB544CC-1032-4856-9C01-0E14B62880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567842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74439AF6-BD67-415F-A204-87F2D6CD78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22087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206C88C7-8023-4E89-BF0A-5BD69486A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3144590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1FC7C206-DE1F-4F2A-8219-952282785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8438718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F891ABD8-981C-4E8C-9C59-C88352ECB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682136"/>
      </p:ext>
    </p:extLst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0651C594-E31E-4A8B-9833-496426313E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561888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29D266CE-270C-4899-BBC2-97B665802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997509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60C33935-8F8B-4922-B8E4-BB7A743A3B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101828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629E20B6-3FAE-4EA9-8AEB-6CC31E2C63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4273034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7E5A69EE-1673-45BE-8C15-D5F362E72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2339152"/>
      </p:ext>
    </p:extLst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rebuchet MS" pitchFamily="34" charset="0"/>
              </a:defRPr>
            </a:lvl1pPr>
          </a:lstStyle>
          <a:p>
            <a:pPr>
              <a:defRPr/>
            </a:pPr>
            <a:fld id="{283F8CDD-5041-4CF3-934B-3834198026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266401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A9BBEF88-90F4-4519-8C77-A196E63E018F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7FAB2A18-0CC9-43F5-99FD-9A8D90FC5D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5A45AB-88ED-4E43-B0E4-BB023FBDADB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95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cez.cz/edee/content/microsites/nuklearni/k33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2/Nuclear_power_plant-pressurized_water_reactor-PWR.png/800px-Nuclear_power_plant-pressurized_water_reactor-PWR.png" TargetMode="External"/><Relationship Id="rId2" Type="http://schemas.openxmlformats.org/officeDocument/2006/relationships/hyperlink" Target="http://www.energyweb.cz/web/EE/images/03/tableta.jpg" TargetMode="Externa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://dumy.cz/materialy/prehled" TargetMode="External"/><Relationship Id="rId4" Type="http://schemas.openxmlformats.org/officeDocument/2006/relationships/hyperlink" Target="http://upload.wikimedia.org/wikipedia/commons/thumb/e/ed/INES_cs.svg/800px-INES_cs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VY_32_INOVACE_20_20_ Jaderná elektrárna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7" name="Podnadpis 4"/>
          <p:cNvSpPr>
            <a:spLocks noGrp="1"/>
          </p:cNvSpPr>
          <p:nvPr>
            <p:ph type="subTitle" idx="1"/>
          </p:nvPr>
        </p:nvSpPr>
        <p:spPr>
          <a:xfrm>
            <a:off x="684213" y="3933056"/>
            <a:ext cx="7345362" cy="1872432"/>
          </a:xfrm>
        </p:spPr>
        <p:txBody>
          <a:bodyPr/>
          <a:lstStyle/>
          <a:p>
            <a:pPr algn="l" eaLnBrk="1" hangingPunct="1"/>
            <a:r>
              <a:rPr lang="cs-CZ" sz="2000" b="1" dirty="0" smtClean="0"/>
              <a:t>Anotace: </a:t>
            </a:r>
            <a:r>
              <a:rPr lang="cs-CZ" sz="2000" dirty="0" smtClean="0"/>
              <a:t>Interaktivní prezentace pro  9. ročník. K porozumění rozdílu mezi jadernou a uhelnou elektrárnou. Žáci diskutují </a:t>
            </a:r>
            <a:r>
              <a:rPr lang="cs-CZ" sz="2000" dirty="0" smtClean="0"/>
              <a:t>                o </a:t>
            </a:r>
            <a:r>
              <a:rPr lang="cs-CZ" sz="2000" dirty="0" smtClean="0"/>
              <a:t>bezpečnosti a hrozbě provozování jaderných elektráren, součástí je zhlédnutí filmu o havárii v jaderných elektrárnách Černobyl a </a:t>
            </a:r>
            <a:r>
              <a:rPr lang="cs-CZ" sz="2000" dirty="0" err="1" smtClean="0"/>
              <a:t>Three</a:t>
            </a:r>
            <a:r>
              <a:rPr lang="cs-CZ" sz="2000" dirty="0" smtClean="0"/>
              <a:t> Mile Island.</a:t>
            </a:r>
          </a:p>
          <a:p>
            <a:pPr algn="l" eaLnBrk="1" hangingPunct="1"/>
            <a:endParaRPr lang="cs-CZ" sz="2000" dirty="0" smtClean="0"/>
          </a:p>
        </p:txBody>
      </p:sp>
      <p:pic>
        <p:nvPicPr>
          <p:cNvPr id="16388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4833942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8496944" cy="2438399"/>
          </a:xfrm>
        </p:spPr>
        <p:txBody>
          <a:bodyPr>
            <a:noAutofit/>
          </a:bodyPr>
          <a:lstStyle/>
          <a:p>
            <a:pPr algn="r"/>
            <a:r>
              <a:rPr lang="cs-CZ" sz="8000" cap="all" dirty="0" smtClean="0">
                <a:latin typeface="Agency FB" pitchFamily="34" charset="0"/>
              </a:rPr>
              <a:t>jaderná elektrárna</a:t>
            </a:r>
            <a:endParaRPr lang="cs-CZ" sz="8000" cap="all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4292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4068" y="709613"/>
            <a:ext cx="762000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860812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reaktorová hala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899592" y="1700808"/>
            <a:ext cx="14401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76782" y="5682741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jaderný reaktor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 flipV="1">
            <a:off x="1331640" y="5157193"/>
            <a:ext cx="216024" cy="11257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508104" y="310583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chladící věž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75956" y="170080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generátor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081" y="5359575"/>
            <a:ext cx="18566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turbína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5004048" y="2204864"/>
            <a:ext cx="504056" cy="15473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317480" y="4149081"/>
            <a:ext cx="174400" cy="15336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22929" y="2387907"/>
            <a:ext cx="3033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parogenerátor</a:t>
            </a:r>
            <a:endParaRPr lang="cs-CZ" sz="3600" dirty="0">
              <a:solidFill>
                <a:srgbClr val="00206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2195736" y="2978513"/>
            <a:ext cx="0" cy="7736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0" y="1700808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primární okruh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91780" y="1604699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sekundární okruh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36166" y="4762615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chladící okruh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1901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9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3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4000"/>
                            </p:stCondLst>
                            <p:childTnLst>
                              <p:par>
                                <p:cTn id="6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9" grpId="0"/>
      <p:bldP spid="9" grpId="1"/>
      <p:bldP spid="13" grpId="0"/>
      <p:bldP spid="13" grpId="1"/>
      <p:bldP spid="14" grpId="0"/>
      <p:bldP spid="14" grpId="1"/>
      <p:bldP spid="15" grpId="0"/>
      <p:bldP spid="15" grpId="1"/>
      <p:bldP spid="21" grpId="0"/>
      <p:bldP spid="21" grpId="1"/>
      <p:bldP spid="24" grpId="0"/>
      <p:bldP spid="24" grpId="1"/>
      <p:bldP spid="25" grpId="0"/>
      <p:bldP spid="25" grpId="1"/>
      <p:bldP spid="26" grpId="0"/>
      <p:bldP spid="2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princip obdobný uhelné elektrárně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pára roztáčí turbíny a ty </a:t>
            </a:r>
            <a:r>
              <a:rPr lang="cs-CZ" sz="3600" dirty="0" smtClean="0"/>
              <a:t>                                       v </a:t>
            </a:r>
            <a:r>
              <a:rPr lang="cs-CZ" sz="3600" dirty="0" smtClean="0"/>
              <a:t>generátoru vyrábí elektrickou energii (parní elektrárna)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reaktoru dochází k jaderné reakci – štěpení → uvolňuje se teplo → v parogenerátoru se voda mění na páru → roztáčí turbíny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elektrárny: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295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692695"/>
            <a:ext cx="7680960" cy="5835697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600" dirty="0" smtClean="0"/>
              <a:t>v reaktoru:</a:t>
            </a:r>
          </a:p>
          <a:p>
            <a:pPr marL="742950" lvl="1" indent="-571500"/>
            <a:r>
              <a:rPr lang="cs-CZ" sz="3400" dirty="0" smtClean="0"/>
              <a:t>palivové tyče – z obohaceného uranu</a:t>
            </a:r>
          </a:p>
          <a:p>
            <a:pPr marL="742950" lvl="1" indent="-571500"/>
            <a:r>
              <a:rPr lang="cs-CZ" sz="3400" dirty="0" smtClean="0"/>
              <a:t>regulační tyče – </a:t>
            </a:r>
            <a:r>
              <a:rPr lang="cs-CZ" sz="3400" dirty="0"/>
              <a:t>z materiálů s vysokými absorpčními schopnostmi (obsahují bór nebo </a:t>
            </a:r>
            <a:r>
              <a:rPr lang="cs-CZ" sz="3400" dirty="0" smtClean="0"/>
              <a:t>kadmium)</a:t>
            </a:r>
          </a:p>
          <a:p>
            <a:pPr marL="742950" lvl="1" indent="-571500"/>
            <a:r>
              <a:rPr lang="cs-CZ" sz="3400" dirty="0" smtClean="0"/>
              <a:t>moderátor = voda – slouží k zachycení letících neutronů</a:t>
            </a:r>
          </a:p>
          <a:p>
            <a:pPr marL="742950" lvl="1" indent="-571500"/>
            <a:r>
              <a:rPr lang="cs-CZ" sz="3400" dirty="0" smtClean="0"/>
              <a:t>provoz </a:t>
            </a:r>
            <a:r>
              <a:rPr lang="cs-CZ" sz="3400" dirty="0"/>
              <a:t>jaderného reaktoru je tedy založen na možnosti ovládat a regulovat řetězovou jadernou reakci </a:t>
            </a:r>
            <a:endParaRPr lang="cs-CZ" sz="3400" dirty="0" smtClean="0"/>
          </a:p>
          <a:p>
            <a:pPr marL="742950" lvl="1" indent="-571500"/>
            <a:r>
              <a:rPr lang="cs-CZ" sz="3400" dirty="0" smtClean="0"/>
              <a:t>havarijní tyče – slouží k okamžitému ukončení štěpné reakce</a:t>
            </a:r>
            <a:endParaRPr lang="cs-CZ" sz="3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60645"/>
            <a:ext cx="3020782" cy="626774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298090" y="1174516"/>
            <a:ext cx="6267747" cy="44400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87227" y="6159061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jaderné palivo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096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bldLvl="2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32656"/>
            <a:ext cx="8424936" cy="6318703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228600"/>
            <a:ext cx="7205802" cy="1066800"/>
          </a:xfrm>
        </p:spPr>
        <p:txBody>
          <a:bodyPr/>
          <a:lstStyle/>
          <a:p>
            <a:r>
              <a:rPr lang="cs-CZ" dirty="0" smtClean="0"/>
              <a:t>model JETE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102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844824"/>
            <a:ext cx="8324030" cy="434261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těžba uranu</a:t>
            </a:r>
            <a:r>
              <a:rPr lang="cs-CZ" sz="3600" b="1" dirty="0" smtClean="0"/>
              <a:t>  → </a:t>
            </a:r>
            <a:r>
              <a:rPr lang="cs-CZ" sz="3600" b="1" dirty="0" smtClean="0">
                <a:solidFill>
                  <a:srgbClr val="FF0000"/>
                </a:solidFill>
              </a:rPr>
              <a:t>obohacování uranu </a:t>
            </a:r>
            <a:r>
              <a:rPr lang="cs-CZ" sz="3600" b="1" dirty="0" smtClean="0"/>
              <a:t>→ </a:t>
            </a:r>
            <a:r>
              <a:rPr lang="cs-CZ" sz="3600" b="1" dirty="0" smtClean="0">
                <a:solidFill>
                  <a:srgbClr val="FF0000"/>
                </a:solidFill>
              </a:rPr>
              <a:t>výroba paliva </a:t>
            </a:r>
            <a:r>
              <a:rPr lang="cs-CZ" sz="3600" b="1" dirty="0" smtClean="0"/>
              <a:t>(lisování do pelet, z pelet palivové pruty, svazky prutů = palivová kazeta – palivový článek) → </a:t>
            </a:r>
            <a:r>
              <a:rPr lang="cs-CZ" sz="3600" b="1" dirty="0" smtClean="0">
                <a:solidFill>
                  <a:srgbClr val="FF0000"/>
                </a:solidFill>
              </a:rPr>
              <a:t>mezisklad</a:t>
            </a:r>
            <a:r>
              <a:rPr lang="cs-CZ" sz="3600" b="1" dirty="0" smtClean="0"/>
              <a:t> (uložení do skladiště vyhořelého paliva) → uložení do </a:t>
            </a:r>
            <a:r>
              <a:rPr lang="cs-CZ" sz="3600" b="1" dirty="0" smtClean="0">
                <a:solidFill>
                  <a:srgbClr val="FF0000"/>
                </a:solidFill>
              </a:rPr>
              <a:t>hlubinného uložiště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Palivový cyklus:</a:t>
            </a:r>
            <a:endParaRPr lang="cs-CZ" dirty="0"/>
          </a:p>
        </p:txBody>
      </p:sp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85184"/>
            <a:ext cx="18097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3353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468046" cy="824136"/>
          </a:xfrm>
        </p:spPr>
        <p:txBody>
          <a:bodyPr>
            <a:no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Mezinárodní stupnice jaderných událostí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7620000" cy="433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93043" y="1702549"/>
            <a:ext cx="56321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velmi těžká havárie (4. blok JE Černobyl,  1., 2. a 3. blok JE </a:t>
            </a:r>
            <a:r>
              <a:rPr lang="cs-CZ" b="1" dirty="0" err="1" smtClean="0">
                <a:solidFill>
                  <a:srgbClr val="FFC000"/>
                </a:solidFill>
              </a:rPr>
              <a:t>Fukušima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68043" y="3899103"/>
            <a:ext cx="2124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vážná nehoda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6171" y="4293096"/>
            <a:ext cx="1533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nehoda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79674" y="4797152"/>
            <a:ext cx="1960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anomálie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8144" y="5418796"/>
            <a:ext cx="2003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odchylka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1" y="3354388"/>
            <a:ext cx="3816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havárie bez vážnějšího vlivu na okolí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66167" y="2722721"/>
            <a:ext cx="487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havárie s rizikem vlivu na okolí (2</a:t>
            </a:r>
            <a:r>
              <a:rPr lang="cs-CZ" b="1" dirty="0">
                <a:solidFill>
                  <a:srgbClr val="FFC000"/>
                </a:solidFill>
              </a:rPr>
              <a:t>. blok </a:t>
            </a:r>
            <a:r>
              <a:rPr lang="cs-CZ" b="1" dirty="0" smtClean="0">
                <a:solidFill>
                  <a:srgbClr val="FFC000"/>
                </a:solidFill>
              </a:rPr>
              <a:t>JE  </a:t>
            </a:r>
            <a:r>
              <a:rPr lang="cs-CZ" b="1" dirty="0" err="1">
                <a:solidFill>
                  <a:srgbClr val="FFC000"/>
                </a:solidFill>
              </a:rPr>
              <a:t>Three</a:t>
            </a:r>
            <a:r>
              <a:rPr lang="cs-CZ" b="1" dirty="0">
                <a:solidFill>
                  <a:srgbClr val="FFC000"/>
                </a:solidFill>
              </a:rPr>
              <a:t> Mile Island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>
                <a:solidFill>
                  <a:srgbClr val="FFC000"/>
                </a:solidFill>
              </a:rPr>
              <a:t>)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234888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těžká havárie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0" y="4083769"/>
            <a:ext cx="1691680" cy="0"/>
          </a:xfrm>
          <a:prstGeom prst="line">
            <a:avLst/>
          </a:prstGeom>
          <a:ln w="57150">
            <a:solidFill>
              <a:schemeClr val="bg1">
                <a:lumMod val="60000"/>
                <a:lumOff val="4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993092" y="5301208"/>
            <a:ext cx="3043404" cy="0"/>
          </a:xfrm>
          <a:prstGeom prst="line">
            <a:avLst/>
          </a:prstGeom>
          <a:ln w="57150">
            <a:solidFill>
              <a:schemeClr val="bg1">
                <a:lumMod val="60000"/>
                <a:lumOff val="4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0" y="5775001"/>
            <a:ext cx="845840" cy="0"/>
          </a:xfrm>
          <a:prstGeom prst="line">
            <a:avLst/>
          </a:prstGeom>
          <a:ln w="57150">
            <a:solidFill>
              <a:schemeClr val="bg1">
                <a:lumMod val="60000"/>
                <a:lumOff val="4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844465" y="3899103"/>
            <a:ext cx="4192031" cy="0"/>
          </a:xfrm>
          <a:prstGeom prst="line">
            <a:avLst/>
          </a:prstGeom>
          <a:ln w="57150">
            <a:solidFill>
              <a:schemeClr val="bg1">
                <a:lumMod val="60000"/>
                <a:lumOff val="40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 rot="16200000">
            <a:off x="-89915" y="2345577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HAVÁRIE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 rot="16200000">
            <a:off x="-401346" y="4637131"/>
            <a:ext cx="17377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NEHODY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415628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890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://www.energyweb.cz/web/EE/images/03/tableta.jpg</a:t>
            </a:r>
            <a:endParaRPr lang="cs-CZ" sz="1800" dirty="0"/>
          </a:p>
          <a:p>
            <a:r>
              <a:rPr lang="cs-CZ" sz="1800" dirty="0">
                <a:hlinkClick r:id="rId3"/>
              </a:rPr>
              <a:t>http://upload.wikimedia.org/wikipedia/commons/thumb/d/d2/Nuclear_power_plant-pressurized_water_reactor-PWR.png/800px-Nuclear_power_plant-pressurized_water_reactor-PWR.png</a:t>
            </a:r>
            <a:endParaRPr lang="cs-CZ" sz="1800" dirty="0"/>
          </a:p>
          <a:p>
            <a:pPr eaLnBrk="1" hangingPunct="1">
              <a:defRPr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upload.wikimedia.org/wikipedia/commons/thumb/e/ed/INES_cs.svg/800px-INES_cs.svg.png</a:t>
            </a:r>
            <a:endParaRPr lang="cs-CZ" sz="1800" dirty="0" smtClean="0"/>
          </a:p>
          <a:p>
            <a:pPr eaLnBrk="1" hangingPunct="1">
              <a:defRPr/>
            </a:pPr>
            <a:endParaRPr lang="cs-CZ" sz="1800" dirty="0"/>
          </a:p>
          <a:p>
            <a:pPr eaLnBrk="1" hangingPunct="1">
              <a:defRPr/>
            </a:pPr>
            <a:r>
              <a:rPr lang="cs-CZ" sz="1800" dirty="0" smtClean="0"/>
              <a:t>Není-li </a:t>
            </a:r>
            <a:r>
              <a:rPr lang="cs-CZ" sz="1800"/>
              <a:t>uvedeno </a:t>
            </a:r>
            <a:r>
              <a:rPr lang="cs-CZ" sz="1800" smtClean="0"/>
              <a:t>jinak, </a:t>
            </a:r>
            <a:r>
              <a:rPr lang="cs-CZ" sz="1800" dirty="0"/>
              <a:t>je materiál dílem autorky podle učebních osnov odpovídajících ŠVP vyučovaných podle učebnic</a:t>
            </a:r>
            <a:r>
              <a:rPr lang="cs-CZ" sz="1800" dirty="0" smtClean="0"/>
              <a:t>:</a:t>
            </a:r>
          </a:p>
          <a:p>
            <a:pPr marL="0" indent="0">
              <a:buFontTx/>
              <a:buNone/>
              <a:defRPr/>
            </a:pPr>
            <a:r>
              <a:rPr lang="cs-CZ" sz="1800" dirty="0"/>
              <a:t>RAUNER, Karel, Václav HAVEL a Miroslav RANDA. KOLEKTIV AUTORŮ KATEDRY OBECNÉ FYZIKY FAKULTY PEDAGOGICKÉ ZČU V PLZNI. </a:t>
            </a:r>
            <a:r>
              <a:rPr lang="cs-CZ" sz="1800" i="1" dirty="0"/>
              <a:t>Fyzika 9</a:t>
            </a:r>
            <a:r>
              <a:rPr lang="cs-CZ" sz="1800" dirty="0"/>
              <a:t>: </a:t>
            </a:r>
            <a:r>
              <a:rPr lang="cs-CZ" sz="1800" i="1" dirty="0"/>
              <a:t>učebnice pro základní školy a víceletá gymnázia</a:t>
            </a:r>
            <a:r>
              <a:rPr lang="cs-CZ" sz="1800" dirty="0"/>
              <a:t>. 1. vydání. Plzeň: Fraus, 2007. ISBN 978-80-7238-617-8. </a:t>
            </a:r>
            <a:endParaRPr lang="cs-CZ" sz="1800" dirty="0" smtClean="0">
              <a:solidFill>
                <a:srgbClr val="000000"/>
              </a:solidFill>
            </a:endParaRPr>
          </a:p>
          <a:p>
            <a:pPr>
              <a:defRPr/>
            </a:pPr>
            <a:endParaRPr lang="cs-CZ" sz="1800" dirty="0" smtClean="0">
              <a:solidFill>
                <a:srgbClr val="000000"/>
              </a:solidFill>
            </a:endParaRP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citováno dne: 31. 5.. 2012</a:t>
            </a:r>
          </a:p>
          <a:p>
            <a:pPr>
              <a:defRPr/>
            </a:pPr>
            <a:r>
              <a:rPr lang="cs-CZ" sz="1800" dirty="0" smtClean="0">
                <a:solidFill>
                  <a:srgbClr val="000000"/>
                </a:solidFill>
              </a:rPr>
              <a:t>DUM </a:t>
            </a:r>
            <a:r>
              <a:rPr lang="cs-CZ" sz="1800" dirty="0">
                <a:solidFill>
                  <a:srgbClr val="000000"/>
                </a:solidFill>
              </a:rPr>
              <a:t>uložen na- </a:t>
            </a:r>
            <a:r>
              <a:rPr lang="cs-CZ" sz="1800" u="sng" dirty="0">
                <a:solidFill>
                  <a:srgbClr val="000000"/>
                </a:solidFill>
                <a:hlinkClick r:id="rId5"/>
              </a:rPr>
              <a:t>http://dumy.cz/materialy/prehled</a:t>
            </a:r>
            <a:endParaRPr lang="cs-CZ" sz="1800" dirty="0">
              <a:solidFill>
                <a:srgbClr val="00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8190615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Vlastní 5">
      <a:dk1>
        <a:srgbClr val="735A00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176</TotalTime>
  <Words>362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Mylar</vt:lpstr>
      <vt:lpstr>1_Výchozí návrh</vt:lpstr>
      <vt:lpstr>Název školy: ZŠ Klášterec nad Ohří, Krátká 676 Autor: Mgr. Zdeňka Horská Název materiálu: VY_32_INOVACE_20_20_ Jaderná elektrárna Číslo projektu: CZ.1.07/1.4.00/21.1115  </vt:lpstr>
      <vt:lpstr>jaderná elektrárna</vt:lpstr>
      <vt:lpstr>Snímek 3</vt:lpstr>
      <vt:lpstr>princip elektrárny:</vt:lpstr>
      <vt:lpstr>Snímek 5</vt:lpstr>
      <vt:lpstr>model JETE</vt:lpstr>
      <vt:lpstr>Palivový cyklus:</vt:lpstr>
      <vt:lpstr>Mezinárodní stupnice jaderných událostí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jaderná elektrárna</dc:title>
  <dc:creator>Kabinet</dc:creator>
  <cp:lastModifiedBy>Dum</cp:lastModifiedBy>
  <cp:revision>16</cp:revision>
  <dcterms:created xsi:type="dcterms:W3CDTF">2012-05-31T19:44:02Z</dcterms:created>
  <dcterms:modified xsi:type="dcterms:W3CDTF">2012-06-26T20:16:09Z</dcterms:modified>
</cp:coreProperties>
</file>