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1" r:id="rId2"/>
    <p:sldId id="282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6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39" autoAdjust="0"/>
    <p:restoredTop sz="94590" autoAdjust="0"/>
  </p:normalViewPr>
  <p:slideViewPr>
    <p:cSldViewPr>
      <p:cViewPr>
        <p:scale>
          <a:sx n="80" d="100"/>
          <a:sy n="80" d="100"/>
        </p:scale>
        <p:origin x="-558" y="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D0B16-7BCA-46FE-802C-75479DE5353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A0C0A5-7848-48C0-BE21-A01CA4842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829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d/d3/Wenceslaus_I_Duke_of_Bohemia_equestrian_statue_in_Prague_1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c/c2/%D0%9F%D1%80%D0%B0%D0%B3%D0%B0.%D0%92%D0%B8%D0%B4_%D0%BD%D0%B0_%D0%A1%D1%82%D0%B0%D1%80%D1%8B%D0%B9_%D0%B3%D0%BE%D1%80%D0%BE%D0%B4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1/Sn%C4%9B%C5%BEka,_hrani%C4%8Dn%C3%AD_k%C3%A1men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f/fc/Hoverla_CS-PL_board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1/11/V%C3%A1clav_Havel_cut_out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6/6c/Tom%C3%A1%C5%A1_Garrigue_Masaryk_1925.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5/5f/Rybn%C3%ADk_Ro%C5%BEmberk_zabran%C3%BD_z_oblasti_reten%C4%8Dn%C3%ADho_prostoru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2/22/Borov%C3%A1_Lada,_Chalupsk%C3%A1_sla%C5%A5,_jez%C3%ADrko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b/be/Lipensk%C3%A1_p%C5%99ehrada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526496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84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730842"/>
              </p:ext>
            </p:extLst>
          </p:nvPr>
        </p:nvGraphicFramePr>
        <p:xfrm>
          <a:off x="395536" y="620688"/>
          <a:ext cx="8352926" cy="5839613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VY_32_INOVACE_IV_3_11_Česká republika - opakování 1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opakuje vědomosti o České republice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si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zopakuje vědomosti o České republice, svoje znalosti si  prohloubí a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upevní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pomocí obrazového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Česká republika, kraje,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prezident, pohoří, vodstvo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–24: Test s otázkami z oblasti zeměpisných, správních a přírodovědných znalostí v rozsahu pro vlastivědu 4. ročníku.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Poznámka:    Řešení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testu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mohou žáci zapisovat do sešitu bez zobrazení výsledků a následně  zkontrolovat při druhé prezentaci. </a:t>
                      </a:r>
                      <a:b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</a:b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 kliknutí na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smajlíka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“ se zobrazí správná odpověď, v některých případech je zdůrazněná obrázkem.</a:t>
                      </a:r>
                      <a:b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</a:b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 hodině žáci pracují s mapou, kde mohou vyhledávat potřebné informace.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706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632648"/>
            <a:ext cx="7498835" cy="1800201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Česká republika</a:t>
            </a:r>
            <a:br>
              <a:rPr lang="cs-CZ" dirty="0" smtClean="0"/>
            </a:br>
            <a:r>
              <a:rPr lang="cs-CZ" dirty="0" smtClean="0"/>
              <a:t>Opakování 1</a:t>
            </a:r>
            <a:endParaRPr lang="cs-CZ" dirty="0"/>
          </a:p>
        </p:txBody>
      </p:sp>
      <p:pic>
        <p:nvPicPr>
          <p:cNvPr id="8194" name="Picture 2" descr="Soubor:Wenceslaus I Duke of Bohemia equestrian statue in Pragu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68834"/>
            <a:ext cx="28765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Прага.Вид на Старый город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2686"/>
            <a:ext cx="5373283" cy="402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53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2089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cs-CZ" sz="4400" b="1" u="sng" dirty="0" smtClean="0"/>
              <a:t>1.Správný a úplný název </a:t>
            </a:r>
            <a:br>
              <a:rPr lang="cs-CZ" sz="4400" b="1" u="sng" dirty="0" smtClean="0"/>
            </a:br>
            <a:r>
              <a:rPr lang="cs-CZ" sz="4400" b="1" u="sng" dirty="0" smtClean="0"/>
              <a:t>naší vlasti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Československo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Česká republika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Česko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61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20891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/>
            <a:r>
              <a:rPr lang="cs-CZ" sz="4000" b="1" u="sng" dirty="0" smtClean="0"/>
              <a:t>2.Státní </a:t>
            </a:r>
            <a:r>
              <a:rPr lang="cs-CZ" sz="4000" b="1" u="sng" dirty="0"/>
              <a:t>hranice je v terénu </a:t>
            </a:r>
            <a:r>
              <a:rPr lang="cs-CZ" sz="4000" b="1" u="sng" dirty="0" smtClean="0"/>
              <a:t/>
            </a:r>
            <a:br>
              <a:rPr lang="cs-CZ" sz="4000" b="1" u="sng" dirty="0" smtClean="0"/>
            </a:br>
            <a:r>
              <a:rPr lang="cs-CZ" sz="4000" b="1" u="sng" dirty="0" smtClean="0"/>
              <a:t>vytyčena</a:t>
            </a:r>
            <a:r>
              <a:rPr lang="cs-CZ" sz="3600" u="sng" dirty="0"/>
              <a:t/>
            </a:r>
            <a:br>
              <a:rPr lang="cs-CZ" sz="3600" u="sng" dirty="0"/>
            </a:br>
            <a:endParaRPr lang="cs-CZ" sz="3600" u="sng" dirty="0" smtClean="0"/>
          </a:p>
          <a:p>
            <a:pPr marL="742950" lvl="0" indent="-742950">
              <a:buAutoNum type="alphaLcParenR"/>
            </a:pPr>
            <a:r>
              <a:rPr lang="cs-CZ" sz="3600" dirty="0" smtClean="0"/>
              <a:t>budovami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hraničními kameny</a:t>
            </a:r>
          </a:p>
          <a:p>
            <a:pPr marL="742950" lvl="0" indent="-742950">
              <a:buAutoNum type="alphaLcParenR"/>
            </a:pPr>
            <a:r>
              <a:rPr lang="cs-CZ" sz="3600" dirty="0" smtClean="0"/>
              <a:t>stromy</a:t>
            </a:r>
            <a:endParaRPr lang="cs-CZ" sz="36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827584" y="4181024"/>
            <a:ext cx="7542601" cy="2519874"/>
            <a:chOff x="827584" y="4181024"/>
            <a:chExt cx="7542601" cy="2519874"/>
          </a:xfrm>
        </p:grpSpPr>
        <p:pic>
          <p:nvPicPr>
            <p:cNvPr id="7170" name="Picture 2" descr="Soubor:Hoverla CS-PL board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7817" y="4181024"/>
              <a:ext cx="3312368" cy="2484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2" name="Picture 4" descr="Soubor:Sněžka, hraniční kámen.jp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4198669"/>
              <a:ext cx="3336305" cy="2502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7486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88428" y="1340768"/>
            <a:ext cx="793363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000" b="1" u="sng" dirty="0" smtClean="0"/>
              <a:t>3.Česká </a:t>
            </a:r>
            <a:r>
              <a:rPr lang="pl-PL" sz="4000" b="1" u="sng" dirty="0"/>
              <a:t>republika má nejdelší hranici s</a:t>
            </a:r>
            <a:r>
              <a:rPr lang="cs-CZ" sz="4000" u="sng" dirty="0"/>
              <a:t/>
            </a:r>
            <a:br>
              <a:rPr lang="cs-CZ" sz="4000" u="sng" dirty="0"/>
            </a:br>
            <a:endParaRPr lang="cs-CZ" sz="4000" u="sng" dirty="0" smtClean="0"/>
          </a:p>
          <a:p>
            <a:pPr marL="742950" lvl="0" indent="-742950">
              <a:buAutoNum type="alphaLcParenR"/>
            </a:pPr>
            <a:r>
              <a:rPr lang="cs-CZ" sz="4000" dirty="0" smtClean="0"/>
              <a:t>Polskem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Slovenskem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Německem</a:t>
            </a:r>
            <a:endParaRPr lang="cs-CZ" sz="40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1" y="2924944"/>
            <a:ext cx="381642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Délka hranic s ČR je 2303 km</a:t>
            </a:r>
          </a:p>
          <a:p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Německem		810 km</a:t>
            </a:r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Polskem		762 km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se Slovenskem		265 km</a:t>
            </a:r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Rakouskem		466 km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1608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6546" y="476672"/>
            <a:ext cx="7933639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3600" b="1" u="sng" dirty="0" smtClean="0"/>
              <a:t>4.Naše republika se skládá ze </a:t>
            </a:r>
          </a:p>
          <a:p>
            <a:pPr marL="622300" lvl="0" indent="-622300"/>
            <a:r>
              <a:rPr lang="pl-PL" sz="3600" b="1" u="sng" dirty="0"/>
              <a:t> </a:t>
            </a:r>
            <a:r>
              <a:rPr lang="pl-PL" sz="3600" b="1" u="sng" dirty="0" smtClean="0"/>
              <a:t>  tří historických celků</a:t>
            </a:r>
            <a:r>
              <a:rPr lang="cs-CZ" sz="3600" u="sng" dirty="0"/>
              <a:t/>
            </a:r>
            <a:br>
              <a:rPr lang="cs-CZ" sz="3600" u="sng" dirty="0"/>
            </a:br>
            <a:endParaRPr lang="cs-CZ" sz="3600" u="sng" dirty="0" smtClean="0"/>
          </a:p>
          <a:p>
            <a:pPr marL="742950" lvl="0" indent="-742950">
              <a:buAutoNum type="alphaLcParenR"/>
            </a:pPr>
            <a:r>
              <a:rPr lang="cs-CZ" sz="3200" dirty="0" smtClean="0"/>
              <a:t>Čech, Moravy, Polabí</a:t>
            </a:r>
          </a:p>
          <a:p>
            <a:pPr marL="742950" lvl="0" indent="-742950">
              <a:buAutoNum type="alphaLcParenR"/>
            </a:pPr>
            <a:r>
              <a:rPr lang="cs-CZ" sz="3200" dirty="0" smtClean="0"/>
              <a:t>Čech, Slezska, Slovenska</a:t>
            </a:r>
          </a:p>
          <a:p>
            <a:pPr marL="742950" lvl="0" indent="-742950">
              <a:buAutoNum type="alphaLcParenR"/>
            </a:pPr>
            <a:r>
              <a:rPr lang="cs-CZ" sz="3200" dirty="0" smtClean="0"/>
              <a:t>Čech, Moravy, Slezska</a:t>
            </a:r>
            <a:endParaRPr lang="cs-CZ" sz="32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800px-Czech_Rep._-_Bohemia,_Moravia_and_Silesia_II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36995" y="3708326"/>
            <a:ext cx="5145007" cy="291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8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4129" y="1070270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cs-CZ" sz="4000" b="1" u="sng" dirty="0" smtClean="0"/>
              <a:t>5.Územních celků (krajů) </a:t>
            </a:r>
            <a:br>
              <a:rPr lang="cs-CZ" sz="4000" b="1" u="sng" dirty="0" smtClean="0"/>
            </a:br>
            <a:r>
              <a:rPr lang="cs-CZ" sz="4000" b="1" u="sng" dirty="0" smtClean="0"/>
              <a:t>má naše republika</a:t>
            </a:r>
            <a:r>
              <a:rPr lang="cs-CZ" sz="4000" u="sng" dirty="0"/>
              <a:t/>
            </a:r>
            <a:br>
              <a:rPr lang="cs-CZ" sz="4000" u="sng" dirty="0"/>
            </a:br>
            <a:endParaRPr lang="cs-CZ" sz="4000" u="sng" dirty="0" smtClean="0"/>
          </a:p>
          <a:p>
            <a:pPr marL="742950" lvl="0" indent="-742950">
              <a:buAutoNum type="alphaLcParenR"/>
            </a:pPr>
            <a:r>
              <a:rPr lang="cs-CZ" sz="4000" dirty="0" smtClean="0"/>
              <a:t>12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14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18</a:t>
            </a:r>
            <a:endParaRPr lang="cs-CZ" sz="40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057" y="2564904"/>
            <a:ext cx="6404520" cy="4136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608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6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4825" y="896676"/>
            <a:ext cx="793363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000" b="1" u="sng" dirty="0" smtClean="0"/>
              <a:t>6.Národní strom je</a:t>
            </a:r>
            <a:r>
              <a:rPr lang="cs-CZ" sz="4000" u="sng" dirty="0"/>
              <a:t/>
            </a:r>
            <a:br>
              <a:rPr lang="cs-CZ" sz="4000" u="sng" dirty="0"/>
            </a:br>
            <a:endParaRPr lang="cs-CZ" sz="4000" u="sng" dirty="0" smtClean="0"/>
          </a:p>
          <a:p>
            <a:pPr marL="742950" lvl="0" indent="-742950">
              <a:buAutoNum type="alphaLcParenR"/>
            </a:pPr>
            <a:r>
              <a:rPr lang="cs-CZ" sz="4000" dirty="0" smtClean="0"/>
              <a:t>lípa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javor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bříza</a:t>
            </a:r>
            <a:endParaRPr lang="cs-CZ" sz="40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416" y="3140968"/>
            <a:ext cx="4428493" cy="2952328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325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6546" y="969798"/>
            <a:ext cx="793363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000" b="1" u="sng" dirty="0" smtClean="0"/>
              <a:t>7.Prvním prezidentem </a:t>
            </a:r>
            <a:br>
              <a:rPr lang="pl-PL" sz="4000" b="1" u="sng" dirty="0" smtClean="0"/>
            </a:br>
            <a:r>
              <a:rPr lang="pl-PL" sz="4000" b="1" u="sng" dirty="0" smtClean="0"/>
              <a:t>České republiky byl</a:t>
            </a:r>
            <a:r>
              <a:rPr lang="cs-CZ" sz="4000" u="sng" dirty="0"/>
              <a:t/>
            </a:r>
            <a:br>
              <a:rPr lang="cs-CZ" sz="4000" u="sng" dirty="0"/>
            </a:br>
            <a:endParaRPr lang="cs-CZ" sz="4000" u="sng" dirty="0" smtClean="0"/>
          </a:p>
          <a:p>
            <a:pPr marL="742950" lvl="0" indent="-742950">
              <a:buAutoNum type="alphaLcParenR"/>
            </a:pPr>
            <a:r>
              <a:rPr lang="cs-CZ" sz="4000" dirty="0" smtClean="0"/>
              <a:t>T. G. Masaryk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J. A. Komenský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V. Havel</a:t>
            </a:r>
            <a:endParaRPr lang="cs-CZ" sz="40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Václav Havel cut ou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86582"/>
            <a:ext cx="3285438" cy="375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09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8.Československá republika vznikla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28.10.1918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9.5.1945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21.8.1968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Soubor:Tomáš Garrigue Masaryk 1925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218" y="2534145"/>
            <a:ext cx="264422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10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8645" y="1844824"/>
            <a:ext cx="82089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/>
            <a:r>
              <a:rPr lang="cs-CZ" sz="4400" b="1" u="sng" dirty="0" smtClean="0"/>
              <a:t>9.V čele České republiky je</a:t>
            </a:r>
          </a:p>
          <a:p>
            <a:pPr marL="457200" lvl="0" indent="-457200"/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starosta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prezident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premiér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7935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10.Současný prezident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Václav Klaus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Karel Gott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Miroslav Kalousek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270" y="2708920"/>
            <a:ext cx="2466614" cy="364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75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7356" y="896676"/>
            <a:ext cx="82089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/>
            <a:r>
              <a:rPr lang="cs-CZ" sz="4400" b="1" u="sng" dirty="0" smtClean="0"/>
              <a:t>11.Státní symboly jsou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/>
              <a:t>v</a:t>
            </a:r>
            <a:r>
              <a:rPr lang="cs-CZ" sz="4400" dirty="0" smtClean="0"/>
              <a:t>lajka, prezident, hymna</a:t>
            </a:r>
          </a:p>
          <a:p>
            <a:pPr marL="742950" lvl="0" indent="-742950">
              <a:buAutoNum type="alphaLcParenR"/>
            </a:pPr>
            <a:r>
              <a:rPr lang="cs-CZ" sz="4400" dirty="0"/>
              <a:t>h</a:t>
            </a:r>
            <a:r>
              <a:rPr lang="cs-CZ" sz="4400" dirty="0" smtClean="0"/>
              <a:t>ymna, vlajka, znak</a:t>
            </a:r>
          </a:p>
          <a:p>
            <a:pPr marL="742950" lvl="0" indent="-742950">
              <a:buAutoNum type="alphaLcParenR"/>
            </a:pPr>
            <a:r>
              <a:rPr lang="cs-CZ" sz="4400" dirty="0"/>
              <a:t>z</a:t>
            </a:r>
            <a:r>
              <a:rPr lang="cs-CZ" sz="4400" dirty="0" smtClean="0"/>
              <a:t>nak, žezlo, kniha 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38644" y="4450974"/>
            <a:ext cx="7651504" cy="1743450"/>
            <a:chOff x="538644" y="5031244"/>
            <a:chExt cx="7651504" cy="1743450"/>
          </a:xfrm>
        </p:grpSpPr>
        <p:pic>
          <p:nvPicPr>
            <p:cNvPr id="10242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4099" y="5322699"/>
              <a:ext cx="2018003" cy="13538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644" y="5322699"/>
              <a:ext cx="2305163" cy="1451995"/>
            </a:xfrm>
            <a:prstGeom prst="rect">
              <a:avLst/>
            </a:prstGeom>
            <a:noFill/>
            <a:ln w="28575">
              <a:solidFill>
                <a:srgbClr val="0070C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21773" y="5031244"/>
              <a:ext cx="1368375" cy="16453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7694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12.Všichni poslanci dohromady tvoří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parlament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republiku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rodinu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5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13.Hlavní město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Praha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Brno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Liberec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http://www.vejnar.com/fotky/prah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163" y="2665381"/>
            <a:ext cx="5021317" cy="376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83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352" y="2537902"/>
            <a:ext cx="6484860" cy="393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4326" y="1460697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/>
            <a:r>
              <a:rPr lang="cs-CZ" sz="4000" b="1" u="sng" dirty="0" smtClean="0"/>
              <a:t>14.Sousedé České republiky jsou</a:t>
            </a:r>
            <a:r>
              <a:rPr lang="cs-CZ" sz="4000" u="sng" dirty="0"/>
              <a:t/>
            </a:r>
            <a:br>
              <a:rPr lang="cs-CZ" sz="4000" u="sng" dirty="0"/>
            </a:br>
            <a:endParaRPr lang="cs-CZ" sz="4000" u="sng" dirty="0" smtClean="0"/>
          </a:p>
          <a:p>
            <a:pPr marL="742950" lvl="0" indent="-742950">
              <a:buAutoNum type="alphaLcParenR"/>
            </a:pPr>
            <a:r>
              <a:rPr lang="cs-CZ" sz="4000" dirty="0" smtClean="0"/>
              <a:t>Německo, Polsko, Slovensko, Rusko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Polsko, Rakousko, Německo, Slovensko</a:t>
            </a:r>
          </a:p>
          <a:p>
            <a:pPr marL="742950" lvl="0" indent="-742950">
              <a:buAutoNum type="alphaLcParenR"/>
            </a:pPr>
            <a:r>
              <a:rPr lang="cs-CZ" sz="4000" dirty="0" smtClean="0"/>
              <a:t>Slovensko, Rakousko, Norsko, Německo</a:t>
            </a:r>
            <a:endParaRPr lang="cs-CZ" sz="40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77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17" y="2506433"/>
            <a:ext cx="6484860" cy="393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460697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/>
            <a:r>
              <a:rPr lang="cs-CZ" sz="4000" b="1" u="sng" dirty="0" smtClean="0"/>
              <a:t>Sousedé České republiky jsou</a:t>
            </a:r>
            <a:endParaRPr lang="cs-CZ" sz="4000" u="sng" dirty="0" smtClean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259632" y="2663334"/>
            <a:ext cx="6408707" cy="3782652"/>
            <a:chOff x="1259632" y="2663334"/>
            <a:chExt cx="6408707" cy="3782652"/>
          </a:xfrm>
        </p:grpSpPr>
        <p:sp>
          <p:nvSpPr>
            <p:cNvPr id="2" name="TextovéPole 1"/>
            <p:cNvSpPr txBox="1"/>
            <p:nvPr/>
          </p:nvSpPr>
          <p:spPr>
            <a:xfrm>
              <a:off x="5220072" y="2663334"/>
              <a:ext cx="14302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POLSKO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59632" y="2663334"/>
              <a:ext cx="17171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NĚMECKO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502935" y="5922766"/>
              <a:ext cx="190789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RAKOUSKO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632204" y="5804088"/>
              <a:ext cx="203613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SLOVENSKO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55581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15.Nejvyšší horou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Sněžka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Klínovec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Praděd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599" y="2852936"/>
            <a:ext cx="4914123" cy="3685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18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8800" y="1460697"/>
            <a:ext cx="79336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16.Nejdelší řekou na území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Morava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Vltava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Labe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3123478"/>
            <a:ext cx="5300143" cy="3113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962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2373" y="1052736"/>
            <a:ext cx="79336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17.Největší rybník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Rožmberk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Džbán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Lipno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Rybník Rožmberk zabraný z oblasti retenčního prostor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53136"/>
            <a:ext cx="76200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79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13998"/>
            <a:ext cx="79336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2300" lvl="0" indent="-622300"/>
            <a:r>
              <a:rPr lang="pl-PL" sz="4400" b="1" u="sng" dirty="0" smtClean="0"/>
              <a:t>18.Největší národní park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Haná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Krkonoše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Šumava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Soubor:Borová Lada, Chalupská slať, jezírk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3419950"/>
            <a:ext cx="4774552" cy="318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76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5335" y="1441729"/>
            <a:ext cx="79336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6463" lvl="0" indent="-906463"/>
            <a:r>
              <a:rPr lang="pl-PL" sz="4400" b="1" u="sng" dirty="0" smtClean="0"/>
              <a:t>19.Největší přírodní jezero </a:t>
            </a:r>
            <a:br>
              <a:rPr lang="pl-PL" sz="4400" b="1" u="sng" dirty="0" smtClean="0"/>
            </a:br>
            <a:r>
              <a:rPr lang="pl-PL" sz="4400" b="1" u="sng" dirty="0" smtClean="0"/>
              <a:t>v ČR je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Máchovo jezero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Černé jezero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Čertovo jezero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Černé jezero zabírané z karové stěn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86499"/>
            <a:ext cx="3168352" cy="422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16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13998"/>
            <a:ext cx="79336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6463" lvl="0" indent="-906463"/>
            <a:r>
              <a:rPr lang="pl-PL" sz="4400" b="1" u="sng" dirty="0" smtClean="0"/>
              <a:t>20.Největší přehradní </a:t>
            </a:r>
            <a:br>
              <a:rPr lang="pl-PL" sz="4400" b="1" u="sng" dirty="0" smtClean="0"/>
            </a:br>
            <a:r>
              <a:rPr lang="pl-PL" sz="4400" b="1" u="sng" dirty="0" smtClean="0"/>
              <a:t>nádrž v ČR</a:t>
            </a:r>
            <a:r>
              <a:rPr lang="cs-CZ" sz="4400" u="sng" dirty="0"/>
              <a:t/>
            </a:r>
            <a:br>
              <a:rPr lang="cs-CZ" sz="4400" u="sng" dirty="0"/>
            </a:br>
            <a:endParaRPr lang="cs-CZ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Orlík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Slapy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Lipno</a:t>
            </a:r>
            <a:endParaRPr lang="cs-CZ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Lipenská přeh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69238"/>
            <a:ext cx="5256584" cy="394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19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568952" cy="6264696"/>
          </a:xfrm>
        </p:spPr>
        <p:txBody>
          <a:bodyPr>
            <a:normAutofit fontScale="47500" lnSpcReduction="20000"/>
          </a:bodyPr>
          <a:lstStyle/>
          <a:p>
            <a:pPr marL="45720" indent="0">
              <a:buNone/>
            </a:pPr>
            <a:r>
              <a:rPr lang="cs-CZ" sz="2900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sz="2400" dirty="0">
                <a:latin typeface="Constantia" pitchFamily="18" charset="0"/>
              </a:rPr>
              <a:t>http://</a:t>
            </a:r>
            <a:r>
              <a:rPr lang="cs-CZ" sz="2400" dirty="0" smtClean="0">
                <a:latin typeface="Constantia" pitchFamily="18" charset="0"/>
              </a:rPr>
              <a:t>upload.wikimedia.org/wikipedia/commons/thumb/d/d3/Wenceslaus_I_Duke_of_Bohemia_equestrian_statue_in_Prague_1.jpg/302px-Wenceslaus_I_Duke_of_Bohemia_equestrian_statue_in_Prague_1.jpg</a:t>
            </a:r>
          </a:p>
          <a:p>
            <a:r>
              <a:rPr lang="cs-CZ" sz="2400" dirty="0">
                <a:latin typeface="Constantia" pitchFamily="18" charset="0"/>
              </a:rPr>
              <a:t>http://upload.wikimedia.org/wikipedia/commons/thumb/c/c2/%D0%9F%D1%80%D0%B0%D0%B3%D0%B0.%D0%92%D0%B8%D0%B4_%D0%BD%D0%B0_%D0%A1%D1%82%D0%B0%D1%80%D1%8B%D0%B9_%D0%B3%D0%BE%D1%80%D0%BE%D0%B4.jpg/800px-%D0%9F%D1%80%D0%B0%D0%B3%D0%B0.%D0%92%D0%B8%D0%B4_%D0%BD%D0%B0_%D0%A1%D1%82%D0%B0%D1%80%D1%8B%D0%B9_%D0%B3%D0%BE%D1%80%D0%BE%D0%B4.jpghttp://www.zemepis.com/images/mapycr/krajecr_small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upload.wikimedia.org/wikipedia/commons/thumb/c/c9/Lime_tree.jpg/800px-Lime_tree.jpg</a:t>
            </a:r>
          </a:p>
          <a:p>
            <a:r>
              <a:rPr lang="cs-CZ" dirty="0"/>
              <a:t>http://upload.wikimedia.org/wikipedia/commons/1/11/V%C3%A1clav_Havel_cut_out.jpg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upload.wikimedia.org/wikipedia/commons/thumb/6/6c/Tom%C3%A1%C5%A1_Garrigue_Masaryk_1925.PNG/423px-Tom%C3%A1%C5%A1_Garrigue_Masaryk_1925.PNG</a:t>
            </a:r>
          </a:p>
          <a:p>
            <a:r>
              <a:rPr lang="cs-CZ" dirty="0"/>
              <a:t>http://cs.wikipedia.org/wiki/%C4%8Cesk%C3%A1_hymna</a:t>
            </a:r>
          </a:p>
          <a:p>
            <a:r>
              <a:rPr lang="cs-CZ" dirty="0"/>
              <a:t>http://cs.wikipedia.org/wiki/Soubor:Coat_of_arms_of_the_Czech_Republic.svg</a:t>
            </a:r>
          </a:p>
          <a:p>
            <a:r>
              <a:rPr lang="cs-CZ" dirty="0"/>
              <a:t>http://cs.wikipedia.org/wiki/Soubor:Flag_of_the_Czech_Republic.svg</a:t>
            </a:r>
          </a:p>
          <a:p>
            <a:r>
              <a:rPr lang="cs-CZ" dirty="0"/>
              <a:t>http://</a:t>
            </a:r>
            <a:r>
              <a:rPr lang="cs-CZ" dirty="0" smtClean="0"/>
              <a:t>www.vejnar.com/fotky/praha.jpg</a:t>
            </a:r>
          </a:p>
          <a:p>
            <a:r>
              <a:rPr lang="cs-CZ" dirty="0"/>
              <a:t>http://upload.wikimedia.org/wikipedia/commons/thumb/8/8a/%C5%9Anie%C5%BCka_z_zachodu.jpg/800px-%C5%9Anie%C5%BCka_z_zachodu.jpg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upload.wikimedia.org/wikipedia/commons/thumb/0/07/Vltava_in_Prague.jpg/800px-Vltava_in_Prague.jpg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upload.wikimedia.org/wikipedia/commons/thumb/5/5f/Rybn%C3%ADk_Ro%C5%BEmberk_zabran%C3%BD_z_oblasti_reten%C4%8Dn%C3%ADho_prostoru.jpg/800px-Rybn%C3%ADk_Ro%C5%BEmberk_zabran%C3%BD_z_oblasti_reten%C4%8Dn%C3%ADho_prostoru.jpg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upload.wikimedia.org/wikipedia/commons/thumb/2/22/Borov%C3%A1_Lada%2C_Chalupsk%C3%A1_sla%C5%A5%2C_jez%C3%ADrko.JPG/800px-Borov%C3%A1_Lada%2C_Chalupsk%C3%A1_sla%C5%A5%2C_jez%C3%ADrko.JPG</a:t>
            </a:r>
          </a:p>
          <a:p>
            <a:r>
              <a:rPr lang="cs-CZ" dirty="0"/>
              <a:t>http://upload.wikimedia.org/wikipedia/commons/thumb/a/a9/%C4%8Cern%C3%A9_jezero_zab%C3%ADran%C3%A9_z_karov%C3%A9_st%C4%9Bny.JPG/450px-%</a:t>
            </a:r>
            <a:r>
              <a:rPr lang="cs-CZ" dirty="0" smtClean="0"/>
              <a:t>C4%8Cern%C3%A9_jezero_zab%C3%ADran%C3%A9_z_karov%C3%A9_st%C4%9Bny.JPG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upload.wikimedia.org/wikipedia/commons/thumb/b/be/Lipensk%C3%A1_p%C5%99ehrada.JPG/800px-Lipensk%C3%A1_p%C5%99ehrada.JPG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upload.wikimedia.org/wikipedia/commons/f/fc/Hoverla_CS-PL_board.JPG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upload.wikimedia.org/wikipedia/commons/thumb/d/d1/Sn%C4%9B%C5%BEka%2C_hrani%C4%8Dn%C3%AD_k%C3%A1men.jpg/800px-Sn%C4%9B%C5%BEka%2C_hrani%C4%8Dn%C3%AD_k%C3%A1men.jpg</a:t>
            </a:r>
          </a:p>
          <a:p>
            <a:r>
              <a:rPr lang="cs-CZ" dirty="0"/>
              <a:t>http://upload.wikimedia.org/wikipedia/commons/e/e7/Czech_Rep._-_</a:t>
            </a:r>
            <a:r>
              <a:rPr lang="cs-CZ" dirty="0" smtClean="0"/>
              <a:t>Bohemia%2C_Moravia_and_Silesia_III.png</a:t>
            </a:r>
          </a:p>
          <a:p>
            <a:r>
              <a:rPr lang="cs-CZ" sz="2400"/>
              <a:t>http://cs.wikipedia.org/wiki/Soubor:Relief_Map_of_Czech_</a:t>
            </a:r>
            <a:br>
              <a:rPr lang="cs-CZ" sz="2400"/>
            </a:br>
            <a:r>
              <a:rPr lang="cs-CZ" sz="2400"/>
              <a:t>Republic.png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91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379</TotalTime>
  <Words>374</Words>
  <Application>Microsoft Office PowerPoint</Application>
  <PresentationFormat>Předvádění na obrazovce (4:3)</PresentationFormat>
  <Paragraphs>152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Prezentace aplikace PowerPoint</vt:lpstr>
      <vt:lpstr>Česká republika Opakování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o ČR 1</dc:title>
  <dc:creator>Renata Florianová</dc:creator>
  <cp:lastModifiedBy>Renata Florianová</cp:lastModifiedBy>
  <cp:revision>41</cp:revision>
  <dcterms:created xsi:type="dcterms:W3CDTF">2012-06-24T14:41:58Z</dcterms:created>
  <dcterms:modified xsi:type="dcterms:W3CDTF">2012-06-26T21:34:11Z</dcterms:modified>
</cp:coreProperties>
</file>