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9" r:id="rId2"/>
    <p:sldId id="270" r:id="rId3"/>
    <p:sldId id="256" r:id="rId4"/>
    <p:sldId id="257" r:id="rId5"/>
    <p:sldId id="266" r:id="rId6"/>
    <p:sldId id="268" r:id="rId7"/>
    <p:sldId id="263" r:id="rId8"/>
    <p:sldId id="264" r:id="rId9"/>
    <p:sldId id="258" r:id="rId10"/>
    <p:sldId id="259" r:id="rId11"/>
    <p:sldId id="265" r:id="rId12"/>
    <p:sldId id="267" r:id="rId13"/>
    <p:sldId id="262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72" y="17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F9C746-19E6-4243-AB02-F190D4FC04AF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DBAE7F-A29F-4A74-AC2E-649ABF47AC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661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3/31/Altamira,_boar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626403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107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12109"/>
              </p:ext>
            </p:extLst>
          </p:nvPr>
        </p:nvGraphicFramePr>
        <p:xfrm>
          <a:off x="395536" y="620688"/>
          <a:ext cx="8352926" cy="5760637"/>
        </p:xfrm>
        <a:graphic>
          <a:graphicData uri="http://schemas.openxmlformats.org/drawingml/2006/table">
            <a:tbl>
              <a:tblPr firstRow="1" firstCol="1" bandRow="1"/>
              <a:tblGrid>
                <a:gridCol w="2278257"/>
                <a:gridCol w="112229"/>
                <a:gridCol w="219802"/>
                <a:gridCol w="1339166"/>
                <a:gridCol w="1163104"/>
                <a:gridCol w="2169088"/>
                <a:gridCol w="1071280"/>
              </a:tblGrid>
              <a:tr h="280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VY_32_INOVACE_IV_3_13_Pravěké osídlení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6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učí o pravěkých předcích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se učí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 pravěkých lovcích a jejich způsobu života</a:t>
                      </a:r>
                      <a:endParaRPr lang="cs-CZ" sz="16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pravěk, lovci mamutů, doba kamenná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7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4: Rozdělení pravěku na jednotlivá období 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5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Popis doby ledové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6: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se seznamuje se životem pravěkých lidí (obživa, úkryty, oděvy)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7 - 8: Popis starší a střední doby kamenné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9 - 10: Žáci se seznamují s druhy lovené zvěře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11: Popis mladší doby kamenné s ilustrací kamenných nástrojů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Snímek       12: Pravěké umění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13: Kontrolní otázky slouží k opakování a upevnění učiva, je </a:t>
                      </a: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možné snímek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vytisknout a použít při skupinové práci </a:t>
                      </a:r>
                      <a:b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</a:b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s vyhledáváním informací na internetu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 byl ověřen na interaktivní tabuli.</a:t>
                      </a: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777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08720"/>
            <a:ext cx="7848872" cy="1368152"/>
          </a:xfrm>
        </p:spPr>
        <p:txBody>
          <a:bodyPr/>
          <a:lstStyle/>
          <a:p>
            <a:r>
              <a:rPr lang="cs-CZ" sz="6600" dirty="0" smtClean="0"/>
              <a:t>Pravěké osídlení</a:t>
            </a:r>
            <a:endParaRPr lang="cs-CZ" sz="6600" dirty="0"/>
          </a:p>
        </p:txBody>
      </p:sp>
      <p:pic>
        <p:nvPicPr>
          <p:cNvPr id="3" name="Obrázek 2" descr="thumbnailCAPY1E0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649" y="2276872"/>
            <a:ext cx="4318799" cy="43332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329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60648"/>
            <a:ext cx="7848872" cy="6381328"/>
          </a:xfrm>
        </p:spPr>
        <p:txBody>
          <a:bodyPr anchor="t">
            <a:noAutofit/>
          </a:bodyPr>
          <a:lstStyle/>
          <a:p>
            <a:pPr marL="0" indent="0" algn="ctr">
              <a:buClr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Pravěk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Období pravěku se dělí na dobu: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</a:rPr>
              <a:t>kamennou: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ClrTx/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	3 500 000 př.n.l. – 2 200 př.n.l.</a:t>
            </a:r>
          </a:p>
          <a:p>
            <a:pPr lvl="1">
              <a:buClrTx/>
              <a:buFont typeface="Arial" pitchFamily="34" charset="0"/>
              <a:buChar char="•"/>
            </a:pPr>
            <a:r>
              <a:rPr lang="cs-CZ" sz="2600" dirty="0">
                <a:solidFill>
                  <a:schemeClr val="bg1"/>
                </a:solidFill>
              </a:rPr>
              <a:t>s</a:t>
            </a:r>
            <a:r>
              <a:rPr lang="cs-CZ" sz="2600" dirty="0" smtClean="0">
                <a:solidFill>
                  <a:schemeClr val="bg1"/>
                </a:solidFill>
              </a:rPr>
              <a:t>tarší doba kamenná PALEOLIT </a:t>
            </a:r>
          </a:p>
          <a:p>
            <a:pPr lvl="1">
              <a:buClrTx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bg1"/>
                </a:solidFill>
              </a:rPr>
              <a:t>střední doba kamenná MEZOLIT</a:t>
            </a:r>
          </a:p>
          <a:p>
            <a:pPr lvl="1">
              <a:buClrTx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bg1"/>
                </a:solidFill>
              </a:rPr>
              <a:t>mladší doba kamenná NEOLIT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</a:rPr>
              <a:t>bronzovou:</a:t>
            </a:r>
          </a:p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2 200 př.n.l. – 750 př.n.l.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</a:rPr>
              <a:t>železnou:</a:t>
            </a:r>
          </a:p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750 př.n.l. - 0</a:t>
            </a:r>
          </a:p>
          <a:p>
            <a:pPr>
              <a:buClrTx/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919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76672"/>
            <a:ext cx="7848872" cy="4248472"/>
          </a:xfrm>
        </p:spPr>
        <p:txBody>
          <a:bodyPr anchor="t">
            <a:noAutofit/>
          </a:bodyPr>
          <a:lstStyle/>
          <a:p>
            <a:pPr>
              <a:buClrTx/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 období pravěku bylo klima většinou mnohem chladnější než dnes – toto období se označuje jako </a:t>
            </a:r>
          </a:p>
          <a:p>
            <a:pPr marL="0" indent="0" algn="ctr">
              <a:buClr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doba ledová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před 40 000 - 10 000 lety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č</a:t>
            </a:r>
            <a:r>
              <a:rPr lang="cs-CZ" sz="2800" dirty="0" smtClean="0">
                <a:solidFill>
                  <a:schemeClr val="bg1"/>
                </a:solidFill>
              </a:rPr>
              <a:t>eská </a:t>
            </a:r>
            <a:r>
              <a:rPr lang="cs-CZ" sz="2800" dirty="0">
                <a:solidFill>
                  <a:schemeClr val="bg1"/>
                </a:solidFill>
              </a:rPr>
              <a:t>krajina v době ledové </a:t>
            </a:r>
            <a:r>
              <a:rPr lang="cs-CZ" sz="2800" dirty="0" smtClean="0">
                <a:solidFill>
                  <a:schemeClr val="bg1"/>
                </a:solidFill>
              </a:rPr>
              <a:t>– </a:t>
            </a:r>
          </a:p>
          <a:p>
            <a:pPr marL="442913" indent="0">
              <a:buClrTx/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husté lesy, tundry, ledovce na </a:t>
            </a:r>
            <a:r>
              <a:rPr lang="cs-CZ" sz="2800" dirty="0">
                <a:solidFill>
                  <a:schemeClr val="bg1"/>
                </a:solidFill>
              </a:rPr>
              <a:t>Š</a:t>
            </a:r>
            <a:r>
              <a:rPr lang="cs-CZ" sz="2800" dirty="0" smtClean="0">
                <a:solidFill>
                  <a:schemeClr val="bg1"/>
                </a:solidFill>
              </a:rPr>
              <a:t>umavě a v Krkonoších</a:t>
            </a:r>
          </a:p>
          <a:p>
            <a:pPr>
              <a:buClrTx/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02853"/>
            <a:ext cx="3744416" cy="2325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828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24744"/>
            <a:ext cx="7848872" cy="5256584"/>
          </a:xfrm>
        </p:spPr>
        <p:txBody>
          <a:bodyPr anchor="t">
            <a:noAutofit/>
          </a:bodyPr>
          <a:lstStyle/>
          <a:p>
            <a:pPr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p</a:t>
            </a:r>
            <a:r>
              <a:rPr lang="cs-CZ" sz="2400" dirty="0" smtClean="0">
                <a:solidFill>
                  <a:schemeClr val="bg1"/>
                </a:solidFill>
              </a:rPr>
              <a:t>ravěcí lidé často trpěli zimou a hladem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ž</a:t>
            </a:r>
            <a:r>
              <a:rPr lang="cs-CZ" sz="2400" dirty="0" smtClean="0">
                <a:solidFill>
                  <a:schemeClr val="bg1"/>
                </a:solidFill>
              </a:rPr>
              <a:t>ili proto ve skupinách - v tlupách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potravu si obstarávali společně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muži lovili zvěř, ženy sbíraly divoce rostoucí plodiny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lidé hledali úkryty pod převisy skal nebo v jeskyních, později stavěli jednoduché příbytky z větví a kůží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ze zvířecích kůží si dokázali ušít jednoduchý oděv (z tenkých kostí zhotovovali jehly a zvířecí šlachy jim  sloužily jako nitě)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979712" y="229785"/>
            <a:ext cx="47179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Život pravěkých lidí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183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404664"/>
            <a:ext cx="7920880" cy="2592288"/>
          </a:xfrm>
        </p:spPr>
        <p:txBody>
          <a:bodyPr anchor="t">
            <a:noAutofit/>
          </a:bodyPr>
          <a:lstStyle/>
          <a:p>
            <a:pPr marL="0" indent="0" algn="ctr">
              <a:buClr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Starší a střední doba kamenná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Pračlověk byl </a:t>
            </a:r>
            <a:r>
              <a:rPr lang="cs-CZ" sz="2800" dirty="0" smtClean="0">
                <a:solidFill>
                  <a:schemeClr val="bg1"/>
                </a:solidFill>
              </a:rPr>
              <a:t>plně závislý na přírodě, sbíral divoce rostoucí plodiny a lovil zvěř</a:t>
            </a:r>
            <a:endParaRPr lang="cs-CZ" sz="2800" dirty="0">
              <a:solidFill>
                <a:schemeClr val="bg1"/>
              </a:solidFill>
            </a:endParaRP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Lovec opracovával kámen, vyráběl zbraně a nástroje – kyj, sekera</a:t>
            </a:r>
          </a:p>
        </p:txBody>
      </p:sp>
      <p:pic>
        <p:nvPicPr>
          <p:cNvPr id="4" name="Obrázek 3" descr="thumbnailCAPY1E0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5704" y="3501008"/>
            <a:ext cx="3098744" cy="31091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FTMN1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59" y="3501008"/>
            <a:ext cx="3984001" cy="30574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4362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404664"/>
            <a:ext cx="7848872" cy="2808312"/>
          </a:xfrm>
        </p:spPr>
        <p:txBody>
          <a:bodyPr anchor="t">
            <a:noAutofit/>
          </a:bodyPr>
          <a:lstStyle/>
          <a:p>
            <a:pPr>
              <a:buClrTx/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Jen někdy se mu podařilo ulovit i větší zvířata.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Zdokonalováním nástrojů ulovil více kořisti (dostatek potravy) – mamut, nosorožec, pravěký kůň</a:t>
            </a:r>
          </a:p>
          <a:p>
            <a:pPr>
              <a:buClrTx/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Obrázek 3" descr="thumbnailCAOO11I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752" y="2924944"/>
            <a:ext cx="4639439" cy="37959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7669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461448" cy="51125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</a:rPr>
              <a:t>Mamut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Asi nejslavnější zvíře evropské doby ledové. Před 25 tisíci lety žil hojně v okolí Dolních Věstonic, Předmostí u Přerova i jinde na Moravě a v Čechách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Další druhy lovené zvěře: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</a:rPr>
              <a:t>Nosorožec </a:t>
            </a:r>
            <a:r>
              <a:rPr lang="cs-CZ" sz="2400" b="1" dirty="0" smtClean="0">
                <a:solidFill>
                  <a:schemeClr val="bg1"/>
                </a:solidFill>
              </a:rPr>
              <a:t>srstnatý </a:t>
            </a:r>
            <a:r>
              <a:rPr lang="cs-CZ" sz="2400" dirty="0" smtClean="0">
                <a:solidFill>
                  <a:schemeClr val="bg1"/>
                </a:solidFill>
              </a:rPr>
              <a:t>– mohutné zvíře větší než dnešní nosorožci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Divoký </a:t>
            </a:r>
            <a:r>
              <a:rPr lang="cs-CZ" sz="2400" b="1" dirty="0">
                <a:solidFill>
                  <a:schemeClr val="bg1"/>
                </a:solidFill>
              </a:rPr>
              <a:t>kůň </a:t>
            </a:r>
            <a:r>
              <a:rPr lang="cs-CZ" sz="2400" dirty="0" smtClean="0">
                <a:solidFill>
                  <a:schemeClr val="bg1"/>
                </a:solidFill>
              </a:rPr>
              <a:t>– menší než dnešní koně, není předkem koně domácího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</a:rPr>
              <a:t>Veledaněk, zubr, sob, pratur, vlk, lev, hyena, medvěd, liška, zajíc, rosomák, rys, </a:t>
            </a:r>
            <a:r>
              <a:rPr lang="cs-CZ" sz="2400" b="1" dirty="0" smtClean="0">
                <a:solidFill>
                  <a:schemeClr val="bg1"/>
                </a:solidFill>
              </a:rPr>
              <a:t>pižmoň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98924" y="260648"/>
            <a:ext cx="26755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Lovená zvěř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62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32656"/>
            <a:ext cx="7776864" cy="129614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Pravěký člověk lovil mamuta těžkými oštěpy a kyji.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818" y="1772816"/>
            <a:ext cx="3748823" cy="2509416"/>
          </a:xfrm>
          <a:prstGeom prst="rect">
            <a:avLst/>
          </a:prstGeom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34614"/>
            <a:ext cx="4752528" cy="3166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054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404664"/>
            <a:ext cx="7848872" cy="4536504"/>
          </a:xfrm>
        </p:spPr>
        <p:txBody>
          <a:bodyPr anchor="t">
            <a:noAutofit/>
          </a:bodyPr>
          <a:lstStyle/>
          <a:p>
            <a:pPr marL="0" indent="0" algn="ctr">
              <a:buClr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Mladší doba kamenná</a:t>
            </a:r>
            <a:endParaRPr lang="cs-CZ" sz="2800" b="1" dirty="0">
              <a:solidFill>
                <a:schemeClr val="bg1"/>
              </a:solidFill>
            </a:endParaRP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postupný přechod k zemědělství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rybaření, sběr plodin a lov zvěře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nástroje vyráběli z </a:t>
            </a:r>
            <a:r>
              <a:rPr lang="cs-CZ" sz="2800" dirty="0">
                <a:solidFill>
                  <a:schemeClr val="bg1"/>
                </a:solidFill>
              </a:rPr>
              <a:t>předmětů nalezených v přírodě – dláto, motyka, pluh, </a:t>
            </a:r>
            <a:r>
              <a:rPr lang="cs-CZ" sz="2800" dirty="0" smtClean="0">
                <a:solidFill>
                  <a:schemeClr val="bg1"/>
                </a:solidFill>
              </a:rPr>
              <a:t>srp, </a:t>
            </a:r>
            <a:r>
              <a:rPr lang="cs-CZ" sz="2800" dirty="0">
                <a:solidFill>
                  <a:schemeClr val="bg1"/>
                </a:solidFill>
              </a:rPr>
              <a:t>tkalcovský stav, keramika (hrnčířství) a zbraně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rvní pěstovanou plodinou byl ječmen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635763"/>
            <a:ext cx="4210546" cy="2111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368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404664"/>
            <a:ext cx="7848872" cy="1800200"/>
          </a:xfrm>
        </p:spPr>
        <p:txBody>
          <a:bodyPr anchor="t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Pravěké </a:t>
            </a:r>
            <a:r>
              <a:rPr lang="cs-CZ" sz="2800" b="1" dirty="0">
                <a:solidFill>
                  <a:schemeClr val="bg1"/>
                </a:solidFill>
              </a:rPr>
              <a:t>umění </a:t>
            </a:r>
            <a:r>
              <a:rPr lang="cs-CZ" sz="2800" dirty="0">
                <a:solidFill>
                  <a:schemeClr val="bg1"/>
                </a:solidFill>
              </a:rPr>
              <a:t>vznikalo v období dostatku potravy – sošky, malby, první </a:t>
            </a:r>
            <a:r>
              <a:rPr lang="cs-CZ" sz="2800" dirty="0" smtClean="0">
                <a:solidFill>
                  <a:schemeClr val="bg1"/>
                </a:solidFill>
              </a:rPr>
              <a:t>nádoby</a:t>
            </a:r>
            <a:endParaRPr lang="cs-CZ" sz="2800" dirty="0">
              <a:solidFill>
                <a:schemeClr val="bg1"/>
              </a:solidFill>
            </a:endParaRPr>
          </a:p>
          <a:p>
            <a:pPr>
              <a:buClrTx/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>
              <a:buClrTx/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0" y="2145134"/>
            <a:ext cx="3075907" cy="4361364"/>
            <a:chOff x="0" y="2145134"/>
            <a:chExt cx="3075907" cy="4361364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2145134"/>
              <a:ext cx="1573213" cy="381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0" y="6044833"/>
              <a:ext cx="30759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Věstonická Venuše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195737" y="1628800"/>
            <a:ext cx="6764078" cy="5112568"/>
            <a:chOff x="2195737" y="1628800"/>
            <a:chExt cx="6764078" cy="5112568"/>
          </a:xfrm>
        </p:grpSpPr>
        <p:grpSp>
          <p:nvGrpSpPr>
            <p:cNvPr id="10" name="Skupina 9"/>
            <p:cNvGrpSpPr/>
            <p:nvPr/>
          </p:nvGrpSpPr>
          <p:grpSpPr>
            <a:xfrm>
              <a:off x="2195737" y="1628800"/>
              <a:ext cx="6764078" cy="2592288"/>
              <a:chOff x="2195737" y="1628800"/>
              <a:chExt cx="6764078" cy="2592288"/>
            </a:xfrm>
          </p:grpSpPr>
          <p:pic>
            <p:nvPicPr>
              <p:cNvPr id="6" name="Picture 4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60032" y="1628800"/>
                <a:ext cx="4099783" cy="2592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" name="TextovéPole 1"/>
              <p:cNvSpPr txBox="1"/>
              <p:nvPr/>
            </p:nvSpPr>
            <p:spPr>
              <a:xfrm>
                <a:off x="2195737" y="2093947"/>
                <a:ext cx="266429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Malby na stěnách jeskyní</a:t>
                </a:r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1026" name="Picture 2" descr="Soubor:Altamira, boar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3112" y="4285004"/>
              <a:ext cx="3275152" cy="24563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3602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476672"/>
            <a:ext cx="8064896" cy="5904656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Kontrolní otázky: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Jak nazýváme nejstarší období vývoje lidské společnosti?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Jak toto období dělíme?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 čeho si člověk v době kamenné zhotovoval zbraň?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Proč byl oheň pro pravěké lidi tak důležitý?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Ze kterého materiálu se v pravěku šili šaty?</a:t>
            </a:r>
          </a:p>
        </p:txBody>
      </p:sp>
    </p:spTree>
    <p:extLst>
      <p:ext uri="{BB962C8B-B14F-4D97-AF65-F5344CB8AC3E}">
        <p14:creationId xmlns:p14="http://schemas.microsoft.com/office/powerpoint/2010/main" val="517403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476672"/>
            <a:ext cx="8064896" cy="5904656"/>
          </a:xfrm>
        </p:spPr>
        <p:txBody>
          <a:bodyPr anchor="t">
            <a:noAutofit/>
          </a:bodyPr>
          <a:lstStyle/>
          <a:p>
            <a:pPr marL="0" indent="0">
              <a:buClr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Zdroje:</a:t>
            </a:r>
          </a:p>
          <a:p>
            <a:pPr marL="0" indent="0">
              <a:buClrTx/>
              <a:buNone/>
            </a:pPr>
            <a:r>
              <a:rPr lang="cs-CZ" sz="2000" dirty="0">
                <a:solidFill>
                  <a:schemeClr val="bg1"/>
                </a:solidFill>
              </a:rPr>
              <a:t>http://</a:t>
            </a:r>
            <a:r>
              <a:rPr lang="cs-CZ" sz="2000" dirty="0" smtClean="0">
                <a:solidFill>
                  <a:schemeClr val="bg1"/>
                </a:solidFill>
              </a:rPr>
              <a:t>img.abicko.cz/img/5/full/1048169_lev.jpg</a:t>
            </a:r>
          </a:p>
          <a:p>
            <a:pPr marL="0" indent="0">
              <a:buClr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http</a:t>
            </a:r>
            <a:r>
              <a:rPr lang="cs-CZ" sz="2000" dirty="0">
                <a:solidFill>
                  <a:schemeClr val="bg1"/>
                </a:solidFill>
              </a:rPr>
              <a:t>://</a:t>
            </a:r>
            <a:r>
              <a:rPr lang="cs-CZ" sz="2000" dirty="0" smtClean="0">
                <a:solidFill>
                  <a:schemeClr val="bg1"/>
                </a:solidFill>
              </a:rPr>
              <a:t>img.abicko.cz/img/5/article/786496_mamut-lovec.jpg</a:t>
            </a:r>
          </a:p>
          <a:p>
            <a:pPr marL="0" indent="0">
              <a:buClr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http</a:t>
            </a:r>
            <a:r>
              <a:rPr lang="cs-CZ" sz="2000" dirty="0">
                <a:solidFill>
                  <a:schemeClr val="bg1"/>
                </a:solidFill>
              </a:rPr>
              <a:t>://</a:t>
            </a:r>
            <a:r>
              <a:rPr lang="cs-CZ" sz="2000" dirty="0" smtClean="0">
                <a:solidFill>
                  <a:schemeClr val="bg1"/>
                </a:solidFill>
              </a:rPr>
              <a:t>upload.wikimedia.org/wikipedia/commons/thumb/6/6e/Lovci_mamutu_mammoth.jpg/258px-Lovci_mamutu_mammoth.jpg</a:t>
            </a:r>
          </a:p>
          <a:p>
            <a:pPr marL="0" indent="0">
              <a:buClr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http</a:t>
            </a:r>
            <a:r>
              <a:rPr lang="cs-CZ" sz="2000" dirty="0">
                <a:solidFill>
                  <a:schemeClr val="bg1"/>
                </a:solidFill>
              </a:rPr>
              <a:t>://</a:t>
            </a:r>
            <a:r>
              <a:rPr lang="cs-CZ" sz="2000" dirty="0" smtClean="0">
                <a:solidFill>
                  <a:schemeClr val="bg1"/>
                </a:solidFill>
              </a:rPr>
              <a:t>upload.wikimedia.org/wikipedia/commons/thumb/b/b8/Vestonicka_venuse_edit.jpg/307px-Vestonicka_venuse_edit.jpg</a:t>
            </a:r>
          </a:p>
          <a:p>
            <a:pPr marL="0" indent="0">
              <a:buClrTx/>
              <a:buNone/>
            </a:pPr>
            <a:r>
              <a:rPr lang="cs-CZ" sz="2000" dirty="0">
                <a:solidFill>
                  <a:schemeClr val="bg1"/>
                </a:solidFill>
              </a:rPr>
              <a:t>http://</a:t>
            </a:r>
            <a:r>
              <a:rPr lang="cs-CZ" sz="2000" dirty="0" smtClean="0">
                <a:solidFill>
                  <a:schemeClr val="bg1"/>
                </a:solidFill>
              </a:rPr>
              <a:t>upload.wikimedia.org/wikipedia/commons/thumb/2/2b/Altamira%2C_bison.jpg/800px-Altamira%2C_bison.jpg</a:t>
            </a:r>
          </a:p>
          <a:p>
            <a:pPr marL="0" indent="0">
              <a:buClrTx/>
              <a:buNone/>
            </a:pPr>
            <a:r>
              <a:rPr lang="cs-CZ" sz="2000" dirty="0">
                <a:solidFill>
                  <a:schemeClr val="bg1"/>
                </a:solidFill>
              </a:rPr>
              <a:t>http://upload.wikimedia.org/wikipedia/commons/thumb/3/31/Altamira%2C_boar.JPG/800px-Altamira%2C_boar.JPG</a:t>
            </a:r>
            <a:endParaRPr lang="cs-CZ" sz="20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80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500</TotalTime>
  <Words>532</Words>
  <Application>Microsoft Office PowerPoint</Application>
  <PresentationFormat>Předvádění na obrazovce (4:3)</PresentationFormat>
  <Paragraphs>99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Prezentace aplikace PowerPoint</vt:lpstr>
      <vt:lpstr>Prezentace aplikace PowerPoint</vt:lpstr>
      <vt:lpstr>Pravěké osídlení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Pravěké osídlení</dc:title>
  <dc:creator>Renata Florianová</dc:creator>
  <cp:lastModifiedBy>Renata Florianová</cp:lastModifiedBy>
  <cp:revision>39</cp:revision>
  <dcterms:created xsi:type="dcterms:W3CDTF">2012-06-10T07:43:53Z</dcterms:created>
  <dcterms:modified xsi:type="dcterms:W3CDTF">2012-06-26T22:20:39Z</dcterms:modified>
</cp:coreProperties>
</file>